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58" r:id="rId4"/>
    <p:sldId id="278" r:id="rId5"/>
    <p:sldId id="268" r:id="rId6"/>
    <p:sldId id="279" r:id="rId7"/>
    <p:sldId id="280" r:id="rId8"/>
    <p:sldId id="281" r:id="rId9"/>
    <p:sldId id="282" r:id="rId10"/>
    <p:sldId id="283" r:id="rId11"/>
    <p:sldId id="284" r:id="rId12"/>
    <p:sldId id="285" r:id="rId13"/>
    <p:sldId id="286" r:id="rId14"/>
    <p:sldId id="287" r:id="rId15"/>
    <p:sldId id="269" r:id="rId16"/>
    <p:sldId id="288" r:id="rId17"/>
    <p:sldId id="274" r:id="rId18"/>
    <p:sldId id="289" r:id="rId19"/>
    <p:sldId id="290" r:id="rId20"/>
    <p:sldId id="275" r:id="rId21"/>
    <p:sldId id="291" r:id="rId22"/>
    <p:sldId id="292" r:id="rId23"/>
    <p:sldId id="276" r:id="rId24"/>
    <p:sldId id="293" r:id="rId25"/>
    <p:sldId id="300" r:id="rId26"/>
    <p:sldId id="277" r:id="rId27"/>
    <p:sldId id="295" r:id="rId28"/>
    <p:sldId id="296" r:id="rId29"/>
    <p:sldId id="270" r:id="rId30"/>
    <p:sldId id="271" r:id="rId31"/>
    <p:sldId id="297" r:id="rId32"/>
    <p:sldId id="298" r:id="rId33"/>
    <p:sldId id="299"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p:scale>
          <a:sx n="70" d="100"/>
          <a:sy n="70" d="100"/>
        </p:scale>
        <p:origin x="-7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623B7F-1235-4685-809E-417F393999E8}" type="datetimeFigureOut">
              <a:rPr lang="zh-CN" altLang="en-US" smtClean="0"/>
              <a:t>2019/6/19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1F69B3-F8FB-4723-9E4D-BFB4CEF550A5}" type="slidenum">
              <a:rPr lang="zh-CN" altLang="en-US" smtClean="0"/>
              <a:t>‹#›</a:t>
            </a:fld>
            <a:endParaRPr lang="zh-CN" altLang="en-US"/>
          </a:p>
        </p:txBody>
      </p:sp>
    </p:spTree>
    <p:extLst>
      <p:ext uri="{BB962C8B-B14F-4D97-AF65-F5344CB8AC3E}">
        <p14:creationId xmlns:p14="http://schemas.microsoft.com/office/powerpoint/2010/main" val="1832088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图片 1">
            <a:extLst>
              <a:ext uri="{FF2B5EF4-FFF2-40B4-BE49-F238E27FC236}">
                <a16:creationId xmlns:a16="http://schemas.microsoft.com/office/drawing/2014/main" xmlns="" id="{A1812A26-823A-4A53-8459-D51972F83EA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51762" y="4909078"/>
            <a:ext cx="4305300"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069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15864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45466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839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811253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3040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976913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570429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89224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78023" y="80600"/>
            <a:ext cx="8534401" cy="783000"/>
          </a:xfrm>
        </p:spPr>
        <p:txBody>
          <a:bodyPr anchor="b">
            <a:normAutofit/>
          </a:bodyPr>
          <a:lstStyle>
            <a:lvl1pPr algn="l">
              <a:defRPr sz="3600" b="0" cap="all"/>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478023" y="1053353"/>
            <a:ext cx="8534400" cy="4908176"/>
          </a:xfrm>
        </p:spPr>
        <p:txBody>
          <a:bodyPr anchor="t">
            <a:normAutofit/>
          </a:bodyPr>
          <a:lstStyle>
            <a:lvl1pPr marL="0" indent="0" algn="l">
              <a:buNone/>
              <a:defRPr sz="24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a:t>单击此处编辑母版文本样式</a:t>
            </a:r>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625821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0773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864601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384255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557303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847355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2690237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7956CF4-0283-4AF9-AF73-019E5472E8D0}" type="datetimeFigureOut">
              <a:rPr lang="zh-CN" altLang="en-US" smtClean="0"/>
              <a:t>2019/6/19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649932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7956CF4-0283-4AF9-AF73-019E5472E8D0}" type="datetimeFigureOut">
              <a:rPr lang="zh-CN" altLang="en-US" smtClean="0"/>
              <a:t>2019/6/19</a:t>
            </a:fld>
            <a:endParaRPr lang="zh-CN"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CN"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A3F69EF-7F79-4593-9FFE-1939D47A5128}" type="slidenum">
              <a:rPr lang="zh-CN" altLang="en-US" smtClean="0"/>
              <a:t>‹#›</a:t>
            </a:fld>
            <a:endParaRPr lang="zh-CN" altLang="en-US"/>
          </a:p>
        </p:txBody>
      </p:sp>
    </p:spTree>
    <p:extLst>
      <p:ext uri="{BB962C8B-B14F-4D97-AF65-F5344CB8AC3E}">
        <p14:creationId xmlns:p14="http://schemas.microsoft.com/office/powerpoint/2010/main" val="1753892448"/>
      </p:ext>
    </p:extLst>
  </p:cSld>
  <p:clrMap bg1="dk1" tx1="lt1" bg2="dk2" tx2="lt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joe@deitel.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5A8A662-1B31-43AA-BB30-6FD2B0483C82}"/>
              </a:ext>
            </a:extLst>
          </p:cNvPr>
          <p:cNvSpPr>
            <a:spLocks noGrp="1"/>
          </p:cNvSpPr>
          <p:nvPr>
            <p:ph type="ctrTitle"/>
          </p:nvPr>
        </p:nvSpPr>
        <p:spPr/>
        <p:txBody>
          <a:bodyPr/>
          <a:lstStyle/>
          <a:p>
            <a:r>
              <a:rPr lang="zh-CN" altLang="en-US" dirty="0" smtClean="0"/>
              <a:t>第</a:t>
            </a:r>
            <a:r>
              <a:rPr lang="en-US" altLang="zh-CN" dirty="0" smtClean="0"/>
              <a:t>7</a:t>
            </a:r>
            <a:r>
              <a:rPr lang="zh-CN" altLang="en-US" dirty="0" smtClean="0"/>
              <a:t>单元</a:t>
            </a:r>
            <a:endParaRPr lang="zh-CN" altLang="en-US" dirty="0"/>
          </a:p>
        </p:txBody>
      </p:sp>
      <p:sp>
        <p:nvSpPr>
          <p:cNvPr id="3" name="副标题 2">
            <a:extLst>
              <a:ext uri="{FF2B5EF4-FFF2-40B4-BE49-F238E27FC236}">
                <a16:creationId xmlns:a16="http://schemas.microsoft.com/office/drawing/2014/main" xmlns="" id="{2FE6E7FD-DE7E-4571-AACB-4F1912954273}"/>
              </a:ext>
            </a:extLst>
          </p:cNvPr>
          <p:cNvSpPr>
            <a:spLocks noGrp="1"/>
          </p:cNvSpPr>
          <p:nvPr>
            <p:ph type="subTitle" idx="1"/>
          </p:nvPr>
        </p:nvSpPr>
        <p:spPr/>
        <p:txBody>
          <a:bodyPr/>
          <a:lstStyle/>
          <a:p>
            <a:r>
              <a:rPr lang="zh-CN" altLang="zh-CN" b="1" dirty="0" smtClean="0"/>
              <a:t>正则表达式</a:t>
            </a:r>
            <a:endParaRPr lang="zh-CN" altLang="zh-CN" dirty="0"/>
          </a:p>
        </p:txBody>
      </p:sp>
    </p:spTree>
    <p:extLst>
      <p:ext uri="{BB962C8B-B14F-4D97-AF65-F5344CB8AC3E}">
        <p14:creationId xmlns:p14="http://schemas.microsoft.com/office/powerpoint/2010/main" val="2108377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0376" y="109183"/>
            <a:ext cx="8562047" cy="5729517"/>
          </a:xfrm>
        </p:spPr>
        <p:txBody>
          <a:bodyPr/>
          <a:lstStyle/>
          <a:p>
            <a:r>
              <a:rPr lang="en-US" altLang="zh-CN" dirty="0">
                <a:solidFill>
                  <a:schemeClr val="tx1"/>
                </a:solidFill>
              </a:rPr>
              <a:t>3</a:t>
            </a:r>
            <a:r>
              <a:rPr lang="zh-CN" altLang="zh-CN" dirty="0">
                <a:solidFill>
                  <a:schemeClr val="tx1"/>
                </a:solidFill>
              </a:rPr>
              <a:t>．数量限定符</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697234308"/>
              </p:ext>
            </p:extLst>
          </p:nvPr>
        </p:nvGraphicFramePr>
        <p:xfrm>
          <a:off x="1059255" y="947181"/>
          <a:ext cx="8453235" cy="3884126"/>
        </p:xfrm>
        <a:graphic>
          <a:graphicData uri="http://schemas.openxmlformats.org/drawingml/2006/table">
            <a:tbl>
              <a:tblPr firstRow="1" firstCol="1" bandRow="1">
                <a:tableStyleId>{5C22544A-7EE6-4342-B048-85BDC9FD1C3A}</a:tableStyleId>
              </a:tblPr>
              <a:tblGrid>
                <a:gridCol w="972077"/>
                <a:gridCol w="7481158"/>
              </a:tblGrid>
              <a:tr h="280645">
                <a:tc>
                  <a:txBody>
                    <a:bodyPr/>
                    <a:lstStyle/>
                    <a:p>
                      <a:pPr indent="266700" algn="l">
                        <a:lnSpc>
                          <a:spcPts val="2000"/>
                        </a:lnSpc>
                        <a:spcAft>
                          <a:spcPts val="0"/>
                        </a:spcAft>
                      </a:pPr>
                      <a:r>
                        <a:rPr lang="zh-CN" sz="1600" kern="100" dirty="0">
                          <a:effectLst/>
                        </a:rPr>
                        <a:t>字符</a:t>
                      </a:r>
                      <a:endParaRPr lang="zh-CN" sz="1600" kern="100" dirty="0">
                        <a:effectLst/>
                        <a:latin typeface="等线"/>
                        <a:ea typeface="等线"/>
                        <a:cs typeface="Times New Roman"/>
                      </a:endParaRPr>
                    </a:p>
                  </a:txBody>
                  <a:tcPr marL="68580" marR="68580" marT="0" marB="0"/>
                </a:tc>
                <a:tc>
                  <a:txBody>
                    <a:bodyPr/>
                    <a:lstStyle/>
                    <a:p>
                      <a:pPr indent="266700" algn="l">
                        <a:lnSpc>
                          <a:spcPts val="2000"/>
                        </a:lnSpc>
                        <a:spcAft>
                          <a:spcPts val="0"/>
                        </a:spcAft>
                      </a:pPr>
                      <a:r>
                        <a:rPr lang="zh-CN" sz="1600" kern="100" dirty="0" smtClean="0">
                          <a:effectLst/>
                        </a:rPr>
                        <a:t>描述</a:t>
                      </a:r>
                      <a:endParaRPr lang="zh-CN" sz="1600" kern="100" dirty="0">
                        <a:effectLst/>
                        <a:latin typeface="等线"/>
                        <a:ea typeface="等线"/>
                        <a:cs typeface="Times New Roman"/>
                      </a:endParaRPr>
                    </a:p>
                  </a:txBody>
                  <a:tcPr marL="68580" marR="68580" marT="0" marB="0"/>
                </a:tc>
              </a:tr>
              <a:tr h="561290">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68580" marR="68580" marT="0" marB="0"/>
                </a:tc>
                <a:tc>
                  <a:txBody>
                    <a:bodyPr/>
                    <a:lstStyle/>
                    <a:p>
                      <a:pPr algn="l">
                        <a:lnSpc>
                          <a:spcPts val="2000"/>
                        </a:lnSpc>
                        <a:spcAft>
                          <a:spcPts val="0"/>
                        </a:spcAft>
                      </a:pPr>
                      <a:r>
                        <a:rPr lang="zh-CN" sz="1600" kern="100">
                          <a:effectLst/>
                        </a:rPr>
                        <a:t>匹配前面的子表达式零次或多次。例如，</a:t>
                      </a:r>
                      <a:r>
                        <a:rPr lang="en-US" sz="1600" kern="100">
                          <a:effectLst/>
                        </a:rPr>
                        <a:t>go* </a:t>
                      </a:r>
                      <a:r>
                        <a:rPr lang="zh-CN" sz="1600" kern="100">
                          <a:effectLst/>
                        </a:rPr>
                        <a:t>能匹配</a:t>
                      </a:r>
                      <a:r>
                        <a:rPr lang="en-US" sz="1600" kern="100">
                          <a:effectLst/>
                        </a:rPr>
                        <a:t> "g" </a:t>
                      </a:r>
                      <a:r>
                        <a:rPr lang="zh-CN" sz="1600" kern="100">
                          <a:effectLst/>
                        </a:rPr>
                        <a:t>，</a:t>
                      </a:r>
                      <a:r>
                        <a:rPr lang="en-US" sz="1600" kern="100">
                          <a:effectLst/>
                        </a:rPr>
                        <a:t>”go”</a:t>
                      </a:r>
                      <a:r>
                        <a:rPr lang="zh-CN" sz="1600" kern="100">
                          <a:effectLst/>
                        </a:rPr>
                        <a:t>以及</a:t>
                      </a:r>
                      <a:r>
                        <a:rPr lang="en-US" sz="1600" kern="100">
                          <a:effectLst/>
                        </a:rPr>
                        <a:t> "goo"</a:t>
                      </a:r>
                      <a:r>
                        <a:rPr lang="zh-CN" sz="1600" kern="100">
                          <a:effectLst/>
                        </a:rPr>
                        <a:t>。</a:t>
                      </a:r>
                      <a:r>
                        <a:rPr lang="en-US" sz="1600" kern="100">
                          <a:effectLst/>
                        </a:rPr>
                        <a:t>* </a:t>
                      </a:r>
                      <a:r>
                        <a:rPr lang="zh-CN" sz="1600" kern="100">
                          <a:effectLst/>
                        </a:rPr>
                        <a:t>等价于</a:t>
                      </a:r>
                      <a:r>
                        <a:rPr lang="en-US" sz="1600" kern="100">
                          <a:effectLst/>
                        </a:rPr>
                        <a:t>{0,}</a:t>
                      </a:r>
                      <a:r>
                        <a:rPr lang="zh-CN" sz="1600" kern="100">
                          <a:effectLst/>
                        </a:rPr>
                        <a:t>。</a:t>
                      </a:r>
                      <a:endParaRPr lang="zh-CN" sz="1600" kern="100">
                        <a:effectLst/>
                        <a:latin typeface="等线"/>
                        <a:ea typeface="等线"/>
                        <a:cs typeface="Times New Roman"/>
                      </a:endParaRPr>
                    </a:p>
                  </a:txBody>
                  <a:tcPr marL="68580" marR="68580" marT="0" marB="0"/>
                </a:tc>
              </a:tr>
              <a:tr h="561290">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68580" marR="68580" marT="0" marB="0"/>
                </a:tc>
                <a:tc>
                  <a:txBody>
                    <a:bodyPr/>
                    <a:lstStyle/>
                    <a:p>
                      <a:pPr algn="l">
                        <a:lnSpc>
                          <a:spcPts val="2000"/>
                        </a:lnSpc>
                        <a:spcAft>
                          <a:spcPts val="0"/>
                        </a:spcAft>
                      </a:pPr>
                      <a:r>
                        <a:rPr lang="zh-CN" sz="1600" kern="100">
                          <a:effectLst/>
                        </a:rPr>
                        <a:t>匹配前面的子表达式一次或多次。例如，</a:t>
                      </a:r>
                      <a:r>
                        <a:rPr lang="en-US" sz="1600" kern="100">
                          <a:effectLst/>
                        </a:rPr>
                        <a:t>go+' </a:t>
                      </a:r>
                      <a:r>
                        <a:rPr lang="zh-CN" sz="1600" kern="100">
                          <a:effectLst/>
                        </a:rPr>
                        <a:t>能匹配</a:t>
                      </a:r>
                      <a:r>
                        <a:rPr lang="en-US" sz="1600" kern="100">
                          <a:effectLst/>
                        </a:rPr>
                        <a:t> "go" </a:t>
                      </a:r>
                      <a:r>
                        <a:rPr lang="zh-CN" sz="1600" kern="100">
                          <a:effectLst/>
                        </a:rPr>
                        <a:t>以及</a:t>
                      </a:r>
                      <a:r>
                        <a:rPr lang="en-US" sz="1600" kern="100">
                          <a:effectLst/>
                        </a:rPr>
                        <a:t> "goo"</a:t>
                      </a:r>
                      <a:r>
                        <a:rPr lang="zh-CN" sz="1600" kern="100">
                          <a:effectLst/>
                        </a:rPr>
                        <a:t>，但不能匹配</a:t>
                      </a:r>
                      <a:r>
                        <a:rPr lang="en-US" sz="1600" kern="100">
                          <a:effectLst/>
                        </a:rPr>
                        <a:t> "g"</a:t>
                      </a:r>
                      <a:r>
                        <a:rPr lang="zh-CN" sz="1600" kern="100">
                          <a:effectLst/>
                        </a:rPr>
                        <a:t>。</a:t>
                      </a:r>
                      <a:r>
                        <a:rPr lang="en-US" sz="1600" kern="100">
                          <a:effectLst/>
                        </a:rPr>
                        <a:t>+ </a:t>
                      </a:r>
                      <a:r>
                        <a:rPr lang="zh-CN" sz="1600" kern="100">
                          <a:effectLst/>
                        </a:rPr>
                        <a:t>等价于</a:t>
                      </a:r>
                      <a:r>
                        <a:rPr lang="en-US" sz="1600" kern="100">
                          <a:effectLst/>
                        </a:rPr>
                        <a:t> {1,}</a:t>
                      </a:r>
                      <a:r>
                        <a:rPr lang="zh-CN" sz="1600" kern="100">
                          <a:effectLst/>
                        </a:rPr>
                        <a:t>。</a:t>
                      </a:r>
                      <a:endParaRPr lang="zh-CN" sz="1600" kern="100">
                        <a:effectLst/>
                        <a:latin typeface="等线"/>
                        <a:ea typeface="等线"/>
                        <a:cs typeface="Times New Roman"/>
                      </a:endParaRPr>
                    </a:p>
                  </a:txBody>
                  <a:tcPr marL="68580" marR="68580" marT="0" marB="0"/>
                </a:tc>
              </a:tr>
              <a:tr h="538838">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68580" marR="68580" marT="0" marB="0"/>
                </a:tc>
                <a:tc>
                  <a:txBody>
                    <a:bodyPr/>
                    <a:lstStyle/>
                    <a:p>
                      <a:pPr algn="l">
                        <a:lnSpc>
                          <a:spcPts val="2000"/>
                        </a:lnSpc>
                        <a:spcAft>
                          <a:spcPts val="0"/>
                        </a:spcAft>
                      </a:pPr>
                      <a:r>
                        <a:rPr lang="zh-CN" sz="1600" kern="100" dirty="0">
                          <a:effectLst/>
                        </a:rPr>
                        <a:t>匹配前面的子表达式零次或一次。例如</a:t>
                      </a:r>
                      <a:r>
                        <a:rPr lang="zh-CN" sz="1600" kern="100" dirty="0" smtClean="0">
                          <a:effectLst/>
                        </a:rPr>
                        <a:t>，</a:t>
                      </a:r>
                      <a:r>
                        <a:rPr lang="en-US" sz="1600" kern="100" dirty="0" smtClean="0">
                          <a:effectLst/>
                        </a:rPr>
                        <a:t>“go?” </a:t>
                      </a:r>
                      <a:r>
                        <a:rPr lang="zh-CN" sz="1600" kern="100" dirty="0">
                          <a:effectLst/>
                        </a:rPr>
                        <a:t>可以匹配</a:t>
                      </a:r>
                      <a:r>
                        <a:rPr lang="en-US" sz="1600" kern="100" dirty="0">
                          <a:effectLst/>
                        </a:rPr>
                        <a:t> </a:t>
                      </a:r>
                      <a:r>
                        <a:rPr lang="en-US" sz="1600" kern="100" dirty="0" smtClean="0">
                          <a:effectLst/>
                        </a:rPr>
                        <a:t>“g”</a:t>
                      </a:r>
                      <a:r>
                        <a:rPr lang="zh-CN" sz="1600" kern="100" dirty="0" smtClean="0">
                          <a:effectLst/>
                        </a:rPr>
                        <a:t>以及</a:t>
                      </a:r>
                      <a:r>
                        <a:rPr lang="en-US" sz="1600" kern="100" dirty="0" smtClean="0">
                          <a:effectLst/>
                        </a:rPr>
                        <a:t>“go” </a:t>
                      </a:r>
                      <a:r>
                        <a:rPr lang="en-US" sz="1600" kern="100" dirty="0">
                          <a:effectLst/>
                        </a:rPr>
                        <a:t>,</a:t>
                      </a:r>
                      <a:r>
                        <a:rPr lang="zh-CN" sz="1600" kern="100" dirty="0">
                          <a:effectLst/>
                        </a:rPr>
                        <a:t>但不能匹配</a:t>
                      </a:r>
                      <a:r>
                        <a:rPr lang="en-US" sz="1600" kern="100" dirty="0">
                          <a:effectLst/>
                        </a:rPr>
                        <a:t>”goo”</a:t>
                      </a:r>
                      <a:r>
                        <a:rPr lang="zh-CN" sz="1600" kern="100" dirty="0" smtClean="0">
                          <a:effectLst/>
                        </a:rPr>
                        <a:t>。</a:t>
                      </a:r>
                      <a:r>
                        <a:rPr lang="zh-CN" altLang="en-US" sz="1600" kern="100" dirty="0" smtClean="0">
                          <a:effectLst/>
                        </a:rPr>
                        <a:t>？</a:t>
                      </a:r>
                      <a:r>
                        <a:rPr lang="en-US" sz="1600" kern="100" dirty="0" smtClean="0">
                          <a:effectLst/>
                        </a:rPr>
                        <a:t> </a:t>
                      </a:r>
                      <a:r>
                        <a:rPr lang="zh-CN" sz="1600" kern="100" dirty="0">
                          <a:effectLst/>
                        </a:rPr>
                        <a:t>等价于</a:t>
                      </a:r>
                      <a:r>
                        <a:rPr lang="en-US" sz="1600" kern="100" dirty="0">
                          <a:effectLst/>
                        </a:rPr>
                        <a:t> {0,1}</a:t>
                      </a:r>
                      <a:r>
                        <a:rPr lang="zh-CN" sz="1600" kern="100" dirty="0">
                          <a:effectLst/>
                        </a:rPr>
                        <a:t>。</a:t>
                      </a:r>
                      <a:endParaRPr lang="zh-CN" sz="1600" kern="100" dirty="0">
                        <a:effectLst/>
                        <a:latin typeface="等线"/>
                        <a:ea typeface="等线"/>
                        <a:cs typeface="Times New Roman"/>
                      </a:endParaRPr>
                    </a:p>
                  </a:txBody>
                  <a:tcPr marL="68580" marR="68580" marT="0" marB="0"/>
                </a:tc>
              </a:tr>
              <a:tr h="561290">
                <a:tc>
                  <a:txBody>
                    <a:bodyPr/>
                    <a:lstStyle/>
                    <a:p>
                      <a:pPr indent="266700" algn="l">
                        <a:lnSpc>
                          <a:spcPts val="2000"/>
                        </a:lnSpc>
                        <a:spcAft>
                          <a:spcPts val="0"/>
                        </a:spcAft>
                      </a:pPr>
                      <a:r>
                        <a:rPr lang="en-US" sz="1600" kern="100">
                          <a:effectLst/>
                        </a:rPr>
                        <a:t>{n}</a:t>
                      </a:r>
                      <a:endParaRPr lang="zh-CN" sz="1600" kern="100">
                        <a:effectLst/>
                        <a:latin typeface="等线"/>
                        <a:ea typeface="等线"/>
                        <a:cs typeface="Times New Roman"/>
                      </a:endParaRPr>
                    </a:p>
                  </a:txBody>
                  <a:tcPr marL="68580" marR="68580" marT="0" marB="0"/>
                </a:tc>
                <a:tc>
                  <a:txBody>
                    <a:bodyPr/>
                    <a:lstStyle/>
                    <a:p>
                      <a:pPr algn="l">
                        <a:lnSpc>
                          <a:spcPts val="2000"/>
                        </a:lnSpc>
                        <a:spcAft>
                          <a:spcPts val="0"/>
                        </a:spcAft>
                      </a:pPr>
                      <a:r>
                        <a:rPr lang="en-US" sz="1600" kern="100">
                          <a:effectLst/>
                        </a:rPr>
                        <a:t>n</a:t>
                      </a:r>
                      <a:r>
                        <a:rPr lang="zh-CN" sz="1600" kern="100">
                          <a:effectLst/>
                        </a:rPr>
                        <a:t>是一个非负整数。用来匹配前面的字符串</a:t>
                      </a:r>
                      <a:r>
                        <a:rPr lang="en-US" sz="1600" kern="100">
                          <a:effectLst/>
                        </a:rPr>
                        <a:t> n </a:t>
                      </a:r>
                      <a:r>
                        <a:rPr lang="zh-CN" sz="1600" kern="100">
                          <a:effectLst/>
                        </a:rPr>
                        <a:t>次。例如，</a:t>
                      </a:r>
                      <a:r>
                        <a:rPr lang="en-US" sz="1600" kern="100">
                          <a:effectLst/>
                        </a:rPr>
                        <a:t>'o{2}' </a:t>
                      </a:r>
                      <a:r>
                        <a:rPr lang="zh-CN" sz="1600" kern="100">
                          <a:effectLst/>
                        </a:rPr>
                        <a:t>不能匹配</a:t>
                      </a:r>
                      <a:r>
                        <a:rPr lang="en-US" sz="1600" kern="100">
                          <a:effectLst/>
                        </a:rPr>
                        <a:t> "Bob" </a:t>
                      </a:r>
                      <a:r>
                        <a:rPr lang="zh-CN" sz="1600" kern="100">
                          <a:effectLst/>
                        </a:rPr>
                        <a:t>中的</a:t>
                      </a:r>
                      <a:r>
                        <a:rPr lang="en-US" sz="1600" kern="100">
                          <a:effectLst/>
                        </a:rPr>
                        <a:t> 'o'</a:t>
                      </a:r>
                      <a:r>
                        <a:rPr lang="zh-CN" sz="1600" kern="100">
                          <a:effectLst/>
                        </a:rPr>
                        <a:t>，但是能匹配</a:t>
                      </a:r>
                      <a:r>
                        <a:rPr lang="en-US" sz="1600" kern="100">
                          <a:effectLst/>
                        </a:rPr>
                        <a:t> "food" </a:t>
                      </a:r>
                      <a:r>
                        <a:rPr lang="zh-CN" sz="1600" kern="100">
                          <a:effectLst/>
                        </a:rPr>
                        <a:t>中的两个</a:t>
                      </a:r>
                      <a:r>
                        <a:rPr lang="en-US" sz="1600" kern="100">
                          <a:effectLst/>
                        </a:rPr>
                        <a:t> o</a:t>
                      </a:r>
                      <a:r>
                        <a:rPr lang="zh-CN" sz="1600" kern="100">
                          <a:effectLst/>
                        </a:rPr>
                        <a:t>。</a:t>
                      </a:r>
                      <a:endParaRPr lang="zh-CN" sz="1600" kern="100">
                        <a:effectLst/>
                        <a:latin typeface="等线"/>
                        <a:ea typeface="等线"/>
                        <a:cs typeface="Times New Roman"/>
                      </a:endParaRPr>
                    </a:p>
                  </a:txBody>
                  <a:tcPr marL="68580" marR="68580" marT="0" marB="0"/>
                </a:tc>
              </a:tr>
              <a:tr h="561290">
                <a:tc>
                  <a:txBody>
                    <a:bodyPr/>
                    <a:lstStyle/>
                    <a:p>
                      <a:pPr indent="266700" algn="l">
                        <a:lnSpc>
                          <a:spcPts val="2000"/>
                        </a:lnSpc>
                        <a:spcAft>
                          <a:spcPts val="0"/>
                        </a:spcAft>
                      </a:pPr>
                      <a:r>
                        <a:rPr lang="en-US" sz="1600" kern="100">
                          <a:effectLst/>
                        </a:rPr>
                        <a:t>{n,}</a:t>
                      </a:r>
                      <a:endParaRPr lang="zh-CN" sz="1600" kern="100">
                        <a:effectLst/>
                        <a:latin typeface="等线"/>
                        <a:ea typeface="等线"/>
                        <a:cs typeface="Times New Roman"/>
                      </a:endParaRPr>
                    </a:p>
                  </a:txBody>
                  <a:tcPr marL="68580" marR="68580" marT="0" marB="0"/>
                </a:tc>
                <a:tc>
                  <a:txBody>
                    <a:bodyPr/>
                    <a:lstStyle/>
                    <a:p>
                      <a:pPr algn="l">
                        <a:lnSpc>
                          <a:spcPts val="2000"/>
                        </a:lnSpc>
                        <a:spcAft>
                          <a:spcPts val="0"/>
                        </a:spcAft>
                      </a:pPr>
                      <a:r>
                        <a:rPr lang="en-US" sz="1600" kern="100">
                          <a:effectLst/>
                        </a:rPr>
                        <a:t>n</a:t>
                      </a:r>
                      <a:r>
                        <a:rPr lang="zh-CN" sz="1600" kern="100">
                          <a:effectLst/>
                        </a:rPr>
                        <a:t>是一个非负整数。至少匹配</a:t>
                      </a:r>
                      <a:r>
                        <a:rPr lang="en-US" sz="1600" kern="100">
                          <a:effectLst/>
                        </a:rPr>
                        <a:t>n</a:t>
                      </a:r>
                      <a:r>
                        <a:rPr lang="zh-CN" sz="1600" kern="100">
                          <a:effectLst/>
                        </a:rPr>
                        <a:t>次。例如，</a:t>
                      </a:r>
                      <a:r>
                        <a:rPr lang="en-US" sz="1600" kern="100">
                          <a:effectLst/>
                        </a:rPr>
                        <a:t>'o{2,}' </a:t>
                      </a:r>
                      <a:r>
                        <a:rPr lang="zh-CN" sz="1600" kern="100">
                          <a:effectLst/>
                        </a:rPr>
                        <a:t>不能匹配</a:t>
                      </a:r>
                      <a:r>
                        <a:rPr lang="en-US" sz="1600" kern="100">
                          <a:effectLst/>
                        </a:rPr>
                        <a:t> "Bob" </a:t>
                      </a:r>
                      <a:r>
                        <a:rPr lang="zh-CN" sz="1600" kern="100">
                          <a:effectLst/>
                        </a:rPr>
                        <a:t>中的</a:t>
                      </a:r>
                      <a:r>
                        <a:rPr lang="en-US" sz="1600" kern="100">
                          <a:effectLst/>
                        </a:rPr>
                        <a:t> 'o'</a:t>
                      </a:r>
                      <a:r>
                        <a:rPr lang="zh-CN" sz="1600" kern="100">
                          <a:effectLst/>
                        </a:rPr>
                        <a:t>，但能匹配</a:t>
                      </a:r>
                      <a:r>
                        <a:rPr lang="en-US" sz="1600" kern="100">
                          <a:effectLst/>
                        </a:rPr>
                        <a:t> "foooood" </a:t>
                      </a:r>
                      <a:r>
                        <a:rPr lang="zh-CN" sz="1600" kern="100">
                          <a:effectLst/>
                        </a:rPr>
                        <a:t>中的所有</a:t>
                      </a:r>
                      <a:r>
                        <a:rPr lang="en-US" sz="1600" kern="100">
                          <a:effectLst/>
                        </a:rPr>
                        <a:t>o</a:t>
                      </a:r>
                      <a:r>
                        <a:rPr lang="zh-CN" sz="1600" kern="100">
                          <a:effectLst/>
                        </a:rPr>
                        <a:t>。</a:t>
                      </a:r>
                      <a:r>
                        <a:rPr lang="en-US" sz="1600" kern="100">
                          <a:effectLst/>
                        </a:rPr>
                        <a:t>'o{1,}' </a:t>
                      </a:r>
                      <a:r>
                        <a:rPr lang="zh-CN" sz="1600" kern="100">
                          <a:effectLst/>
                        </a:rPr>
                        <a:t>等价于</a:t>
                      </a:r>
                      <a:r>
                        <a:rPr lang="en-US" sz="1600" kern="100">
                          <a:effectLst/>
                        </a:rPr>
                        <a:t> 'o+'</a:t>
                      </a:r>
                      <a:r>
                        <a:rPr lang="zh-CN" sz="1600" kern="100">
                          <a:effectLst/>
                        </a:rPr>
                        <a:t>。</a:t>
                      </a:r>
                      <a:r>
                        <a:rPr lang="en-US" sz="1600" kern="100">
                          <a:effectLst/>
                        </a:rPr>
                        <a:t>'o{0,}' </a:t>
                      </a:r>
                      <a:r>
                        <a:rPr lang="zh-CN" sz="1600" kern="100">
                          <a:effectLst/>
                        </a:rPr>
                        <a:t>则等价于</a:t>
                      </a:r>
                      <a:r>
                        <a:rPr lang="en-US" sz="1600" kern="100">
                          <a:effectLst/>
                        </a:rPr>
                        <a:t> 'o*'</a:t>
                      </a:r>
                      <a:r>
                        <a:rPr lang="zh-CN" sz="1600" kern="100">
                          <a:effectLst/>
                        </a:rPr>
                        <a:t>。</a:t>
                      </a:r>
                      <a:endParaRPr lang="zh-CN" sz="1600" kern="100">
                        <a:effectLst/>
                        <a:latin typeface="等线"/>
                        <a:ea typeface="等线"/>
                        <a:cs typeface="Times New Roman"/>
                      </a:endParaRPr>
                    </a:p>
                  </a:txBody>
                  <a:tcPr marL="68580" marR="68580" marT="0" marB="0"/>
                </a:tc>
              </a:tr>
              <a:tr h="819483">
                <a:tc>
                  <a:txBody>
                    <a:bodyPr/>
                    <a:lstStyle/>
                    <a:p>
                      <a:pPr indent="266700" algn="l">
                        <a:lnSpc>
                          <a:spcPts val="2000"/>
                        </a:lnSpc>
                        <a:spcAft>
                          <a:spcPts val="0"/>
                        </a:spcAft>
                      </a:pPr>
                      <a:r>
                        <a:rPr lang="en-US" sz="1600" kern="100">
                          <a:effectLst/>
                        </a:rPr>
                        <a:t>{n,m}</a:t>
                      </a:r>
                      <a:endParaRPr lang="zh-CN" sz="1600" kern="100">
                        <a:effectLst/>
                        <a:latin typeface="等线"/>
                        <a:ea typeface="等线"/>
                        <a:cs typeface="Times New Roman"/>
                      </a:endParaRPr>
                    </a:p>
                  </a:txBody>
                  <a:tcPr marL="68580" marR="68580" marT="0" marB="0"/>
                </a:tc>
                <a:tc>
                  <a:txBody>
                    <a:bodyPr/>
                    <a:lstStyle/>
                    <a:p>
                      <a:pPr algn="l">
                        <a:lnSpc>
                          <a:spcPts val="2000"/>
                        </a:lnSpc>
                        <a:spcAft>
                          <a:spcPts val="0"/>
                        </a:spcAft>
                      </a:pPr>
                      <a:r>
                        <a:rPr lang="en-US" sz="1600" kern="100" dirty="0">
                          <a:effectLst/>
                        </a:rPr>
                        <a:t>m</a:t>
                      </a:r>
                      <a:r>
                        <a:rPr lang="zh-CN" sz="1600" kern="100" dirty="0">
                          <a:effectLst/>
                        </a:rPr>
                        <a:t>和</a:t>
                      </a:r>
                      <a:r>
                        <a:rPr lang="en-US" sz="1600" kern="100" dirty="0">
                          <a:effectLst/>
                        </a:rPr>
                        <a:t>n </a:t>
                      </a:r>
                      <a:r>
                        <a:rPr lang="zh-CN" sz="1600" kern="100" dirty="0">
                          <a:effectLst/>
                        </a:rPr>
                        <a:t>均为非负整数，其中</a:t>
                      </a:r>
                      <a:r>
                        <a:rPr lang="en-US" sz="1600" kern="100" dirty="0">
                          <a:effectLst/>
                        </a:rPr>
                        <a:t>n &lt;= m</a:t>
                      </a:r>
                      <a:r>
                        <a:rPr lang="zh-CN" sz="1600" kern="100" dirty="0">
                          <a:effectLst/>
                        </a:rPr>
                        <a:t>。最少匹配</a:t>
                      </a:r>
                      <a:r>
                        <a:rPr lang="en-US" sz="1600" kern="100" dirty="0">
                          <a:effectLst/>
                        </a:rPr>
                        <a:t>n</a:t>
                      </a:r>
                      <a:r>
                        <a:rPr lang="zh-CN" sz="1600" kern="100" dirty="0">
                          <a:effectLst/>
                        </a:rPr>
                        <a:t>次且最多匹配</a:t>
                      </a:r>
                      <a:r>
                        <a:rPr lang="en-US" sz="1600" kern="100" dirty="0">
                          <a:effectLst/>
                        </a:rPr>
                        <a:t>m</a:t>
                      </a:r>
                      <a:r>
                        <a:rPr lang="zh-CN" sz="1600" kern="100" dirty="0">
                          <a:effectLst/>
                        </a:rPr>
                        <a:t>次。例如</a:t>
                      </a:r>
                      <a:r>
                        <a:rPr lang="zh-CN" sz="1600" kern="100" dirty="0" smtClean="0">
                          <a:effectLst/>
                        </a:rPr>
                        <a:t>，</a:t>
                      </a:r>
                      <a:r>
                        <a:rPr lang="en-US" sz="1600" kern="100" dirty="0" smtClean="0">
                          <a:effectLst/>
                        </a:rPr>
                        <a:t>“</a:t>
                      </a:r>
                      <a:r>
                        <a:rPr lang="en-US" sz="1600" kern="100" dirty="0" err="1" smtClean="0">
                          <a:effectLst/>
                        </a:rPr>
                        <a:t>ab</a:t>
                      </a:r>
                      <a:r>
                        <a:rPr lang="en-US" sz="1600" kern="100" dirty="0" smtClean="0">
                          <a:effectLst/>
                        </a:rPr>
                        <a:t>{1,3}” </a:t>
                      </a:r>
                      <a:r>
                        <a:rPr lang="zh-CN" sz="1600" kern="100" dirty="0">
                          <a:effectLst/>
                        </a:rPr>
                        <a:t>能匹配“</a:t>
                      </a:r>
                      <a:r>
                        <a:rPr lang="en-US" sz="1600" kern="100" dirty="0" err="1">
                          <a:effectLst/>
                        </a:rPr>
                        <a:t>ab</a:t>
                      </a:r>
                      <a:r>
                        <a:rPr lang="zh-CN" sz="1600" kern="100" dirty="0">
                          <a:effectLst/>
                        </a:rPr>
                        <a:t>”或“</a:t>
                      </a:r>
                      <a:r>
                        <a:rPr lang="en-US" sz="1600" kern="100" dirty="0" err="1">
                          <a:effectLst/>
                        </a:rPr>
                        <a:t>abbb</a:t>
                      </a:r>
                      <a:r>
                        <a:rPr lang="zh-CN" sz="1600" kern="100" dirty="0">
                          <a:effectLst/>
                        </a:rPr>
                        <a:t>”</a:t>
                      </a:r>
                      <a:r>
                        <a:rPr lang="en-US" sz="1600" kern="100" dirty="0">
                          <a:effectLst/>
                        </a:rPr>
                        <a:t>,</a:t>
                      </a:r>
                      <a:r>
                        <a:rPr lang="zh-CN" sz="1600" kern="100" dirty="0">
                          <a:effectLst/>
                        </a:rPr>
                        <a:t>但不能匹配“</a:t>
                      </a:r>
                      <a:r>
                        <a:rPr lang="en-US" sz="1600" kern="100" dirty="0" err="1">
                          <a:effectLst/>
                        </a:rPr>
                        <a:t>abbbb</a:t>
                      </a:r>
                      <a:r>
                        <a:rPr lang="zh-CN" sz="1600" kern="100" dirty="0">
                          <a:effectLst/>
                        </a:rPr>
                        <a:t>”</a:t>
                      </a:r>
                      <a:r>
                        <a:rPr lang="zh-CN" sz="1600" kern="100" dirty="0" smtClean="0">
                          <a:effectLst/>
                        </a:rPr>
                        <a:t>。</a:t>
                      </a:r>
                      <a:r>
                        <a:rPr lang="en-US" sz="1600" kern="100" dirty="0" smtClean="0">
                          <a:effectLst/>
                        </a:rPr>
                        <a:t>‘o{0,1}’ </a:t>
                      </a:r>
                      <a:r>
                        <a:rPr lang="zh-CN" sz="1600" kern="100" dirty="0">
                          <a:effectLst/>
                        </a:rPr>
                        <a:t>等价于</a:t>
                      </a:r>
                      <a:r>
                        <a:rPr lang="en-US" sz="1600" kern="100" dirty="0">
                          <a:effectLst/>
                        </a:rPr>
                        <a:t> </a:t>
                      </a:r>
                      <a:r>
                        <a:rPr lang="en-US" sz="1600" kern="100" dirty="0" smtClean="0">
                          <a:effectLst/>
                        </a:rPr>
                        <a:t>‘o</a:t>
                      </a:r>
                      <a:r>
                        <a:rPr lang="zh-CN" altLang="en-US" sz="1600" kern="100" dirty="0" smtClean="0">
                          <a:effectLst/>
                        </a:rPr>
                        <a:t>？</a:t>
                      </a:r>
                      <a:r>
                        <a:rPr lang="en-US" sz="1600" kern="100" dirty="0" smtClean="0">
                          <a:effectLst/>
                        </a:rPr>
                        <a:t>'</a:t>
                      </a:r>
                      <a:r>
                        <a:rPr lang="zh-CN" sz="1600" kern="100" dirty="0">
                          <a:effectLst/>
                        </a:rPr>
                        <a:t>。请注意在逗号和两个数之间不能有空格。</a:t>
                      </a:r>
                      <a:endParaRPr lang="zh-CN" sz="1600" kern="100" dirty="0">
                        <a:effectLst/>
                        <a:latin typeface="等线"/>
                        <a:ea typeface="等线"/>
                        <a:cs typeface="Times New Roman"/>
                      </a:endParaRPr>
                    </a:p>
                  </a:txBody>
                  <a:tcPr marL="68580" marR="68580" marT="0" marB="0"/>
                </a:tc>
              </a:tr>
            </a:tbl>
          </a:graphicData>
        </a:graphic>
      </p:graphicFrame>
    </p:spTree>
    <p:extLst>
      <p:ext uri="{BB962C8B-B14F-4D97-AF65-F5344CB8AC3E}">
        <p14:creationId xmlns:p14="http://schemas.microsoft.com/office/powerpoint/2010/main" val="804827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27546" y="218364"/>
            <a:ext cx="10481481" cy="5743165"/>
          </a:xfrm>
        </p:spPr>
        <p:txBody>
          <a:bodyPr/>
          <a:lstStyle/>
          <a:p>
            <a:r>
              <a:rPr lang="en-US" altLang="zh-CN" dirty="0">
                <a:solidFill>
                  <a:schemeClr val="tx1"/>
                </a:solidFill>
              </a:rPr>
              <a:t>4</a:t>
            </a:r>
            <a:r>
              <a:rPr lang="zh-CN" altLang="zh-CN" dirty="0">
                <a:solidFill>
                  <a:schemeClr val="tx1"/>
                </a:solidFill>
              </a:rPr>
              <a:t>．定位符</a:t>
            </a:r>
          </a:p>
          <a:p>
            <a:r>
              <a:rPr lang="zh-CN" altLang="zh-CN" dirty="0"/>
              <a:t>定位符使您能够将正则表达式固定到行首或行尾。它们还使您能够创建这样的正则表达式，这些正则表达式出现在一个单词内、在一个单词的开头或者一个单词的结尾。定位符用来描述字符串或单词的边界，</a:t>
            </a:r>
            <a:r>
              <a:rPr lang="en-US" altLang="zh-CN" dirty="0"/>
              <a:t>^ </a:t>
            </a:r>
            <a:r>
              <a:rPr lang="zh-CN" altLang="zh-CN" dirty="0"/>
              <a:t>和</a:t>
            </a:r>
            <a:r>
              <a:rPr lang="en-US" altLang="zh-CN" dirty="0"/>
              <a:t> $ </a:t>
            </a:r>
            <a:r>
              <a:rPr lang="zh-CN" altLang="zh-CN" dirty="0"/>
              <a:t>分别指字符串的开始与结束，</a:t>
            </a:r>
            <a:r>
              <a:rPr lang="en-US" altLang="zh-CN" dirty="0"/>
              <a:t>\b </a:t>
            </a:r>
            <a:r>
              <a:rPr lang="zh-CN" altLang="zh-CN" dirty="0"/>
              <a:t>描述单词的前或后边界，</a:t>
            </a:r>
            <a:r>
              <a:rPr lang="en-US" altLang="zh-CN" dirty="0"/>
              <a:t>\B </a:t>
            </a:r>
            <a:r>
              <a:rPr lang="zh-CN" altLang="zh-CN" dirty="0"/>
              <a:t>表示非单词边界。</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2751702552"/>
              </p:ext>
            </p:extLst>
          </p:nvPr>
        </p:nvGraphicFramePr>
        <p:xfrm>
          <a:off x="2026676" y="2554205"/>
          <a:ext cx="5998207" cy="1963206"/>
        </p:xfrm>
        <a:graphic>
          <a:graphicData uri="http://schemas.openxmlformats.org/drawingml/2006/table">
            <a:tbl>
              <a:tblPr firstRow="1" firstCol="1" bandRow="1">
                <a:tableStyleId>{5C22544A-7EE6-4342-B048-85BDC9FD1C3A}</a:tableStyleId>
              </a:tblPr>
              <a:tblGrid>
                <a:gridCol w="926178"/>
                <a:gridCol w="4966823"/>
                <a:gridCol w="105206"/>
              </a:tblGrid>
              <a:tr h="384838">
                <a:tc>
                  <a:txBody>
                    <a:bodyPr/>
                    <a:lstStyle/>
                    <a:p>
                      <a:pPr indent="266700" algn="l">
                        <a:lnSpc>
                          <a:spcPts val="2000"/>
                        </a:lnSpc>
                        <a:spcAft>
                          <a:spcPts val="0"/>
                        </a:spcAft>
                      </a:pPr>
                      <a:r>
                        <a:rPr lang="zh-CN" sz="1600" kern="100">
                          <a:effectLst/>
                        </a:rPr>
                        <a:t>字符</a:t>
                      </a:r>
                      <a:endParaRPr lang="zh-CN" sz="1600" kern="100">
                        <a:effectLst/>
                        <a:latin typeface="等线"/>
                        <a:ea typeface="等线"/>
                        <a:cs typeface="Times New Roman"/>
                      </a:endParaRPr>
                    </a:p>
                  </a:txBody>
                  <a:tcPr marL="68580" marR="68580" marT="0" marB="0"/>
                </a:tc>
                <a:tc>
                  <a:txBody>
                    <a:bodyPr/>
                    <a:lstStyle/>
                    <a:p>
                      <a:pPr indent="266700" algn="l">
                        <a:lnSpc>
                          <a:spcPts val="2000"/>
                        </a:lnSpc>
                        <a:spcAft>
                          <a:spcPts val="0"/>
                        </a:spcAft>
                      </a:pPr>
                      <a:r>
                        <a:rPr lang="zh-CN" sz="1600" kern="100">
                          <a:effectLst/>
                        </a:rPr>
                        <a:t>描述</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050" kern="100">
                          <a:effectLst/>
                        </a:rPr>
                        <a:t> </a:t>
                      </a:r>
                      <a:endParaRPr lang="zh-CN" sz="1050" kern="100">
                        <a:effectLst/>
                        <a:latin typeface="等线"/>
                        <a:ea typeface="等线"/>
                        <a:cs typeface="Times New Roman"/>
                      </a:endParaRPr>
                    </a:p>
                  </a:txBody>
                  <a:tcPr marL="0" marR="0" marT="0" marB="0" anchor="ctr"/>
                </a:tc>
              </a:tr>
              <a:tr h="39459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匹配输入字符串开始的位置。</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39459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匹配输入字符串结尾的位置。</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394592">
                <a:tc>
                  <a:txBody>
                    <a:bodyPr/>
                    <a:lstStyle/>
                    <a:p>
                      <a:pPr indent="266700" algn="l">
                        <a:lnSpc>
                          <a:spcPts val="2000"/>
                        </a:lnSpc>
                        <a:spcAft>
                          <a:spcPts val="0"/>
                        </a:spcAft>
                      </a:pPr>
                      <a:r>
                        <a:rPr lang="en-US" sz="1600" kern="100">
                          <a:effectLst/>
                        </a:rPr>
                        <a:t>\b</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匹配一个单词边界，即字与空格间的位置。</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394592">
                <a:tc>
                  <a:txBody>
                    <a:bodyPr/>
                    <a:lstStyle/>
                    <a:p>
                      <a:pPr indent="266700" algn="l">
                        <a:lnSpc>
                          <a:spcPts val="2000"/>
                        </a:lnSpc>
                        <a:spcAft>
                          <a:spcPts val="0"/>
                        </a:spcAft>
                      </a:pPr>
                      <a:r>
                        <a:rPr lang="en-US" sz="1600" kern="100">
                          <a:effectLst/>
                        </a:rPr>
                        <a:t>\B</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dirty="0">
                          <a:effectLst/>
                        </a:rPr>
                        <a:t>非单词边界匹配。</a:t>
                      </a:r>
                      <a:endParaRPr lang="zh-CN" sz="1600" kern="100" dirty="0">
                        <a:effectLst/>
                        <a:latin typeface="等线"/>
                        <a:ea typeface="等线"/>
                        <a:cs typeface="Times New Roman"/>
                      </a:endParaRPr>
                    </a:p>
                  </a:txBody>
                  <a:tcPr marL="68580" marR="68580" marT="0" marB="0"/>
                </a:tc>
                <a:tc hMerge="1">
                  <a:txBody>
                    <a:bodyPr/>
                    <a:lstStyle/>
                    <a:p>
                      <a:endParaRPr lang="zh-CN" altLang="en-US"/>
                    </a:p>
                  </a:txBody>
                  <a:tcPr/>
                </a:tc>
              </a:tr>
            </a:tbl>
          </a:graphicData>
        </a:graphic>
      </p:graphicFrame>
    </p:spTree>
    <p:extLst>
      <p:ext uri="{BB962C8B-B14F-4D97-AF65-F5344CB8AC3E}">
        <p14:creationId xmlns:p14="http://schemas.microsoft.com/office/powerpoint/2010/main" val="4187544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72955" y="204716"/>
            <a:ext cx="8739468" cy="5756813"/>
          </a:xfrm>
        </p:spPr>
        <p:txBody>
          <a:bodyPr/>
          <a:lstStyle/>
          <a:p>
            <a:r>
              <a:rPr lang="en-US" altLang="zh-CN" dirty="0">
                <a:solidFill>
                  <a:schemeClr val="tx1"/>
                </a:solidFill>
              </a:rPr>
              <a:t>5. </a:t>
            </a:r>
            <a:r>
              <a:rPr lang="zh-CN" altLang="zh-CN" dirty="0">
                <a:solidFill>
                  <a:schemeClr val="tx1"/>
                </a:solidFill>
              </a:rPr>
              <a:t>正则表达式特殊序列</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881562849"/>
              </p:ext>
            </p:extLst>
          </p:nvPr>
        </p:nvGraphicFramePr>
        <p:xfrm>
          <a:off x="791570" y="914402"/>
          <a:ext cx="7642746" cy="3671707"/>
        </p:xfrm>
        <a:graphic>
          <a:graphicData uri="http://schemas.openxmlformats.org/drawingml/2006/table">
            <a:tbl>
              <a:tblPr firstRow="1" firstCol="1" bandRow="1">
                <a:tableStyleId>{5C22544A-7EE6-4342-B048-85BDC9FD1C3A}</a:tableStyleId>
              </a:tblPr>
              <a:tblGrid>
                <a:gridCol w="1180110"/>
                <a:gridCol w="6328585"/>
                <a:gridCol w="134051"/>
              </a:tblGrid>
              <a:tr h="434486">
                <a:tc>
                  <a:txBody>
                    <a:bodyPr/>
                    <a:lstStyle/>
                    <a:p>
                      <a:pPr indent="266700" algn="l">
                        <a:lnSpc>
                          <a:spcPts val="2000"/>
                        </a:lnSpc>
                        <a:spcAft>
                          <a:spcPts val="0"/>
                        </a:spcAft>
                      </a:pPr>
                      <a:r>
                        <a:rPr lang="zh-CN" sz="1600" kern="100">
                          <a:effectLst/>
                        </a:rPr>
                        <a:t>字符</a:t>
                      </a:r>
                      <a:endParaRPr lang="zh-CN" sz="1600" kern="100">
                        <a:effectLst/>
                        <a:latin typeface="等线"/>
                        <a:ea typeface="等线"/>
                        <a:cs typeface="Times New Roman"/>
                      </a:endParaRPr>
                    </a:p>
                  </a:txBody>
                  <a:tcPr marL="68580" marR="68580" marT="0" marB="0"/>
                </a:tc>
                <a:tc>
                  <a:txBody>
                    <a:bodyPr/>
                    <a:lstStyle/>
                    <a:p>
                      <a:pPr indent="266700" algn="l">
                        <a:lnSpc>
                          <a:spcPts val="2000"/>
                        </a:lnSpc>
                        <a:spcAft>
                          <a:spcPts val="0"/>
                        </a:spcAft>
                      </a:pPr>
                      <a:r>
                        <a:rPr lang="zh-CN" sz="1600" kern="100">
                          <a:effectLst/>
                        </a:rPr>
                        <a:t>描述</a:t>
                      </a:r>
                      <a:endParaRPr lang="zh-CN" sz="1600" kern="100">
                        <a:effectLst/>
                        <a:latin typeface="等线"/>
                        <a:ea typeface="等线"/>
                        <a:cs typeface="Times New Roman"/>
                      </a:endParaRPr>
                    </a:p>
                  </a:txBody>
                  <a:tcPr marL="68580" marR="68580" marT="0" marB="0"/>
                </a:tc>
                <a:tc>
                  <a:txBody>
                    <a:bodyPr/>
                    <a:lstStyle/>
                    <a:p>
                      <a:pPr algn="just">
                        <a:spcAft>
                          <a:spcPts val="0"/>
                        </a:spcAft>
                      </a:pPr>
                      <a:r>
                        <a:rPr lang="zh-CN" sz="1600" kern="100">
                          <a:effectLst/>
                        </a:rPr>
                        <a:t> </a:t>
                      </a:r>
                      <a:endParaRPr lang="zh-CN" sz="1600" kern="100">
                        <a:effectLst/>
                        <a:latin typeface="等线"/>
                        <a:ea typeface="等线"/>
                        <a:cs typeface="Times New Roman"/>
                      </a:endParaRPr>
                    </a:p>
                  </a:txBody>
                  <a:tcPr marL="0" marR="0" marT="0" marB="0" anchor="ctr"/>
                </a:tc>
              </a:tr>
              <a:tr h="446274">
                <a:tc>
                  <a:txBody>
                    <a:bodyPr/>
                    <a:lstStyle/>
                    <a:p>
                      <a:pPr indent="266700" algn="l">
                        <a:lnSpc>
                          <a:spcPts val="2000"/>
                        </a:lnSpc>
                        <a:spcAft>
                          <a:spcPts val="0"/>
                        </a:spcAft>
                      </a:pPr>
                      <a:r>
                        <a:rPr lang="en-US" sz="1600" kern="100">
                          <a:effectLst/>
                        </a:rPr>
                        <a:t>\d</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用来匹配一个数字字符，相当于</a:t>
                      </a:r>
                      <a:r>
                        <a:rPr lang="en-US" sz="1600" kern="100">
                          <a:effectLst/>
                        </a:rPr>
                        <a:t>[0-9]</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446274">
                <a:tc>
                  <a:txBody>
                    <a:bodyPr/>
                    <a:lstStyle/>
                    <a:p>
                      <a:pPr indent="266700" algn="l">
                        <a:lnSpc>
                          <a:spcPts val="2000"/>
                        </a:lnSpc>
                        <a:spcAft>
                          <a:spcPts val="0"/>
                        </a:spcAft>
                      </a:pPr>
                      <a:r>
                        <a:rPr lang="en-US" sz="1600" kern="100">
                          <a:effectLst/>
                        </a:rPr>
                        <a:t>\D</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用来对数位类求反，相当于</a:t>
                      </a:r>
                      <a:r>
                        <a:rPr lang="en-US" sz="1600" kern="100">
                          <a:effectLst/>
                        </a:rPr>
                        <a:t>[^0-9]</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446274">
                <a:tc>
                  <a:txBody>
                    <a:bodyPr/>
                    <a:lstStyle/>
                    <a:p>
                      <a:pPr indent="266700" algn="l">
                        <a:lnSpc>
                          <a:spcPts val="2000"/>
                        </a:lnSpc>
                        <a:spcAft>
                          <a:spcPts val="0"/>
                        </a:spcAft>
                      </a:pPr>
                      <a:r>
                        <a:rPr lang="en-US" sz="1600" kern="100">
                          <a:effectLst/>
                        </a:rPr>
                        <a:t>\w</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用来匹配一个单词字符，包括字母、数字和下划线，相当于</a:t>
                      </a:r>
                      <a:r>
                        <a:rPr lang="en-US" sz="1600" kern="100">
                          <a:effectLst/>
                        </a:rPr>
                        <a:t>[a-zA-Z0-9]</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446274">
                <a:tc>
                  <a:txBody>
                    <a:bodyPr/>
                    <a:lstStyle/>
                    <a:p>
                      <a:pPr indent="266700" algn="l">
                        <a:lnSpc>
                          <a:spcPts val="2000"/>
                        </a:lnSpc>
                        <a:spcAft>
                          <a:spcPts val="0"/>
                        </a:spcAft>
                      </a:pPr>
                      <a:r>
                        <a:rPr lang="en-US" sz="1600" kern="100">
                          <a:effectLst/>
                        </a:rPr>
                        <a:t>\W</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对字母、数字和下划线求反，相当于</a:t>
                      </a:r>
                      <a:r>
                        <a:rPr lang="en-US" sz="1600" kern="100">
                          <a:effectLst/>
                        </a:rPr>
                        <a:t>[^a-zA-Z0-9]</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964445">
                <a:tc>
                  <a:txBody>
                    <a:bodyPr/>
                    <a:lstStyle/>
                    <a:p>
                      <a:pPr indent="266700" algn="l">
                        <a:lnSpc>
                          <a:spcPts val="2000"/>
                        </a:lnSpc>
                        <a:spcAft>
                          <a:spcPts val="0"/>
                        </a:spcAft>
                      </a:pPr>
                      <a:r>
                        <a:rPr lang="en-US" sz="1600" kern="100">
                          <a:effectLst/>
                        </a:rPr>
                        <a:t>\s</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a:effectLst/>
                        </a:rPr>
                        <a:t>用来匹配一个不可见字符（包括空格、制表符和换行符），相当于</a:t>
                      </a:r>
                      <a:r>
                        <a:rPr lang="en-US" sz="1600" kern="100">
                          <a:effectLst/>
                        </a:rPr>
                        <a:t>[\n\f\r\t\v]</a:t>
                      </a:r>
                      <a:endParaRPr lang="zh-CN" sz="1600" kern="100">
                        <a:effectLst/>
                        <a:latin typeface="等线"/>
                        <a:ea typeface="等线"/>
                        <a:cs typeface="Times New Roman"/>
                      </a:endParaRPr>
                    </a:p>
                  </a:txBody>
                  <a:tcPr marL="68580" marR="68580" marT="0" marB="0"/>
                </a:tc>
                <a:tc hMerge="1">
                  <a:txBody>
                    <a:bodyPr/>
                    <a:lstStyle/>
                    <a:p>
                      <a:endParaRPr lang="zh-CN" altLang="en-US"/>
                    </a:p>
                  </a:txBody>
                  <a:tcPr/>
                </a:tc>
              </a:tr>
              <a:tr h="446274">
                <a:tc>
                  <a:txBody>
                    <a:bodyPr/>
                    <a:lstStyle/>
                    <a:p>
                      <a:pPr indent="266700" algn="l">
                        <a:lnSpc>
                          <a:spcPts val="2000"/>
                        </a:lnSpc>
                        <a:spcAft>
                          <a:spcPts val="0"/>
                        </a:spcAft>
                      </a:pPr>
                      <a:r>
                        <a:rPr lang="en-US" sz="1600" kern="100">
                          <a:effectLst/>
                        </a:rPr>
                        <a:t>\S</a:t>
                      </a:r>
                      <a:endParaRPr lang="zh-CN" sz="1600" kern="100">
                        <a:effectLst/>
                        <a:latin typeface="等线"/>
                        <a:ea typeface="等线"/>
                        <a:cs typeface="Times New Roman"/>
                      </a:endParaRPr>
                    </a:p>
                  </a:txBody>
                  <a:tcPr marL="68580" marR="68580" marT="0" marB="0"/>
                </a:tc>
                <a:tc gridSpan="2">
                  <a:txBody>
                    <a:bodyPr/>
                    <a:lstStyle/>
                    <a:p>
                      <a:pPr algn="l">
                        <a:lnSpc>
                          <a:spcPts val="2000"/>
                        </a:lnSpc>
                        <a:spcAft>
                          <a:spcPts val="0"/>
                        </a:spcAft>
                      </a:pPr>
                      <a:r>
                        <a:rPr lang="zh-CN" sz="1600" kern="100" dirty="0">
                          <a:effectLst/>
                        </a:rPr>
                        <a:t>用来匹配一个可见字符</a:t>
                      </a:r>
                      <a:r>
                        <a:rPr lang="en-US" sz="1600" kern="100" dirty="0">
                          <a:effectLst/>
                        </a:rPr>
                        <a:t>[^\n\f\r\t\v]</a:t>
                      </a:r>
                      <a:endParaRPr lang="zh-CN" sz="1600" kern="100" dirty="0">
                        <a:effectLst/>
                        <a:latin typeface="等线"/>
                        <a:ea typeface="等线"/>
                        <a:cs typeface="Times New Roman"/>
                      </a:endParaRPr>
                    </a:p>
                  </a:txBody>
                  <a:tcPr marL="68580" marR="68580" marT="0" marB="0"/>
                </a:tc>
                <a:tc hMerge="1">
                  <a:txBody>
                    <a:bodyPr/>
                    <a:lstStyle/>
                    <a:p>
                      <a:endParaRPr lang="zh-CN" altLang="en-US"/>
                    </a:p>
                  </a:txBody>
                  <a:tcPr/>
                </a:tc>
              </a:tr>
            </a:tbl>
          </a:graphicData>
        </a:graphic>
      </p:graphicFrame>
    </p:spTree>
    <p:extLst>
      <p:ext uri="{BB962C8B-B14F-4D97-AF65-F5344CB8AC3E}">
        <p14:creationId xmlns:p14="http://schemas.microsoft.com/office/powerpoint/2010/main" val="4002656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54842" y="136478"/>
            <a:ext cx="8657581" cy="5825051"/>
          </a:xfrm>
        </p:spPr>
        <p:txBody>
          <a:bodyPr>
            <a:noAutofit/>
          </a:bodyPr>
          <a:lstStyle/>
          <a:p>
            <a:r>
              <a:rPr lang="zh-CN" altLang="zh-CN" sz="1600" dirty="0" smtClean="0"/>
              <a:t>例</a:t>
            </a:r>
            <a:r>
              <a:rPr lang="en-US" altLang="zh-CN" sz="1600" dirty="0"/>
              <a:t>7.1</a:t>
            </a:r>
            <a:r>
              <a:rPr lang="zh-CN" altLang="zh-CN" sz="1600" dirty="0"/>
              <a:t>】使用类和特殊序列的正则表达式。</a:t>
            </a:r>
          </a:p>
          <a:p>
            <a:r>
              <a:rPr lang="zh-CN" altLang="zh-CN" sz="1600" dirty="0"/>
              <a:t>程序代码：</a:t>
            </a:r>
          </a:p>
          <a:p>
            <a:r>
              <a:rPr lang="en-US" altLang="zh-CN" sz="1600" dirty="0"/>
              <a:t>import re   #</a:t>
            </a:r>
            <a:r>
              <a:rPr lang="zh-CN" altLang="zh-CN" sz="1600" dirty="0"/>
              <a:t>导入</a:t>
            </a:r>
            <a:r>
              <a:rPr lang="en-US" altLang="zh-CN" sz="1600" dirty="0"/>
              <a:t>re</a:t>
            </a:r>
            <a:r>
              <a:rPr lang="zh-CN" altLang="zh-CN" sz="1600" dirty="0"/>
              <a:t>模块</a:t>
            </a:r>
          </a:p>
          <a:p>
            <a:r>
              <a:rPr lang="en-US" altLang="zh-CN" sz="1600" dirty="0"/>
              <a:t>#</a:t>
            </a:r>
            <a:r>
              <a:rPr lang="zh-CN" altLang="zh-CN" sz="1600" dirty="0"/>
              <a:t>用</a:t>
            </a:r>
            <a:r>
              <a:rPr lang="en-US" altLang="zh-CN" sz="1600" dirty="0"/>
              <a:t>[]</a:t>
            </a:r>
            <a:r>
              <a:rPr lang="zh-CN" altLang="zh-CN" sz="1600" dirty="0"/>
              <a:t>指定字符类</a:t>
            </a:r>
          </a:p>
          <a:p>
            <a:r>
              <a:rPr lang="en-US" altLang="zh-CN" sz="1600" dirty="0" err="1"/>
              <a:t>testStrings</a:t>
            </a:r>
            <a:r>
              <a:rPr lang="en-US" altLang="zh-CN" sz="1600" dirty="0"/>
              <a:t>=["3x+6y","5y-4z"]</a:t>
            </a:r>
            <a:endParaRPr lang="zh-CN" altLang="zh-CN" sz="1600" dirty="0"/>
          </a:p>
          <a:p>
            <a:r>
              <a:rPr lang="en-US" altLang="zh-CN" sz="1600" dirty="0"/>
              <a:t>expressions=[r"3x\+6y|5y-4z",r"[0-9][a-zA-z0-9_].[0-9][</a:t>
            </a:r>
            <a:r>
              <a:rPr lang="en-US" altLang="zh-CN" sz="1600" dirty="0" err="1"/>
              <a:t>yz</a:t>
            </a:r>
            <a:r>
              <a:rPr lang="en-US" altLang="zh-CN" sz="1600" dirty="0"/>
              <a:t>]",r"\d\w-\d\w"]</a:t>
            </a:r>
            <a:endParaRPr lang="zh-CN" altLang="zh-CN" sz="1600" dirty="0"/>
          </a:p>
          <a:p>
            <a:r>
              <a:rPr lang="en-US" altLang="zh-CN" sz="1600" dirty="0"/>
              <a:t>#</a:t>
            </a:r>
            <a:r>
              <a:rPr lang="zh-CN" altLang="zh-CN" sz="1600" dirty="0"/>
              <a:t>每一个表达式和每一个字符串相匹配</a:t>
            </a:r>
          </a:p>
          <a:p>
            <a:r>
              <a:rPr lang="en-US" altLang="zh-CN" sz="1600" dirty="0"/>
              <a:t>for expression in expressions:</a:t>
            </a:r>
            <a:endParaRPr lang="zh-CN" altLang="zh-CN" sz="1600" dirty="0"/>
          </a:p>
          <a:p>
            <a:r>
              <a:rPr lang="en-US" altLang="zh-CN" sz="1600" dirty="0"/>
              <a:t>    for string in </a:t>
            </a:r>
            <a:r>
              <a:rPr lang="en-US" altLang="zh-CN" sz="1600" dirty="0" err="1"/>
              <a:t>testStrings</a:t>
            </a:r>
            <a:r>
              <a:rPr lang="en-US" altLang="zh-CN" sz="1600" dirty="0"/>
              <a:t>:</a:t>
            </a:r>
            <a:endParaRPr lang="zh-CN" altLang="zh-CN" sz="1600" dirty="0"/>
          </a:p>
          <a:p>
            <a:r>
              <a:rPr lang="en-US" altLang="zh-CN" sz="1600" dirty="0"/>
              <a:t>       if </a:t>
            </a:r>
            <a:r>
              <a:rPr lang="en-US" altLang="zh-CN" sz="1600" dirty="0" err="1"/>
              <a:t>re.match</a:t>
            </a:r>
            <a:r>
              <a:rPr lang="en-US" altLang="zh-CN" sz="1600" dirty="0"/>
              <a:t>(</a:t>
            </a:r>
            <a:r>
              <a:rPr lang="en-US" altLang="zh-CN" sz="1600" dirty="0" err="1"/>
              <a:t>expression,string</a:t>
            </a:r>
            <a:r>
              <a:rPr lang="en-US" altLang="zh-CN" sz="1600" dirty="0"/>
              <a:t>):</a:t>
            </a:r>
            <a:endParaRPr lang="zh-CN" altLang="zh-CN" sz="1600" dirty="0"/>
          </a:p>
          <a:p>
            <a:r>
              <a:rPr lang="en-US" altLang="zh-CN" sz="1600" dirty="0"/>
              <a:t>        print(</a:t>
            </a:r>
            <a:r>
              <a:rPr lang="en-US" altLang="zh-CN" sz="1600" dirty="0" err="1"/>
              <a:t>expression,"matches",string</a:t>
            </a:r>
            <a:r>
              <a:rPr lang="en-US" altLang="zh-CN" sz="1600" dirty="0"/>
              <a:t>)</a:t>
            </a:r>
            <a:endParaRPr lang="zh-CN" altLang="zh-CN" sz="1600" dirty="0"/>
          </a:p>
          <a:p>
            <a:r>
              <a:rPr lang="en-US" altLang="zh-CN" sz="1600" dirty="0"/>
              <a:t>#</a:t>
            </a:r>
            <a:r>
              <a:rPr lang="zh-CN" altLang="zh-CN" sz="1600" dirty="0"/>
              <a:t>指定字符类和特殊序列</a:t>
            </a:r>
          </a:p>
          <a:p>
            <a:r>
              <a:rPr lang="en-US" altLang="zh-CN" sz="1600" dirty="0"/>
              <a:t>testString1="010-123-4567"</a:t>
            </a:r>
            <a:endParaRPr lang="zh-CN" altLang="zh-CN" sz="1600" dirty="0"/>
          </a:p>
          <a:p>
            <a:r>
              <a:rPr lang="en-US" altLang="zh-CN" sz="1600" dirty="0"/>
              <a:t>testString2="871-123-4567"</a:t>
            </a:r>
            <a:endParaRPr lang="zh-CN" altLang="zh-CN" sz="1600" dirty="0"/>
          </a:p>
          <a:p>
            <a:r>
              <a:rPr lang="en-US" altLang="zh-CN" sz="1600" dirty="0"/>
              <a:t>testString3="email:\t </a:t>
            </a:r>
            <a:r>
              <a:rPr lang="en-US" altLang="zh-CN" sz="1600" dirty="0" err="1"/>
              <a:t>joe</a:t>
            </a:r>
            <a:r>
              <a:rPr lang="en-US" altLang="zh-CN" sz="1600" dirty="0"/>
              <a:t> @deitel.com"</a:t>
            </a:r>
            <a:endParaRPr lang="zh-CN" altLang="zh-CN" sz="1600" dirty="0"/>
          </a:p>
          <a:p>
            <a:r>
              <a:rPr lang="en-US" altLang="zh-CN" sz="1600" dirty="0"/>
              <a:t>expression1=r"^\d{3}-\d{3}-\d{4}$"</a:t>
            </a:r>
            <a:endParaRPr lang="zh-CN" altLang="zh-CN" sz="1600" dirty="0"/>
          </a:p>
          <a:p>
            <a:r>
              <a:rPr lang="en-US" altLang="zh-CN" sz="1600" dirty="0"/>
              <a:t>expression2=r"\w+:\s+\w+@\w+.(</a:t>
            </a:r>
            <a:r>
              <a:rPr lang="en-US" altLang="zh-CN" sz="1600" dirty="0" err="1"/>
              <a:t>com|org|net</a:t>
            </a:r>
            <a:r>
              <a:rPr lang="en-US" altLang="zh-CN" sz="1600" dirty="0"/>
              <a:t>)"</a:t>
            </a:r>
            <a:endParaRPr lang="zh-CN" altLang="zh-CN" sz="1600" dirty="0"/>
          </a:p>
          <a:p>
            <a:endParaRPr lang="zh-CN" altLang="en-US" sz="1600" dirty="0"/>
          </a:p>
        </p:txBody>
      </p:sp>
    </p:spTree>
    <p:extLst>
      <p:ext uri="{BB962C8B-B14F-4D97-AF65-F5344CB8AC3E}">
        <p14:creationId xmlns:p14="http://schemas.microsoft.com/office/powerpoint/2010/main" val="4294894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32011" y="122830"/>
            <a:ext cx="8807707" cy="6070711"/>
          </a:xfrm>
        </p:spPr>
        <p:txBody>
          <a:bodyPr>
            <a:normAutofit/>
          </a:bodyPr>
          <a:lstStyle/>
          <a:p>
            <a:r>
              <a:rPr lang="en-US" altLang="zh-CN" sz="1600" dirty="0"/>
              <a:t>#</a:t>
            </a:r>
            <a:r>
              <a:rPr lang="zh-CN" altLang="zh-CN" sz="1600" dirty="0"/>
              <a:t>匹配字符类</a:t>
            </a:r>
          </a:p>
          <a:p>
            <a:r>
              <a:rPr lang="en-US" altLang="zh-CN" sz="1600" dirty="0"/>
              <a:t>if </a:t>
            </a:r>
            <a:r>
              <a:rPr lang="en-US" altLang="zh-CN" sz="1600" dirty="0" err="1"/>
              <a:t>re.match</a:t>
            </a:r>
            <a:r>
              <a:rPr lang="en-US" altLang="zh-CN" sz="1600" dirty="0"/>
              <a:t>(expression1,testString1):</a:t>
            </a:r>
            <a:endParaRPr lang="zh-CN" altLang="zh-CN" sz="1600" dirty="0"/>
          </a:p>
          <a:p>
            <a:r>
              <a:rPr lang="en-US" altLang="zh-CN" sz="1600" dirty="0"/>
              <a:t>   print(expression1,"matches",testString1)</a:t>
            </a:r>
            <a:endParaRPr lang="zh-CN" altLang="zh-CN" sz="1600" dirty="0"/>
          </a:p>
          <a:p>
            <a:r>
              <a:rPr lang="en-US" altLang="zh-CN" sz="1600" dirty="0"/>
              <a:t>if </a:t>
            </a:r>
            <a:r>
              <a:rPr lang="en-US" altLang="zh-CN" sz="1600" dirty="0" err="1"/>
              <a:t>re.match</a:t>
            </a:r>
            <a:r>
              <a:rPr lang="en-US" altLang="zh-CN" sz="1600" dirty="0"/>
              <a:t>(expression1,testString2):</a:t>
            </a:r>
            <a:endParaRPr lang="zh-CN" altLang="zh-CN" sz="1600" dirty="0"/>
          </a:p>
          <a:p>
            <a:r>
              <a:rPr lang="en-US" altLang="zh-CN" sz="1600" dirty="0"/>
              <a:t>   print(expression1,"matches",testString2)</a:t>
            </a:r>
            <a:endParaRPr lang="zh-CN" altLang="zh-CN" sz="1600" dirty="0"/>
          </a:p>
          <a:p>
            <a:r>
              <a:rPr lang="en-US" altLang="zh-CN" sz="1600" dirty="0"/>
              <a:t>if </a:t>
            </a:r>
            <a:r>
              <a:rPr lang="en-US" altLang="zh-CN" sz="1600" dirty="0" err="1"/>
              <a:t>re.match</a:t>
            </a:r>
            <a:r>
              <a:rPr lang="en-US" altLang="zh-CN" sz="1600" dirty="0"/>
              <a:t>(expression1,testString1):</a:t>
            </a:r>
            <a:endParaRPr lang="zh-CN" altLang="zh-CN" sz="1600" dirty="0"/>
          </a:p>
          <a:p>
            <a:r>
              <a:rPr lang="en-US" altLang="zh-CN" sz="1600" dirty="0"/>
              <a:t>   print(expression2,"matches",testString3)</a:t>
            </a:r>
            <a:endParaRPr lang="zh-CN" altLang="zh-CN" sz="1600" dirty="0"/>
          </a:p>
          <a:p>
            <a:r>
              <a:rPr lang="zh-CN" altLang="zh-CN" sz="1600" dirty="0">
                <a:solidFill>
                  <a:schemeClr val="tx1"/>
                </a:solidFill>
              </a:rPr>
              <a:t>运行结果：</a:t>
            </a:r>
          </a:p>
          <a:p>
            <a:r>
              <a:rPr lang="en-US" altLang="zh-CN" sz="1600" dirty="0">
                <a:solidFill>
                  <a:schemeClr val="tx1"/>
                </a:solidFill>
              </a:rPr>
              <a:t>3x\+6y|5y-4z matches 3x+6y</a:t>
            </a:r>
            <a:endParaRPr lang="zh-CN" altLang="zh-CN" sz="1600" dirty="0">
              <a:solidFill>
                <a:schemeClr val="tx1"/>
              </a:solidFill>
            </a:endParaRPr>
          </a:p>
          <a:p>
            <a:r>
              <a:rPr lang="en-US" altLang="zh-CN" sz="1600" dirty="0">
                <a:solidFill>
                  <a:schemeClr val="tx1"/>
                </a:solidFill>
              </a:rPr>
              <a:t>3x\+6y|5y-4z matches 5y-4z</a:t>
            </a:r>
            <a:endParaRPr lang="zh-CN" altLang="zh-CN" sz="1600" dirty="0">
              <a:solidFill>
                <a:schemeClr val="tx1"/>
              </a:solidFill>
            </a:endParaRPr>
          </a:p>
          <a:p>
            <a:r>
              <a:rPr lang="en-US" altLang="zh-CN" sz="1600" dirty="0">
                <a:solidFill>
                  <a:schemeClr val="tx1"/>
                </a:solidFill>
              </a:rPr>
              <a:t>[0-9][a-zA-z0-9_].[0-9][</a:t>
            </a:r>
            <a:r>
              <a:rPr lang="en-US" altLang="zh-CN" sz="1600" dirty="0" err="1">
                <a:solidFill>
                  <a:schemeClr val="tx1"/>
                </a:solidFill>
              </a:rPr>
              <a:t>yz</a:t>
            </a:r>
            <a:r>
              <a:rPr lang="en-US" altLang="zh-CN" sz="1600" dirty="0">
                <a:solidFill>
                  <a:schemeClr val="tx1"/>
                </a:solidFill>
              </a:rPr>
              <a:t>] matches 3x+6y</a:t>
            </a:r>
            <a:endParaRPr lang="zh-CN" altLang="zh-CN" sz="1600" dirty="0">
              <a:solidFill>
                <a:schemeClr val="tx1"/>
              </a:solidFill>
            </a:endParaRPr>
          </a:p>
          <a:p>
            <a:r>
              <a:rPr lang="en-US" altLang="zh-CN" sz="1600" dirty="0">
                <a:solidFill>
                  <a:schemeClr val="tx1"/>
                </a:solidFill>
              </a:rPr>
              <a:t>[0-9][a-zA-z0-9_].[0-9][</a:t>
            </a:r>
            <a:r>
              <a:rPr lang="en-US" altLang="zh-CN" sz="1600" dirty="0" err="1">
                <a:solidFill>
                  <a:schemeClr val="tx1"/>
                </a:solidFill>
              </a:rPr>
              <a:t>yz</a:t>
            </a:r>
            <a:r>
              <a:rPr lang="en-US" altLang="zh-CN" sz="1600" dirty="0">
                <a:solidFill>
                  <a:schemeClr val="tx1"/>
                </a:solidFill>
              </a:rPr>
              <a:t>] matches 5y-4z</a:t>
            </a:r>
            <a:endParaRPr lang="zh-CN" altLang="zh-CN" sz="1600" dirty="0">
              <a:solidFill>
                <a:schemeClr val="tx1"/>
              </a:solidFill>
            </a:endParaRPr>
          </a:p>
          <a:p>
            <a:r>
              <a:rPr lang="en-US" altLang="zh-CN" sz="1600" dirty="0">
                <a:solidFill>
                  <a:schemeClr val="tx1"/>
                </a:solidFill>
              </a:rPr>
              <a:t>\d\w-\d\w matches 5y-4z</a:t>
            </a:r>
            <a:endParaRPr lang="zh-CN" altLang="zh-CN" sz="1600" dirty="0">
              <a:solidFill>
                <a:schemeClr val="tx1"/>
              </a:solidFill>
            </a:endParaRPr>
          </a:p>
          <a:p>
            <a:r>
              <a:rPr lang="en-US" altLang="zh-CN" sz="1600" dirty="0">
                <a:solidFill>
                  <a:schemeClr val="tx1"/>
                </a:solidFill>
              </a:rPr>
              <a:t>^\d{3}-\d{3}-\d{4}$ matches 010-123-4567</a:t>
            </a:r>
            <a:endParaRPr lang="zh-CN" altLang="zh-CN" sz="1600" dirty="0">
              <a:solidFill>
                <a:schemeClr val="tx1"/>
              </a:solidFill>
            </a:endParaRPr>
          </a:p>
          <a:p>
            <a:r>
              <a:rPr lang="en-US" altLang="zh-CN" sz="1600" dirty="0">
                <a:solidFill>
                  <a:schemeClr val="tx1"/>
                </a:solidFill>
              </a:rPr>
              <a:t>^\d{3}-\d{3}-\d{4}$ matches 871-123-4567</a:t>
            </a:r>
            <a:endParaRPr lang="zh-CN" altLang="zh-CN" sz="1600" dirty="0">
              <a:solidFill>
                <a:schemeClr val="tx1"/>
              </a:solidFill>
            </a:endParaRPr>
          </a:p>
          <a:p>
            <a:r>
              <a:rPr lang="en-US" altLang="zh-CN" sz="1600" dirty="0">
                <a:solidFill>
                  <a:schemeClr val="tx1"/>
                </a:solidFill>
              </a:rPr>
              <a:t>\w+:\s+\w+@\w+.(</a:t>
            </a:r>
            <a:r>
              <a:rPr lang="en-US" altLang="zh-CN" sz="1600" dirty="0" err="1">
                <a:solidFill>
                  <a:schemeClr val="tx1"/>
                </a:solidFill>
              </a:rPr>
              <a:t>com|org|net</a:t>
            </a:r>
            <a:r>
              <a:rPr lang="en-US" altLang="zh-CN" sz="1600" dirty="0">
                <a:solidFill>
                  <a:schemeClr val="tx1"/>
                </a:solidFill>
              </a:rPr>
              <a:t>) matches email:	 </a:t>
            </a:r>
            <a:r>
              <a:rPr lang="en-US" altLang="zh-CN" sz="1600" u="sng" dirty="0">
                <a:solidFill>
                  <a:schemeClr val="tx1"/>
                </a:solidFill>
                <a:hlinkClick r:id="rId2"/>
              </a:rPr>
              <a:t>joe@deitel.com</a:t>
            </a:r>
            <a:endParaRPr lang="zh-CN" altLang="zh-CN" sz="1600" dirty="0">
              <a:solidFill>
                <a:schemeClr val="tx1"/>
              </a:solidFill>
            </a:endParaRPr>
          </a:p>
          <a:p>
            <a:endParaRPr lang="zh-CN" altLang="en-US" sz="1600" dirty="0"/>
          </a:p>
        </p:txBody>
      </p:sp>
    </p:spTree>
    <p:extLst>
      <p:ext uri="{BB962C8B-B14F-4D97-AF65-F5344CB8AC3E}">
        <p14:creationId xmlns:p14="http://schemas.microsoft.com/office/powerpoint/2010/main" val="212661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F768A6A-C935-4CC0-8B22-EB25C56DA206}"/>
              </a:ext>
            </a:extLst>
          </p:cNvPr>
          <p:cNvSpPr>
            <a:spLocks noGrp="1"/>
          </p:cNvSpPr>
          <p:nvPr>
            <p:ph type="title"/>
          </p:nvPr>
        </p:nvSpPr>
        <p:spPr/>
        <p:txBody>
          <a:bodyPr>
            <a:normAutofit/>
          </a:bodyPr>
          <a:lstStyle/>
          <a:p>
            <a:r>
              <a:rPr lang="en-US" altLang="zh-CN" cap="none" dirty="0" smtClean="0"/>
              <a:t>7.4 </a:t>
            </a:r>
            <a:r>
              <a:rPr lang="zh-CN" altLang="zh-CN" b="1" cap="none" dirty="0" smtClean="0"/>
              <a:t>在</a:t>
            </a:r>
            <a:r>
              <a:rPr lang="en-US" altLang="zh-CN" b="1" cap="none" dirty="0" smtClean="0"/>
              <a:t>python</a:t>
            </a:r>
            <a:r>
              <a:rPr lang="zh-CN" altLang="zh-CN" b="1" cap="none" dirty="0" smtClean="0"/>
              <a:t>中使用正则表达式</a:t>
            </a:r>
            <a:endParaRPr lang="zh-CN" altLang="zh-CN" b="1" cap="none" dirty="0"/>
          </a:p>
        </p:txBody>
      </p:sp>
      <p:sp>
        <p:nvSpPr>
          <p:cNvPr id="3" name="文本占位符 2">
            <a:extLst>
              <a:ext uri="{FF2B5EF4-FFF2-40B4-BE49-F238E27FC236}">
                <a16:creationId xmlns:a16="http://schemas.microsoft.com/office/drawing/2014/main" xmlns="" id="{0D65AE02-750C-4C23-B117-D0AA22B75AA3}"/>
              </a:ext>
            </a:extLst>
          </p:cNvPr>
          <p:cNvSpPr>
            <a:spLocks noGrp="1"/>
          </p:cNvSpPr>
          <p:nvPr>
            <p:ph type="body" idx="1"/>
          </p:nvPr>
        </p:nvSpPr>
        <p:spPr/>
        <p:txBody>
          <a:bodyPr/>
          <a:lstStyle/>
          <a:p>
            <a:pPr marL="342900" indent="-342900">
              <a:buFont typeface="Wingdings" pitchFamily="2" charset="2"/>
              <a:buChar char="Ø"/>
            </a:pPr>
            <a:r>
              <a:rPr lang="en-US" altLang="zh-CN" dirty="0"/>
              <a:t>7.4.1 compile()</a:t>
            </a:r>
            <a:r>
              <a:rPr lang="zh-CN" altLang="zh-CN" dirty="0"/>
              <a:t>函数</a:t>
            </a:r>
          </a:p>
          <a:p>
            <a:pPr marL="342900" indent="-342900">
              <a:buFont typeface="Wingdings" pitchFamily="2" charset="2"/>
              <a:buChar char="Ø"/>
            </a:pPr>
            <a:r>
              <a:rPr lang="en-US" altLang="zh-CN" dirty="0"/>
              <a:t>7.4.2 match()</a:t>
            </a:r>
            <a:r>
              <a:rPr lang="zh-CN" altLang="zh-CN" dirty="0"/>
              <a:t>函数</a:t>
            </a:r>
          </a:p>
          <a:p>
            <a:pPr marL="342900" indent="-342900">
              <a:buFont typeface="Wingdings" pitchFamily="2" charset="2"/>
              <a:buChar char="Ø"/>
            </a:pPr>
            <a:r>
              <a:rPr lang="en-US" altLang="zh-CN" dirty="0" smtClean="0"/>
              <a:t>7.4.3 </a:t>
            </a:r>
            <a:r>
              <a:rPr lang="en-US" altLang="zh-CN" dirty="0"/>
              <a:t>search()</a:t>
            </a:r>
            <a:r>
              <a:rPr lang="zh-CN" altLang="zh-CN" dirty="0"/>
              <a:t>函数</a:t>
            </a:r>
          </a:p>
          <a:p>
            <a:pPr marL="342900" indent="-342900">
              <a:buFont typeface="Wingdings" pitchFamily="2" charset="2"/>
              <a:buChar char="Ø"/>
            </a:pPr>
            <a:r>
              <a:rPr lang="en-US" altLang="zh-CN" dirty="0" smtClean="0"/>
              <a:t>7.4.4 </a:t>
            </a:r>
            <a:r>
              <a:rPr lang="en-US" altLang="zh-CN" dirty="0"/>
              <a:t>sub()</a:t>
            </a:r>
            <a:r>
              <a:rPr lang="zh-CN" altLang="zh-CN" dirty="0"/>
              <a:t>函数和</a:t>
            </a:r>
            <a:r>
              <a:rPr lang="en-US" altLang="zh-CN" dirty="0"/>
              <a:t>split()</a:t>
            </a:r>
            <a:r>
              <a:rPr lang="zh-CN" altLang="zh-CN" dirty="0"/>
              <a:t>函数</a:t>
            </a:r>
          </a:p>
          <a:p>
            <a:endParaRPr lang="zh-CN" altLang="en-US" dirty="0"/>
          </a:p>
        </p:txBody>
      </p:sp>
    </p:spTree>
    <p:extLst>
      <p:ext uri="{BB962C8B-B14F-4D97-AF65-F5344CB8AC3E}">
        <p14:creationId xmlns:p14="http://schemas.microsoft.com/office/powerpoint/2010/main" val="887270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cap="none" dirty="0"/>
              <a:t>7.4 </a:t>
            </a:r>
            <a:r>
              <a:rPr lang="zh-CN" altLang="zh-CN" b="1" cap="none" dirty="0"/>
              <a:t>在</a:t>
            </a:r>
            <a:r>
              <a:rPr lang="en-US" altLang="zh-CN" b="1" cap="none" dirty="0"/>
              <a:t>python</a:t>
            </a:r>
            <a:r>
              <a:rPr lang="zh-CN" altLang="zh-CN" b="1" cap="none" dirty="0"/>
              <a:t>中使用正则表达式</a:t>
            </a:r>
            <a:endParaRPr lang="zh-CN" altLang="en-US" dirty="0"/>
          </a:p>
        </p:txBody>
      </p:sp>
      <p:sp>
        <p:nvSpPr>
          <p:cNvPr id="3" name="文本占位符 2"/>
          <p:cNvSpPr>
            <a:spLocks noGrp="1"/>
          </p:cNvSpPr>
          <p:nvPr>
            <p:ph type="body" idx="1"/>
          </p:nvPr>
        </p:nvSpPr>
        <p:spPr>
          <a:xfrm>
            <a:off x="478022" y="1053353"/>
            <a:ext cx="9785093" cy="4908176"/>
          </a:xfrm>
        </p:spPr>
        <p:txBody>
          <a:bodyPr/>
          <a:lstStyle/>
          <a:p>
            <a:r>
              <a:rPr lang="en-US" altLang="zh-CN" dirty="0"/>
              <a:t>Python</a:t>
            </a:r>
            <a:r>
              <a:rPr lang="zh-CN" altLang="zh-CN" dirty="0"/>
              <a:t>自</a:t>
            </a:r>
            <a:r>
              <a:rPr lang="en-US" altLang="zh-CN" dirty="0"/>
              <a:t>1.5</a:t>
            </a:r>
            <a:r>
              <a:rPr lang="zh-CN" altLang="zh-CN" dirty="0"/>
              <a:t>版本起增加了</a:t>
            </a:r>
            <a:r>
              <a:rPr lang="en-US" altLang="zh-CN" dirty="0"/>
              <a:t>re</a:t>
            </a:r>
            <a:r>
              <a:rPr lang="zh-CN" altLang="zh-CN" dirty="0"/>
              <a:t>模块，</a:t>
            </a:r>
            <a:r>
              <a:rPr lang="en-US" altLang="zh-CN" dirty="0"/>
              <a:t>re</a:t>
            </a:r>
            <a:r>
              <a:rPr lang="zh-CN" altLang="zh-CN" dirty="0"/>
              <a:t>模块使</a:t>
            </a:r>
            <a:r>
              <a:rPr lang="en-US" altLang="zh-CN" dirty="0"/>
              <a:t> Python</a:t>
            </a:r>
            <a:r>
              <a:rPr lang="zh-CN" altLang="zh-CN" dirty="0"/>
              <a:t>语言拥有全部的正则表达式功能。</a:t>
            </a:r>
          </a:p>
          <a:p>
            <a:r>
              <a:rPr lang="en-US" altLang="zh-CN" dirty="0"/>
              <a:t>re</a:t>
            </a:r>
            <a:r>
              <a:rPr lang="zh-CN" altLang="zh-CN" dirty="0"/>
              <a:t>模块也提供了与这些方法功能完全一致的函数，这些函数使用一个模式字符串做为它们的第一个参数。</a:t>
            </a:r>
          </a:p>
          <a:p>
            <a:r>
              <a:rPr lang="en-US" altLang="zh-CN" dirty="0"/>
              <a:t>Python</a:t>
            </a:r>
            <a:r>
              <a:rPr lang="zh-CN" altLang="zh-CN" dirty="0"/>
              <a:t>在标准库中提供了</a:t>
            </a:r>
            <a:r>
              <a:rPr lang="en-US" altLang="zh-CN" dirty="0"/>
              <a:t>re</a:t>
            </a:r>
            <a:r>
              <a:rPr lang="zh-CN" altLang="zh-CN" dirty="0"/>
              <a:t>模块来处理正则表达式，</a:t>
            </a:r>
            <a:r>
              <a:rPr lang="en-US" altLang="zh-CN" dirty="0"/>
              <a:t>re</a:t>
            </a:r>
            <a:r>
              <a:rPr lang="zh-CN" altLang="zh-CN" dirty="0"/>
              <a:t>模块提供了一些函数，接下来介绍</a:t>
            </a:r>
            <a:r>
              <a:rPr lang="en-US" altLang="zh-CN" dirty="0"/>
              <a:t>re</a:t>
            </a:r>
            <a:r>
              <a:rPr lang="zh-CN" altLang="zh-CN" dirty="0"/>
              <a:t>模块中的</a:t>
            </a:r>
            <a:r>
              <a:rPr lang="en-US" altLang="zh-CN" dirty="0"/>
              <a:t>compile()</a:t>
            </a:r>
            <a:r>
              <a:rPr lang="zh-CN" altLang="zh-CN" dirty="0"/>
              <a:t>函数、</a:t>
            </a:r>
            <a:r>
              <a:rPr lang="en-US" altLang="zh-CN" dirty="0"/>
              <a:t>match()</a:t>
            </a:r>
            <a:r>
              <a:rPr lang="zh-CN" altLang="zh-CN" dirty="0"/>
              <a:t>函数、</a:t>
            </a:r>
            <a:r>
              <a:rPr lang="en-US" altLang="zh-CN" dirty="0"/>
              <a:t>search()</a:t>
            </a:r>
            <a:r>
              <a:rPr lang="zh-CN" altLang="zh-CN" dirty="0"/>
              <a:t>函数对正则表达式进行编译、匹配字符串、查找，替换等操作。</a:t>
            </a:r>
          </a:p>
          <a:p>
            <a:endParaRPr lang="zh-CN" altLang="en-US" dirty="0"/>
          </a:p>
        </p:txBody>
      </p:sp>
      <p:grpSp>
        <p:nvGrpSpPr>
          <p:cNvPr id="4" name="组合 3"/>
          <p:cNvGrpSpPr/>
          <p:nvPr/>
        </p:nvGrpSpPr>
        <p:grpSpPr>
          <a:xfrm>
            <a:off x="10519232" y="497645"/>
            <a:ext cx="1362077" cy="1495419"/>
            <a:chOff x="7424383" y="-2545264"/>
            <a:chExt cx="1981200" cy="1743075"/>
          </a:xfrm>
        </p:grpSpPr>
        <p:sp>
          <p:nvSpPr>
            <p:cNvPr id="5" name="矩形 4"/>
            <p:cNvSpPr/>
            <p:nvPr/>
          </p:nvSpPr>
          <p:spPr>
            <a:xfrm>
              <a:off x="7424383" y="-2545264"/>
              <a:ext cx="1981200" cy="174307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6" name="文本框 11"/>
            <p:cNvSpPr txBox="1"/>
            <p:nvPr/>
          </p:nvSpPr>
          <p:spPr>
            <a:xfrm>
              <a:off x="7477325" y="-1165599"/>
              <a:ext cx="1898071" cy="299766"/>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dirty="0">
                  <a:effectLst/>
                  <a:ea typeface="等线"/>
                  <a:cs typeface="Times New Roman"/>
                </a:rPr>
                <a:t>扫码看视频</a:t>
              </a:r>
              <a:r>
                <a:rPr lang="en-US" sz="1050" kern="100" dirty="0">
                  <a:effectLst/>
                  <a:ea typeface="等线"/>
                  <a:cs typeface="Times New Roman"/>
                </a:rPr>
                <a:t>7.1</a:t>
              </a:r>
              <a:endParaRPr lang="zh-CN" sz="1050" kern="100" dirty="0">
                <a:effectLst/>
                <a:ea typeface="等线"/>
                <a:cs typeface="Times New Roman"/>
              </a:endParaRPr>
            </a:p>
          </p:txBody>
        </p:sp>
      </p:grpSp>
      <p:pic>
        <p:nvPicPr>
          <p:cNvPr id="7" name="图片 6"/>
          <p:cNvPicPr/>
          <p:nvPr/>
        </p:nvPicPr>
        <p:blipFill>
          <a:blip r:embed="rId2">
            <a:extLst>
              <a:ext uri="{28A0092B-C50C-407E-A947-70E740481C1C}">
                <a14:useLocalDpi xmlns:a14="http://schemas.microsoft.com/office/drawing/2010/main" val="0"/>
              </a:ext>
            </a:extLst>
          </a:blip>
          <a:stretch>
            <a:fillRect/>
          </a:stretch>
        </p:blipFill>
        <p:spPr>
          <a:xfrm>
            <a:off x="10724018" y="728787"/>
            <a:ext cx="952500" cy="952500"/>
          </a:xfrm>
          <a:prstGeom prst="rect">
            <a:avLst/>
          </a:prstGeom>
        </p:spPr>
      </p:pic>
    </p:spTree>
    <p:extLst>
      <p:ext uri="{BB962C8B-B14F-4D97-AF65-F5344CB8AC3E}">
        <p14:creationId xmlns:p14="http://schemas.microsoft.com/office/powerpoint/2010/main" val="568193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E4C1958-4468-43F5-A30F-4AD99112B2A3}"/>
              </a:ext>
            </a:extLst>
          </p:cNvPr>
          <p:cNvSpPr>
            <a:spLocks noGrp="1"/>
          </p:cNvSpPr>
          <p:nvPr>
            <p:ph type="title"/>
          </p:nvPr>
        </p:nvSpPr>
        <p:spPr/>
        <p:txBody>
          <a:bodyPr/>
          <a:lstStyle/>
          <a:p>
            <a:r>
              <a:rPr lang="en-US" altLang="zh-CN" b="1" cap="none" dirty="0" smtClean="0"/>
              <a:t>7.4.1 compile()</a:t>
            </a:r>
            <a:r>
              <a:rPr lang="zh-CN" altLang="zh-CN" b="1" cap="none" dirty="0" smtClean="0"/>
              <a:t>函数</a:t>
            </a:r>
            <a:endParaRPr lang="zh-CN" altLang="zh-CN" b="1" cap="none" dirty="0"/>
          </a:p>
        </p:txBody>
      </p:sp>
      <p:sp>
        <p:nvSpPr>
          <p:cNvPr id="3" name="文本占位符 2">
            <a:extLst>
              <a:ext uri="{FF2B5EF4-FFF2-40B4-BE49-F238E27FC236}">
                <a16:creationId xmlns:a16="http://schemas.microsoft.com/office/drawing/2014/main" xmlns="" id="{14FE5087-213E-4AFA-BA82-E3E77032D8E7}"/>
              </a:ext>
            </a:extLst>
          </p:cNvPr>
          <p:cNvSpPr>
            <a:spLocks noGrp="1"/>
          </p:cNvSpPr>
          <p:nvPr>
            <p:ph type="body" idx="1"/>
          </p:nvPr>
        </p:nvSpPr>
        <p:spPr>
          <a:xfrm>
            <a:off x="478022" y="1053353"/>
            <a:ext cx="10467481" cy="4908176"/>
          </a:xfrm>
        </p:spPr>
        <p:txBody>
          <a:bodyPr/>
          <a:lstStyle/>
          <a:p>
            <a:r>
              <a:rPr lang="en-US" altLang="zh-CN" dirty="0"/>
              <a:t>compile()</a:t>
            </a:r>
            <a:r>
              <a:rPr lang="zh-CN" altLang="zh-CN" dirty="0"/>
              <a:t>函数用来对正则表达式进行编译和处理正则表达式对象，它的格式如下：</a:t>
            </a:r>
          </a:p>
          <a:p>
            <a:r>
              <a:rPr lang="en-US" altLang="zh-CN" dirty="0" err="1"/>
              <a:t>re.compile</a:t>
            </a:r>
            <a:r>
              <a:rPr lang="en-US" altLang="zh-CN" dirty="0"/>
              <a:t>(</a:t>
            </a:r>
            <a:r>
              <a:rPr lang="en-US" altLang="zh-CN" dirty="0" err="1"/>
              <a:t>pattern,flags</a:t>
            </a:r>
            <a:r>
              <a:rPr lang="en-US" altLang="zh-CN" dirty="0"/>
              <a:t>=0)</a:t>
            </a:r>
            <a:endParaRPr lang="zh-CN" altLang="zh-CN" dirty="0"/>
          </a:p>
          <a:p>
            <a:r>
              <a:rPr lang="zh-CN" altLang="zh-CN" dirty="0"/>
              <a:t>其中，</a:t>
            </a:r>
            <a:r>
              <a:rPr lang="en-US" altLang="zh-CN" dirty="0"/>
              <a:t>flags</a:t>
            </a:r>
            <a:r>
              <a:rPr lang="zh-CN" altLang="zh-CN" dirty="0"/>
              <a:t>是可选的编译标志，返回一个</a:t>
            </a:r>
            <a:r>
              <a:rPr lang="en-US" altLang="zh-CN" dirty="0"/>
              <a:t>pattern</a:t>
            </a:r>
            <a:r>
              <a:rPr lang="zh-CN" altLang="zh-CN" dirty="0"/>
              <a:t>对象。</a:t>
            </a:r>
            <a:r>
              <a:rPr lang="en-US" altLang="zh-CN" dirty="0"/>
              <a:t>re</a:t>
            </a:r>
            <a:r>
              <a:rPr lang="zh-CN" altLang="zh-CN" dirty="0"/>
              <a:t>模块函数几乎都可以用</a:t>
            </a:r>
            <a:r>
              <a:rPr lang="en-US" altLang="zh-CN" dirty="0"/>
              <a:t>pattern</a:t>
            </a:r>
            <a:r>
              <a:rPr lang="zh-CN" altLang="zh-CN" dirty="0"/>
              <a:t>对象的方法，还可以将正则表达式编译成特定形式，以便模块将其用于处理一个字符串。下面将用实例来说明如何提前编译正则表达式，创建表达式的对象，并利用</a:t>
            </a:r>
            <a:r>
              <a:rPr lang="en-US" altLang="zh-CN" dirty="0" err="1"/>
              <a:t>re.search</a:t>
            </a:r>
            <a:r>
              <a:rPr lang="zh-CN" altLang="zh-CN" dirty="0"/>
              <a:t>返回对象查看搜索结果。</a:t>
            </a:r>
          </a:p>
          <a:p>
            <a:endParaRPr lang="zh-CN" altLang="en-US" dirty="0"/>
          </a:p>
        </p:txBody>
      </p:sp>
    </p:spTree>
    <p:extLst>
      <p:ext uri="{BB962C8B-B14F-4D97-AF65-F5344CB8AC3E}">
        <p14:creationId xmlns:p14="http://schemas.microsoft.com/office/powerpoint/2010/main" val="806639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95784" y="354842"/>
            <a:ext cx="10249469" cy="6086901"/>
          </a:xfrm>
        </p:spPr>
        <p:txBody>
          <a:bodyPr>
            <a:normAutofit fontScale="85000" lnSpcReduction="10000"/>
          </a:bodyPr>
          <a:lstStyle/>
          <a:p>
            <a:r>
              <a:rPr lang="zh-CN" altLang="zh-CN" dirty="0"/>
              <a:t>【例</a:t>
            </a:r>
            <a:r>
              <a:rPr lang="en-US" altLang="zh-CN" dirty="0"/>
              <a:t>7.2</a:t>
            </a:r>
            <a:r>
              <a:rPr lang="zh-CN" altLang="zh-CN" dirty="0"/>
              <a:t>】使用</a:t>
            </a:r>
            <a:r>
              <a:rPr lang="en-US" altLang="zh-CN" dirty="0"/>
              <a:t>compile()</a:t>
            </a:r>
            <a:r>
              <a:rPr lang="zh-CN" altLang="zh-CN" dirty="0"/>
              <a:t>函数编译正则表达式</a:t>
            </a:r>
          </a:p>
          <a:p>
            <a:r>
              <a:rPr lang="en-US" altLang="zh-CN" dirty="0"/>
              <a:t>import re     #</a:t>
            </a:r>
            <a:r>
              <a:rPr lang="zh-CN" altLang="zh-CN" dirty="0"/>
              <a:t>导入</a:t>
            </a:r>
            <a:r>
              <a:rPr lang="en-US" altLang="zh-CN" dirty="0"/>
              <a:t>re</a:t>
            </a:r>
            <a:r>
              <a:rPr lang="zh-CN" altLang="zh-CN" dirty="0"/>
              <a:t>模块</a:t>
            </a:r>
          </a:p>
          <a:p>
            <a:r>
              <a:rPr lang="en-US" altLang="zh-CN" dirty="0" err="1"/>
              <a:t>testString</a:t>
            </a:r>
            <a:r>
              <a:rPr lang="en-US" altLang="zh-CN" dirty="0"/>
              <a:t>="very good"   #</a:t>
            </a:r>
            <a:r>
              <a:rPr lang="zh-CN" altLang="zh-CN" dirty="0"/>
              <a:t>定义一个字符串</a:t>
            </a:r>
          </a:p>
          <a:p>
            <a:r>
              <a:rPr lang="en-US" altLang="zh-CN" dirty="0" err="1"/>
              <a:t>formatString</a:t>
            </a:r>
            <a:r>
              <a:rPr lang="en-US" altLang="zh-CN" dirty="0"/>
              <a:t>="%-35s:%s"</a:t>
            </a:r>
            <a:endParaRPr lang="zh-CN" altLang="zh-CN" dirty="0"/>
          </a:p>
          <a:p>
            <a:r>
              <a:rPr lang="en-US" altLang="zh-CN" dirty="0"/>
              <a:t>expression="very"    #</a:t>
            </a:r>
            <a:r>
              <a:rPr lang="zh-CN" altLang="zh-CN" dirty="0"/>
              <a:t>创建正则表达式</a:t>
            </a:r>
          </a:p>
          <a:p>
            <a:r>
              <a:rPr lang="en-US" altLang="zh-CN" dirty="0" err="1"/>
              <a:t>compiledExpression</a:t>
            </a:r>
            <a:r>
              <a:rPr lang="en-US" altLang="zh-CN" dirty="0"/>
              <a:t>=</a:t>
            </a:r>
            <a:r>
              <a:rPr lang="en-US" altLang="zh-CN" dirty="0" err="1"/>
              <a:t>re.compile</a:t>
            </a:r>
            <a:r>
              <a:rPr lang="en-US" altLang="zh-CN" dirty="0"/>
              <a:t>(expression)     #</a:t>
            </a:r>
            <a:r>
              <a:rPr lang="zh-CN" altLang="zh-CN" dirty="0"/>
              <a:t>编译正则表达式</a:t>
            </a:r>
          </a:p>
          <a:p>
            <a:r>
              <a:rPr lang="en-US" altLang="zh-CN" dirty="0"/>
              <a:t>print(</a:t>
            </a:r>
            <a:r>
              <a:rPr lang="en-US" altLang="zh-CN" dirty="0" err="1"/>
              <a:t>formatString</a:t>
            </a:r>
            <a:r>
              <a:rPr lang="en-US" altLang="zh-CN" dirty="0"/>
              <a:t> % ("The </a:t>
            </a:r>
            <a:r>
              <a:rPr lang="en-US" altLang="zh-CN" dirty="0" err="1"/>
              <a:t>expression",expression</a:t>
            </a:r>
            <a:r>
              <a:rPr lang="en-US" altLang="zh-CN" dirty="0"/>
              <a:t>))    #</a:t>
            </a:r>
            <a:r>
              <a:rPr lang="zh-CN" altLang="zh-CN" dirty="0"/>
              <a:t>输出正则表达式</a:t>
            </a:r>
          </a:p>
          <a:p>
            <a:r>
              <a:rPr lang="en-US" altLang="zh-CN" dirty="0"/>
              <a:t>print(</a:t>
            </a:r>
            <a:r>
              <a:rPr lang="en-US" altLang="zh-CN" dirty="0" err="1"/>
              <a:t>formatString</a:t>
            </a:r>
            <a:r>
              <a:rPr lang="en-US" altLang="zh-CN" dirty="0"/>
              <a:t> % ("The compiled expression",</a:t>
            </a:r>
            <a:r>
              <a:rPr lang="en-US" altLang="zh-CN" dirty="0" err="1"/>
              <a:t>compiledExpression</a:t>
            </a:r>
            <a:r>
              <a:rPr lang="en-US" altLang="zh-CN" dirty="0"/>
              <a:t>))</a:t>
            </a:r>
            <a:endParaRPr lang="zh-CN" altLang="zh-CN" dirty="0"/>
          </a:p>
          <a:p>
            <a:r>
              <a:rPr lang="en-US" altLang="zh-CN" dirty="0"/>
              <a:t>print(</a:t>
            </a:r>
            <a:r>
              <a:rPr lang="en-US" altLang="zh-CN" dirty="0" err="1"/>
              <a:t>formatString</a:t>
            </a:r>
            <a:r>
              <a:rPr lang="en-US" altLang="zh-CN" dirty="0"/>
              <a:t> % ("non-compiled search",</a:t>
            </a:r>
            <a:r>
              <a:rPr lang="en-US" altLang="zh-CN" dirty="0" err="1"/>
              <a:t>re.search</a:t>
            </a:r>
            <a:r>
              <a:rPr lang="en-US" altLang="zh-CN" dirty="0"/>
              <a:t>(</a:t>
            </a:r>
            <a:r>
              <a:rPr lang="en-US" altLang="zh-CN" dirty="0" err="1"/>
              <a:t>expression,testString</a:t>
            </a:r>
            <a:r>
              <a:rPr lang="en-US" altLang="zh-CN" dirty="0"/>
              <a:t>)))</a:t>
            </a:r>
            <a:endParaRPr lang="zh-CN" altLang="zh-CN" dirty="0"/>
          </a:p>
          <a:p>
            <a:r>
              <a:rPr lang="en-US" altLang="zh-CN" dirty="0"/>
              <a:t>print(</a:t>
            </a:r>
            <a:r>
              <a:rPr lang="en-US" altLang="zh-CN" dirty="0" err="1"/>
              <a:t>formatString</a:t>
            </a:r>
            <a:r>
              <a:rPr lang="en-US" altLang="zh-CN" dirty="0"/>
              <a:t> % ("compiled search",</a:t>
            </a:r>
            <a:r>
              <a:rPr lang="en-US" altLang="zh-CN" dirty="0" err="1"/>
              <a:t>compiledExpression.search</a:t>
            </a:r>
            <a:r>
              <a:rPr lang="en-US" altLang="zh-CN" dirty="0"/>
              <a:t>(</a:t>
            </a:r>
            <a:r>
              <a:rPr lang="en-US" altLang="zh-CN" dirty="0" err="1"/>
              <a:t>testString</a:t>
            </a:r>
            <a:r>
              <a:rPr lang="en-US" altLang="zh-CN" dirty="0"/>
              <a:t>)))</a:t>
            </a:r>
            <a:endParaRPr lang="zh-CN" altLang="zh-CN" dirty="0"/>
          </a:p>
          <a:p>
            <a:r>
              <a:rPr lang="en-US" altLang="zh-CN" dirty="0"/>
              <a:t>print(</a:t>
            </a:r>
            <a:r>
              <a:rPr lang="en-US" altLang="zh-CN" dirty="0" err="1"/>
              <a:t>formatString</a:t>
            </a:r>
            <a:r>
              <a:rPr lang="en-US" altLang="zh-CN" dirty="0"/>
              <a:t>%("search </a:t>
            </a:r>
            <a:r>
              <a:rPr lang="en-US" altLang="zh-CN" dirty="0" err="1"/>
              <a:t>SRE_Match</a:t>
            </a:r>
            <a:r>
              <a:rPr lang="en-US" altLang="zh-CN" dirty="0"/>
              <a:t> contains",</a:t>
            </a:r>
            <a:endParaRPr lang="zh-CN" altLang="zh-CN" dirty="0"/>
          </a:p>
          <a:p>
            <a:r>
              <a:rPr lang="en-US" altLang="zh-CN" dirty="0" err="1"/>
              <a:t>re.search</a:t>
            </a:r>
            <a:r>
              <a:rPr lang="en-US" altLang="zh-CN" dirty="0"/>
              <a:t>(</a:t>
            </a:r>
            <a:r>
              <a:rPr lang="en-US" altLang="zh-CN" dirty="0" err="1"/>
              <a:t>expression,testString</a:t>
            </a:r>
            <a:r>
              <a:rPr lang="en-US" altLang="zh-CN" dirty="0"/>
              <a:t>).group()))  </a:t>
            </a:r>
            <a:endParaRPr lang="zh-CN" altLang="zh-CN" dirty="0"/>
          </a:p>
          <a:p>
            <a:r>
              <a:rPr lang="en-US" altLang="zh-CN" dirty="0"/>
              <a:t>print(</a:t>
            </a:r>
            <a:r>
              <a:rPr lang="en-US" altLang="zh-CN" dirty="0" err="1"/>
              <a:t>formatString</a:t>
            </a:r>
            <a:r>
              <a:rPr lang="en-US" altLang="zh-CN" dirty="0"/>
              <a:t> % ("compiled search </a:t>
            </a:r>
            <a:r>
              <a:rPr lang="en-US" altLang="zh-CN" dirty="0" err="1"/>
              <a:t>SRE_Match</a:t>
            </a:r>
            <a:r>
              <a:rPr lang="en-US" altLang="zh-CN" dirty="0"/>
              <a:t> contains",</a:t>
            </a:r>
            <a:endParaRPr lang="zh-CN" altLang="zh-CN" dirty="0"/>
          </a:p>
          <a:p>
            <a:r>
              <a:rPr lang="en-US" altLang="zh-CN" dirty="0" err="1"/>
              <a:t>compiledExpression.search</a:t>
            </a:r>
            <a:r>
              <a:rPr lang="en-US" altLang="zh-CN" dirty="0"/>
              <a:t>(</a:t>
            </a:r>
            <a:r>
              <a:rPr lang="en-US" altLang="zh-CN" dirty="0" err="1"/>
              <a:t>testString</a:t>
            </a:r>
            <a:r>
              <a:rPr lang="en-US" altLang="zh-CN" dirty="0"/>
              <a:t>).group()))</a:t>
            </a:r>
            <a:endParaRPr lang="zh-CN" altLang="zh-CN" dirty="0"/>
          </a:p>
          <a:p>
            <a:endParaRPr lang="zh-CN" altLang="en-US" dirty="0"/>
          </a:p>
        </p:txBody>
      </p:sp>
    </p:spTree>
    <p:extLst>
      <p:ext uri="{BB962C8B-B14F-4D97-AF65-F5344CB8AC3E}">
        <p14:creationId xmlns:p14="http://schemas.microsoft.com/office/powerpoint/2010/main" val="3736269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p:txBody>
          <a:bodyPr/>
          <a:lstStyle/>
          <a:p>
            <a:r>
              <a:rPr lang="zh-CN" altLang="zh-CN" dirty="0">
                <a:solidFill>
                  <a:schemeClr val="tx1"/>
                </a:solidFill>
              </a:rPr>
              <a:t>运行结果：</a:t>
            </a:r>
          </a:p>
          <a:p>
            <a:r>
              <a:rPr lang="en-US" altLang="zh-CN" dirty="0">
                <a:solidFill>
                  <a:schemeClr val="tx1"/>
                </a:solidFill>
              </a:rPr>
              <a:t>The expression :very</a:t>
            </a:r>
            <a:endParaRPr lang="zh-CN" altLang="zh-CN" dirty="0">
              <a:solidFill>
                <a:schemeClr val="tx1"/>
              </a:solidFill>
            </a:endParaRPr>
          </a:p>
          <a:p>
            <a:r>
              <a:rPr lang="en-US" altLang="zh-CN" dirty="0">
                <a:solidFill>
                  <a:schemeClr val="tx1"/>
                </a:solidFill>
              </a:rPr>
              <a:t>The compiled </a:t>
            </a:r>
            <a:r>
              <a:rPr lang="en-US" altLang="zh-CN" dirty="0" err="1">
                <a:solidFill>
                  <a:schemeClr val="tx1"/>
                </a:solidFill>
              </a:rPr>
              <a:t>expression:re.compile</a:t>
            </a:r>
            <a:r>
              <a:rPr lang="en-US" altLang="zh-CN" dirty="0">
                <a:solidFill>
                  <a:schemeClr val="tx1"/>
                </a:solidFill>
              </a:rPr>
              <a:t>('very')</a:t>
            </a:r>
            <a:endParaRPr lang="zh-CN" altLang="zh-CN" dirty="0">
              <a:solidFill>
                <a:schemeClr val="tx1"/>
              </a:solidFill>
            </a:endParaRPr>
          </a:p>
          <a:p>
            <a:r>
              <a:rPr lang="en-US" altLang="zh-CN" dirty="0" err="1">
                <a:solidFill>
                  <a:schemeClr val="tx1"/>
                </a:solidFill>
              </a:rPr>
              <a:t>ono</a:t>
            </a:r>
            <a:r>
              <a:rPr lang="en-US" altLang="zh-CN" dirty="0">
                <a:solidFill>
                  <a:schemeClr val="tx1"/>
                </a:solidFill>
              </a:rPr>
              <a:t>-compiled search:&lt;</a:t>
            </a:r>
            <a:r>
              <a:rPr lang="en-US" altLang="zh-CN" dirty="0" err="1">
                <a:solidFill>
                  <a:schemeClr val="tx1"/>
                </a:solidFill>
              </a:rPr>
              <a:t>re.Match</a:t>
            </a:r>
            <a:r>
              <a:rPr lang="en-US" altLang="zh-CN" dirty="0">
                <a:solidFill>
                  <a:schemeClr val="tx1"/>
                </a:solidFill>
              </a:rPr>
              <a:t> object; span=(0, 4), match='very'&gt;</a:t>
            </a:r>
            <a:endParaRPr lang="zh-CN" altLang="zh-CN" dirty="0">
              <a:solidFill>
                <a:schemeClr val="tx1"/>
              </a:solidFill>
            </a:endParaRPr>
          </a:p>
          <a:p>
            <a:r>
              <a:rPr lang="en-US" altLang="zh-CN" dirty="0">
                <a:solidFill>
                  <a:schemeClr val="tx1"/>
                </a:solidFill>
              </a:rPr>
              <a:t>compiled search:&lt;</a:t>
            </a:r>
            <a:r>
              <a:rPr lang="en-US" altLang="zh-CN" dirty="0" err="1">
                <a:solidFill>
                  <a:schemeClr val="tx1"/>
                </a:solidFill>
              </a:rPr>
              <a:t>re.Match</a:t>
            </a:r>
            <a:r>
              <a:rPr lang="en-US" altLang="zh-CN" dirty="0">
                <a:solidFill>
                  <a:schemeClr val="tx1"/>
                </a:solidFill>
              </a:rPr>
              <a:t> object; span=(0, 4), match='very'&gt;</a:t>
            </a:r>
            <a:endParaRPr lang="zh-CN" altLang="zh-CN" dirty="0">
              <a:solidFill>
                <a:schemeClr val="tx1"/>
              </a:solidFill>
            </a:endParaRPr>
          </a:p>
          <a:p>
            <a:r>
              <a:rPr lang="en-US" altLang="zh-CN" dirty="0">
                <a:solidFill>
                  <a:schemeClr val="tx1"/>
                </a:solidFill>
              </a:rPr>
              <a:t>search </a:t>
            </a:r>
            <a:r>
              <a:rPr lang="en-US" altLang="zh-CN" dirty="0" err="1">
                <a:solidFill>
                  <a:schemeClr val="tx1"/>
                </a:solidFill>
              </a:rPr>
              <a:t>SRE_Match</a:t>
            </a:r>
            <a:r>
              <a:rPr lang="en-US" altLang="zh-CN" dirty="0">
                <a:solidFill>
                  <a:schemeClr val="tx1"/>
                </a:solidFill>
              </a:rPr>
              <a:t> </a:t>
            </a:r>
            <a:r>
              <a:rPr lang="en-US" altLang="zh-CN" dirty="0" err="1">
                <a:solidFill>
                  <a:schemeClr val="tx1"/>
                </a:solidFill>
              </a:rPr>
              <a:t>contains:very</a:t>
            </a:r>
            <a:endParaRPr lang="zh-CN" altLang="zh-CN" dirty="0">
              <a:solidFill>
                <a:schemeClr val="tx1"/>
              </a:solidFill>
            </a:endParaRPr>
          </a:p>
          <a:p>
            <a:r>
              <a:rPr lang="en-US" altLang="zh-CN" dirty="0">
                <a:solidFill>
                  <a:schemeClr val="tx1"/>
                </a:solidFill>
              </a:rPr>
              <a:t>compiled search </a:t>
            </a:r>
            <a:r>
              <a:rPr lang="en-US" altLang="zh-CN" dirty="0" err="1">
                <a:solidFill>
                  <a:schemeClr val="tx1"/>
                </a:solidFill>
              </a:rPr>
              <a:t>SRE_Match</a:t>
            </a:r>
            <a:r>
              <a:rPr lang="en-US" altLang="zh-CN" dirty="0">
                <a:solidFill>
                  <a:schemeClr val="tx1"/>
                </a:solidFill>
              </a:rPr>
              <a:t> contains :very</a:t>
            </a:r>
            <a:endParaRPr lang="zh-CN" altLang="zh-CN" dirty="0">
              <a:solidFill>
                <a:schemeClr val="tx1"/>
              </a:solidFill>
            </a:endParaRPr>
          </a:p>
          <a:p>
            <a:endParaRPr lang="zh-CN" altLang="en-US" dirty="0"/>
          </a:p>
        </p:txBody>
      </p:sp>
    </p:spTree>
    <p:extLst>
      <p:ext uri="{BB962C8B-B14F-4D97-AF65-F5344CB8AC3E}">
        <p14:creationId xmlns:p14="http://schemas.microsoft.com/office/powerpoint/2010/main" val="105666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9F5FE16-ADAD-4004-98F1-0080D1DB4D62}"/>
              </a:ext>
            </a:extLst>
          </p:cNvPr>
          <p:cNvSpPr>
            <a:spLocks noGrp="1"/>
          </p:cNvSpPr>
          <p:nvPr>
            <p:ph type="title"/>
          </p:nvPr>
        </p:nvSpPr>
        <p:spPr/>
        <p:txBody>
          <a:bodyPr/>
          <a:lstStyle/>
          <a:p>
            <a:r>
              <a:rPr lang="zh-CN" altLang="en-US" dirty="0"/>
              <a:t>本单元知识点</a:t>
            </a:r>
          </a:p>
        </p:txBody>
      </p:sp>
      <p:sp>
        <p:nvSpPr>
          <p:cNvPr id="3" name="文本占位符 2">
            <a:extLst>
              <a:ext uri="{FF2B5EF4-FFF2-40B4-BE49-F238E27FC236}">
                <a16:creationId xmlns:a16="http://schemas.microsoft.com/office/drawing/2014/main" xmlns="" id="{00DB81F0-B919-41D6-98F0-248DABCF65ED}"/>
              </a:ext>
            </a:extLst>
          </p:cNvPr>
          <p:cNvSpPr>
            <a:spLocks noGrp="1"/>
          </p:cNvSpPr>
          <p:nvPr>
            <p:ph type="body" idx="1"/>
          </p:nvPr>
        </p:nvSpPr>
        <p:spPr/>
        <p:txBody>
          <a:bodyPr/>
          <a:lstStyle/>
          <a:p>
            <a:pPr marL="342900" indent="-342900">
              <a:buFont typeface="Wingdings" pitchFamily="2" charset="2"/>
              <a:buChar char="Ø"/>
            </a:pPr>
            <a:r>
              <a:rPr lang="en-US" altLang="zh-CN" dirty="0"/>
              <a:t>7.1 </a:t>
            </a:r>
            <a:r>
              <a:rPr lang="zh-CN" altLang="zh-CN" dirty="0"/>
              <a:t>概述</a:t>
            </a:r>
          </a:p>
          <a:p>
            <a:pPr marL="342900" indent="-342900">
              <a:buFont typeface="Wingdings" pitchFamily="2" charset="2"/>
              <a:buChar char="Ø"/>
            </a:pPr>
            <a:r>
              <a:rPr lang="en-US" altLang="zh-CN" dirty="0"/>
              <a:t>7.2 </a:t>
            </a:r>
            <a:r>
              <a:rPr lang="zh-CN" altLang="zh-CN" dirty="0"/>
              <a:t>为何需要使用正则表达式</a:t>
            </a:r>
          </a:p>
          <a:p>
            <a:pPr marL="342900" indent="-342900">
              <a:buFont typeface="Wingdings" pitchFamily="2" charset="2"/>
              <a:buChar char="Ø"/>
            </a:pPr>
            <a:r>
              <a:rPr lang="en-US" altLang="zh-CN" dirty="0"/>
              <a:t>7.3 </a:t>
            </a:r>
            <a:r>
              <a:rPr lang="zh-CN" altLang="zh-CN" dirty="0"/>
              <a:t>正则表达式的语法</a:t>
            </a:r>
          </a:p>
          <a:p>
            <a:pPr marL="342900" indent="-342900">
              <a:buFont typeface="Wingdings" pitchFamily="2" charset="2"/>
              <a:buChar char="Ø"/>
            </a:pPr>
            <a:r>
              <a:rPr lang="en-US" altLang="zh-CN" dirty="0" smtClean="0"/>
              <a:t>7.4 </a:t>
            </a:r>
            <a:r>
              <a:rPr lang="zh-CN" altLang="zh-CN" dirty="0" smtClean="0"/>
              <a:t>在</a:t>
            </a:r>
            <a:r>
              <a:rPr lang="en-US" altLang="zh-CN" dirty="0"/>
              <a:t>Python</a:t>
            </a:r>
            <a:r>
              <a:rPr lang="zh-CN" altLang="zh-CN" dirty="0"/>
              <a:t>中使用正则表达式</a:t>
            </a:r>
          </a:p>
          <a:p>
            <a:pPr marL="342900" indent="-342900">
              <a:buFont typeface="Wingdings" pitchFamily="2" charset="2"/>
              <a:buChar char="Ø"/>
            </a:pPr>
            <a:r>
              <a:rPr lang="en-US" altLang="zh-CN" dirty="0"/>
              <a:t>7.5 </a:t>
            </a:r>
            <a:r>
              <a:rPr lang="zh-CN" altLang="zh-CN" dirty="0"/>
              <a:t>捕获</a:t>
            </a:r>
          </a:p>
          <a:p>
            <a:pPr marL="342900" indent="-342900">
              <a:buFont typeface="Wingdings" pitchFamily="2" charset="2"/>
              <a:buChar char="Ø"/>
            </a:pPr>
            <a:r>
              <a:rPr lang="en-US" altLang="zh-CN" dirty="0"/>
              <a:t>7.6 </a:t>
            </a:r>
            <a:r>
              <a:rPr lang="zh-CN" altLang="zh-CN" dirty="0"/>
              <a:t>贪婪与非贪婪模式</a:t>
            </a:r>
          </a:p>
          <a:p>
            <a:pPr marL="342900" indent="-342900">
              <a:buFont typeface="Wingdings" pitchFamily="2" charset="2"/>
              <a:buChar char="Ø"/>
            </a:pPr>
            <a:r>
              <a:rPr lang="en-US" altLang="zh-CN" dirty="0"/>
              <a:t>7.7 </a:t>
            </a:r>
            <a:r>
              <a:rPr lang="zh-CN" altLang="zh-CN" dirty="0"/>
              <a:t>典型案例</a:t>
            </a:r>
          </a:p>
          <a:p>
            <a:endParaRPr lang="zh-CN" altLang="en-US" dirty="0"/>
          </a:p>
        </p:txBody>
      </p:sp>
    </p:spTree>
    <p:extLst>
      <p:ext uri="{BB962C8B-B14F-4D97-AF65-F5344CB8AC3E}">
        <p14:creationId xmlns:p14="http://schemas.microsoft.com/office/powerpoint/2010/main" val="2356478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5B89BC4-F892-4068-8C29-2917962FE03F}"/>
              </a:ext>
            </a:extLst>
          </p:cNvPr>
          <p:cNvSpPr>
            <a:spLocks noGrp="1"/>
          </p:cNvSpPr>
          <p:nvPr>
            <p:ph type="title"/>
          </p:nvPr>
        </p:nvSpPr>
        <p:spPr/>
        <p:txBody>
          <a:bodyPr>
            <a:normAutofit/>
          </a:bodyPr>
          <a:lstStyle/>
          <a:p>
            <a:r>
              <a:rPr lang="en-US" altLang="zh-CN" b="1" cap="none" dirty="0" smtClean="0"/>
              <a:t>7.4.2 match()</a:t>
            </a:r>
            <a:r>
              <a:rPr lang="zh-CN" altLang="zh-CN" b="1" cap="none" dirty="0" smtClean="0"/>
              <a:t>函数</a:t>
            </a:r>
            <a:endParaRPr lang="zh-CN" altLang="zh-CN" b="1" cap="none" dirty="0"/>
          </a:p>
        </p:txBody>
      </p:sp>
      <p:sp>
        <p:nvSpPr>
          <p:cNvPr id="3" name="文本占位符 2">
            <a:extLst>
              <a:ext uri="{FF2B5EF4-FFF2-40B4-BE49-F238E27FC236}">
                <a16:creationId xmlns:a16="http://schemas.microsoft.com/office/drawing/2014/main" xmlns="" id="{37D839DA-D5DA-4EDD-BC8E-F98879A41D84}"/>
              </a:ext>
            </a:extLst>
          </p:cNvPr>
          <p:cNvSpPr>
            <a:spLocks noGrp="1"/>
          </p:cNvSpPr>
          <p:nvPr>
            <p:ph type="body" idx="1"/>
          </p:nvPr>
        </p:nvSpPr>
        <p:spPr>
          <a:xfrm>
            <a:off x="478022" y="1053353"/>
            <a:ext cx="9607673" cy="4908176"/>
          </a:xfrm>
        </p:spPr>
        <p:txBody>
          <a:bodyPr>
            <a:normAutofit/>
          </a:bodyPr>
          <a:lstStyle/>
          <a:p>
            <a:r>
              <a:rPr lang="en-US" altLang="zh-CN" dirty="0"/>
              <a:t>match()</a:t>
            </a:r>
            <a:r>
              <a:rPr lang="zh-CN" altLang="zh-CN" dirty="0"/>
              <a:t>函数用来匹配对象。它的格式如下：</a:t>
            </a:r>
          </a:p>
          <a:p>
            <a:r>
              <a:rPr lang="en-US" altLang="zh-CN" dirty="0" err="1"/>
              <a:t>re.match</a:t>
            </a:r>
            <a:r>
              <a:rPr lang="en-US" altLang="zh-CN" dirty="0"/>
              <a:t>(</a:t>
            </a:r>
            <a:r>
              <a:rPr lang="en-US" altLang="zh-CN" dirty="0" err="1"/>
              <a:t>pattern,string,flags</a:t>
            </a:r>
            <a:r>
              <a:rPr lang="en-US" altLang="zh-CN" dirty="0"/>
              <a:t>=0)</a:t>
            </a:r>
            <a:endParaRPr lang="zh-CN" altLang="zh-CN" dirty="0"/>
          </a:p>
          <a:p>
            <a:r>
              <a:rPr lang="en-US" altLang="zh-CN" dirty="0"/>
              <a:t>match()</a:t>
            </a:r>
            <a:r>
              <a:rPr lang="zh-CN" altLang="zh-CN" dirty="0"/>
              <a:t>函数将会从字符串</a:t>
            </a:r>
            <a:r>
              <a:rPr lang="en-US" altLang="zh-CN" dirty="0"/>
              <a:t>string</a:t>
            </a:r>
            <a:r>
              <a:rPr lang="zh-CN" altLang="zh-CN" dirty="0"/>
              <a:t>开头扫描若干字符是否匹配正则表达式</a:t>
            </a:r>
            <a:r>
              <a:rPr lang="en-US" altLang="zh-CN" dirty="0"/>
              <a:t>pattern</a:t>
            </a:r>
            <a:r>
              <a:rPr lang="zh-CN" altLang="zh-CN" dirty="0"/>
              <a:t>，如果匹配成功则返回匹配对象，否则返回</a:t>
            </a:r>
            <a:r>
              <a:rPr lang="en-US" altLang="zh-CN" dirty="0"/>
              <a:t>None</a:t>
            </a:r>
            <a:r>
              <a:rPr lang="zh-CN" altLang="zh-CN" dirty="0"/>
              <a:t>。下面将用实例来说明使用</a:t>
            </a:r>
            <a:r>
              <a:rPr lang="en-US" altLang="zh-CN" dirty="0"/>
              <a:t>match()</a:t>
            </a:r>
            <a:r>
              <a:rPr lang="zh-CN" altLang="zh-CN" dirty="0"/>
              <a:t>来匹配字符串的过程，在这个例子中，我们匹配单个字符，例如，在第</a:t>
            </a:r>
            <a:r>
              <a:rPr lang="en-US" altLang="zh-CN" dirty="0"/>
              <a:t>3</a:t>
            </a:r>
            <a:r>
              <a:rPr lang="zh-CN" altLang="zh-CN" dirty="0"/>
              <a:t>行中的表达式“</a:t>
            </a:r>
            <a:r>
              <a:rPr lang="en-US" altLang="zh-CN" dirty="0" err="1"/>
              <a:t>hel?o</a:t>
            </a:r>
            <a:r>
              <a:rPr lang="zh-CN" altLang="zh-CN" dirty="0"/>
              <a:t>”，它的匹配模式由一个字母</a:t>
            </a:r>
            <a:r>
              <a:rPr lang="en-US" altLang="zh-CN" dirty="0"/>
              <a:t>h</a:t>
            </a:r>
            <a:r>
              <a:rPr lang="zh-CN" altLang="zh-CN" dirty="0"/>
              <a:t>，字母</a:t>
            </a:r>
            <a:r>
              <a:rPr lang="en-US" altLang="zh-CN" dirty="0"/>
              <a:t>e</a:t>
            </a:r>
            <a:r>
              <a:rPr lang="zh-CN" altLang="zh-CN" dirty="0"/>
              <a:t>，</a:t>
            </a:r>
            <a:r>
              <a:rPr lang="en-US" altLang="zh-CN" dirty="0"/>
              <a:t>0</a:t>
            </a:r>
            <a:r>
              <a:rPr lang="zh-CN" altLang="zh-CN" dirty="0"/>
              <a:t>个或多个字母</a:t>
            </a:r>
            <a:r>
              <a:rPr lang="en-US" altLang="zh-CN" dirty="0"/>
              <a:t>l</a:t>
            </a:r>
            <a:r>
              <a:rPr lang="zh-CN" altLang="zh-CN" dirty="0"/>
              <a:t>和字母</a:t>
            </a:r>
            <a:r>
              <a:rPr lang="en-US" altLang="zh-CN" dirty="0"/>
              <a:t>o</a:t>
            </a:r>
            <a:r>
              <a:rPr lang="zh-CN" altLang="zh-CN" dirty="0"/>
              <a:t>组成。正则表达式</a:t>
            </a:r>
            <a:r>
              <a:rPr lang="en-US" altLang="zh-CN" dirty="0"/>
              <a:t>"</a:t>
            </a:r>
            <a:r>
              <a:rPr lang="en-US" altLang="zh-CN" dirty="0" err="1"/>
              <a:t>hel+o</a:t>
            </a:r>
            <a:r>
              <a:rPr lang="en-US" altLang="zh-CN" dirty="0"/>
              <a:t>"</a:t>
            </a:r>
            <a:r>
              <a:rPr lang="zh-CN" altLang="zh-CN" dirty="0"/>
              <a:t>，它的匹配模式由一个字母</a:t>
            </a:r>
            <a:r>
              <a:rPr lang="en-US" altLang="zh-CN" dirty="0"/>
              <a:t>h</a:t>
            </a:r>
            <a:r>
              <a:rPr lang="zh-CN" altLang="zh-CN" dirty="0"/>
              <a:t>，字母</a:t>
            </a:r>
            <a:r>
              <a:rPr lang="en-US" altLang="zh-CN" dirty="0"/>
              <a:t>e</a:t>
            </a:r>
            <a:r>
              <a:rPr lang="zh-CN" altLang="zh-CN" dirty="0"/>
              <a:t>，</a:t>
            </a:r>
            <a:r>
              <a:rPr lang="en-US" altLang="zh-CN" dirty="0"/>
              <a:t>1</a:t>
            </a:r>
            <a:r>
              <a:rPr lang="zh-CN" altLang="zh-CN" dirty="0"/>
              <a:t>个或多个字母</a:t>
            </a:r>
            <a:r>
              <a:rPr lang="en-US" altLang="zh-CN" dirty="0"/>
              <a:t>l</a:t>
            </a:r>
            <a:r>
              <a:rPr lang="zh-CN" altLang="zh-CN" dirty="0"/>
              <a:t>和字母</a:t>
            </a:r>
            <a:r>
              <a:rPr lang="en-US" altLang="zh-CN" dirty="0"/>
              <a:t>o</a:t>
            </a:r>
            <a:r>
              <a:rPr lang="zh-CN" altLang="zh-CN" dirty="0"/>
              <a:t>组成。正则表达式</a:t>
            </a:r>
            <a:r>
              <a:rPr lang="en-US" altLang="zh-CN" dirty="0"/>
              <a:t>"</a:t>
            </a:r>
            <a:r>
              <a:rPr lang="en-US" altLang="zh-CN" dirty="0" err="1"/>
              <a:t>hel</a:t>
            </a:r>
            <a:r>
              <a:rPr lang="en-US" altLang="zh-CN" dirty="0"/>
              <a:t>*o"</a:t>
            </a:r>
            <a:r>
              <a:rPr lang="zh-CN" altLang="zh-CN" dirty="0"/>
              <a:t>，它的匹配模式由一个字母</a:t>
            </a:r>
            <a:r>
              <a:rPr lang="en-US" altLang="zh-CN" dirty="0"/>
              <a:t>h</a:t>
            </a:r>
            <a:r>
              <a:rPr lang="zh-CN" altLang="zh-CN" dirty="0"/>
              <a:t>，字母</a:t>
            </a:r>
            <a:r>
              <a:rPr lang="en-US" altLang="zh-CN" dirty="0"/>
              <a:t>e</a:t>
            </a:r>
            <a:r>
              <a:rPr lang="zh-CN" altLang="zh-CN" dirty="0"/>
              <a:t>，</a:t>
            </a:r>
            <a:r>
              <a:rPr lang="en-US" altLang="zh-CN" dirty="0"/>
              <a:t>0</a:t>
            </a:r>
            <a:r>
              <a:rPr lang="zh-CN" altLang="zh-CN" dirty="0"/>
              <a:t>个或多个字母</a:t>
            </a:r>
            <a:r>
              <a:rPr lang="en-US" altLang="zh-CN" dirty="0"/>
              <a:t>l</a:t>
            </a:r>
            <a:r>
              <a:rPr lang="zh-CN" altLang="zh-CN" dirty="0"/>
              <a:t>和字母</a:t>
            </a:r>
            <a:r>
              <a:rPr lang="en-US" altLang="zh-CN" dirty="0"/>
              <a:t>o</a:t>
            </a:r>
            <a:r>
              <a:rPr lang="zh-CN" altLang="zh-CN" dirty="0"/>
              <a:t>组成。</a:t>
            </a:r>
          </a:p>
          <a:p>
            <a:endParaRPr lang="zh-CN" altLang="en-US" dirty="0"/>
          </a:p>
        </p:txBody>
      </p:sp>
    </p:spTree>
    <p:extLst>
      <p:ext uri="{BB962C8B-B14F-4D97-AF65-F5344CB8AC3E}">
        <p14:creationId xmlns:p14="http://schemas.microsoft.com/office/powerpoint/2010/main" val="89470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0376" y="272954"/>
            <a:ext cx="10304060" cy="6141493"/>
          </a:xfrm>
        </p:spPr>
        <p:txBody>
          <a:bodyPr>
            <a:noAutofit/>
          </a:bodyPr>
          <a:lstStyle/>
          <a:p>
            <a:r>
              <a:rPr lang="zh-CN" altLang="zh-CN" sz="1600" dirty="0"/>
              <a:t>【例</a:t>
            </a:r>
            <a:r>
              <a:rPr lang="en-US" altLang="zh-CN" sz="1600" dirty="0"/>
              <a:t>7.3</a:t>
            </a:r>
            <a:r>
              <a:rPr lang="zh-CN" altLang="zh-CN" sz="1600" dirty="0"/>
              <a:t>】使用</a:t>
            </a:r>
            <a:r>
              <a:rPr lang="en-US" altLang="zh-CN" sz="1600" dirty="0"/>
              <a:t>match()</a:t>
            </a:r>
            <a:r>
              <a:rPr lang="zh-CN" altLang="zh-CN" sz="1600" dirty="0"/>
              <a:t>函数匹配字符串</a:t>
            </a:r>
          </a:p>
          <a:p>
            <a:r>
              <a:rPr lang="zh-CN" altLang="zh-CN" sz="1600" dirty="0"/>
              <a:t>程序代码：</a:t>
            </a:r>
          </a:p>
          <a:p>
            <a:r>
              <a:rPr lang="en-US" altLang="zh-CN" sz="1600" dirty="0"/>
              <a:t>import re</a:t>
            </a:r>
            <a:endParaRPr lang="zh-CN" altLang="zh-CN" sz="1600" dirty="0"/>
          </a:p>
          <a:p>
            <a:r>
              <a:rPr lang="en-US" altLang="zh-CN" sz="1600" dirty="0" err="1"/>
              <a:t>testStrings</a:t>
            </a:r>
            <a:r>
              <a:rPr lang="en-US" altLang="zh-CN" sz="1600" dirty="0"/>
              <a:t>=["</a:t>
            </a:r>
            <a:r>
              <a:rPr lang="en-US" altLang="zh-CN" sz="1600" dirty="0" err="1"/>
              <a:t>heo</a:t>
            </a:r>
            <a:r>
              <a:rPr lang="en-US" altLang="zh-CN" sz="1600" dirty="0"/>
              <a:t>","</a:t>
            </a:r>
            <a:r>
              <a:rPr lang="en-US" altLang="zh-CN" sz="1600" dirty="0" err="1"/>
              <a:t>helo</a:t>
            </a:r>
            <a:r>
              <a:rPr lang="en-US" altLang="zh-CN" sz="1600" dirty="0"/>
              <a:t>","</a:t>
            </a:r>
            <a:r>
              <a:rPr lang="en-US" altLang="zh-CN" sz="1600" dirty="0" err="1"/>
              <a:t>hellllo</a:t>
            </a:r>
            <a:r>
              <a:rPr lang="en-US" altLang="zh-CN" sz="1600" dirty="0"/>
              <a:t>"]</a:t>
            </a:r>
            <a:endParaRPr lang="zh-CN" altLang="zh-CN" sz="1600" dirty="0"/>
          </a:p>
          <a:p>
            <a:r>
              <a:rPr lang="en-US" altLang="zh-CN" sz="1600" dirty="0"/>
              <a:t>expressions=["</a:t>
            </a:r>
            <a:r>
              <a:rPr lang="en-US" altLang="zh-CN" sz="1600" dirty="0" err="1"/>
              <a:t>hel?o</a:t>
            </a:r>
            <a:r>
              <a:rPr lang="en-US" altLang="zh-CN" sz="1600" dirty="0"/>
              <a:t>","</a:t>
            </a:r>
            <a:r>
              <a:rPr lang="en-US" altLang="zh-CN" sz="1600" dirty="0" err="1"/>
              <a:t>hel+o</a:t>
            </a:r>
            <a:r>
              <a:rPr lang="en-US" altLang="zh-CN" sz="1600" dirty="0"/>
              <a:t>","</a:t>
            </a:r>
            <a:r>
              <a:rPr lang="en-US" altLang="zh-CN" sz="1600" dirty="0" err="1"/>
              <a:t>hel</a:t>
            </a:r>
            <a:r>
              <a:rPr lang="en-US" altLang="zh-CN" sz="1600" dirty="0"/>
              <a:t>*o"]</a:t>
            </a:r>
            <a:endParaRPr lang="zh-CN" altLang="zh-CN" sz="1600" dirty="0"/>
          </a:p>
          <a:p>
            <a:r>
              <a:rPr lang="en-US" altLang="zh-CN" sz="1600" dirty="0"/>
              <a:t>for expression in expressions:</a:t>
            </a:r>
            <a:endParaRPr lang="zh-CN" altLang="zh-CN" sz="1600" dirty="0"/>
          </a:p>
          <a:p>
            <a:r>
              <a:rPr lang="en-US" altLang="zh-CN" sz="1600" dirty="0"/>
              <a:t>    for string in </a:t>
            </a:r>
            <a:r>
              <a:rPr lang="en-US" altLang="zh-CN" sz="1600" dirty="0" err="1"/>
              <a:t>testStrings</a:t>
            </a:r>
            <a:r>
              <a:rPr lang="en-US" altLang="zh-CN" sz="1600" dirty="0"/>
              <a:t>:</a:t>
            </a:r>
            <a:endParaRPr lang="zh-CN" altLang="zh-CN" sz="1600" dirty="0"/>
          </a:p>
          <a:p>
            <a:r>
              <a:rPr lang="en-US" altLang="zh-CN" sz="1600" dirty="0"/>
              <a:t>     if </a:t>
            </a:r>
            <a:r>
              <a:rPr lang="en-US" altLang="zh-CN" sz="1600" dirty="0" err="1"/>
              <a:t>re.match</a:t>
            </a:r>
            <a:r>
              <a:rPr lang="en-US" altLang="zh-CN" sz="1600" dirty="0"/>
              <a:t>(</a:t>
            </a:r>
            <a:r>
              <a:rPr lang="en-US" altLang="zh-CN" sz="1600" dirty="0" err="1"/>
              <a:t>expression,string</a:t>
            </a:r>
            <a:r>
              <a:rPr lang="en-US" altLang="zh-CN" sz="1600" dirty="0"/>
              <a:t>):</a:t>
            </a:r>
            <a:endParaRPr lang="zh-CN" altLang="zh-CN" sz="1600" dirty="0"/>
          </a:p>
          <a:p>
            <a:r>
              <a:rPr lang="en-US" altLang="zh-CN" sz="1600" dirty="0"/>
              <a:t>        print(</a:t>
            </a:r>
            <a:r>
              <a:rPr lang="en-US" altLang="zh-CN" sz="1600" dirty="0" err="1"/>
              <a:t>expression,"matches",string</a:t>
            </a:r>
            <a:r>
              <a:rPr lang="en-US" altLang="zh-CN" sz="1600" dirty="0"/>
              <a:t>)</a:t>
            </a:r>
            <a:endParaRPr lang="zh-CN" altLang="zh-CN" sz="1600" dirty="0"/>
          </a:p>
          <a:p>
            <a:r>
              <a:rPr lang="en-US" altLang="zh-CN" sz="1600" dirty="0"/>
              <a:t>    else:</a:t>
            </a:r>
            <a:endParaRPr lang="zh-CN" altLang="zh-CN" sz="1600" dirty="0"/>
          </a:p>
          <a:p>
            <a:r>
              <a:rPr lang="en-US" altLang="zh-CN" sz="1600" dirty="0"/>
              <a:t>       print(</a:t>
            </a:r>
            <a:r>
              <a:rPr lang="en-US" altLang="zh-CN" sz="1600" dirty="0" err="1"/>
              <a:t>expression,"does</a:t>
            </a:r>
            <a:r>
              <a:rPr lang="en-US" altLang="zh-CN" sz="1600" dirty="0"/>
              <a:t> not </a:t>
            </a:r>
            <a:r>
              <a:rPr lang="en-US" altLang="zh-CN" sz="1600" dirty="0" err="1"/>
              <a:t>match",string</a:t>
            </a:r>
            <a:r>
              <a:rPr lang="en-US" altLang="zh-CN" sz="1600" dirty="0"/>
              <a:t>)</a:t>
            </a:r>
            <a:endParaRPr lang="zh-CN" altLang="zh-CN" sz="1600" dirty="0"/>
          </a:p>
          <a:p>
            <a:r>
              <a:rPr lang="en-US" altLang="zh-CN" sz="1600" dirty="0"/>
              <a:t>       print</a:t>
            </a:r>
            <a:endParaRPr lang="zh-CN" altLang="zh-CN" sz="1600" dirty="0"/>
          </a:p>
          <a:p>
            <a:r>
              <a:rPr lang="en-US" altLang="zh-CN" sz="1600" dirty="0"/>
              <a:t>expression1="</a:t>
            </a:r>
            <a:r>
              <a:rPr lang="en-US" altLang="zh-CN" sz="1600" dirty="0" err="1"/>
              <a:t>elo</a:t>
            </a:r>
            <a:r>
              <a:rPr lang="en-US" altLang="zh-CN" sz="1600" dirty="0"/>
              <a:t>"</a:t>
            </a:r>
            <a:endParaRPr lang="zh-CN" altLang="zh-CN" sz="1600" dirty="0"/>
          </a:p>
          <a:p>
            <a:r>
              <a:rPr lang="en-US" altLang="zh-CN" sz="1600" dirty="0"/>
              <a:t>expression2="^</a:t>
            </a:r>
            <a:r>
              <a:rPr lang="en-US" altLang="zh-CN" sz="1600" dirty="0" err="1"/>
              <a:t>elo</a:t>
            </a:r>
            <a:r>
              <a:rPr lang="en-US" altLang="zh-CN" sz="1600" dirty="0"/>
              <a:t>"</a:t>
            </a:r>
            <a:endParaRPr lang="zh-CN" altLang="zh-CN" sz="1600" dirty="0"/>
          </a:p>
          <a:p>
            <a:r>
              <a:rPr lang="en-US" altLang="zh-CN" sz="1600" dirty="0"/>
              <a:t>expression3="</a:t>
            </a:r>
            <a:r>
              <a:rPr lang="en-US" altLang="zh-CN" sz="1600" dirty="0" err="1"/>
              <a:t>elo</a:t>
            </a:r>
            <a:r>
              <a:rPr lang="en-US" altLang="zh-CN" sz="1600" dirty="0"/>
              <a:t>$"</a:t>
            </a:r>
            <a:endParaRPr lang="zh-CN" altLang="zh-CN" sz="1600" dirty="0"/>
          </a:p>
          <a:p>
            <a:r>
              <a:rPr lang="en-US" altLang="zh-CN" sz="1600" dirty="0"/>
              <a:t>if </a:t>
            </a:r>
            <a:r>
              <a:rPr lang="en-US" altLang="zh-CN" sz="1600" dirty="0" err="1"/>
              <a:t>re.match</a:t>
            </a:r>
            <a:r>
              <a:rPr lang="en-US" altLang="zh-CN" sz="1600" dirty="0"/>
              <a:t>(expression1,testStrings[1]):</a:t>
            </a:r>
            <a:endParaRPr lang="zh-CN" altLang="zh-CN" sz="1600" dirty="0"/>
          </a:p>
          <a:p>
            <a:r>
              <a:rPr lang="en-US" altLang="zh-CN" sz="1600" dirty="0"/>
              <a:t>   print(expression1,"matches",testStrings[1</a:t>
            </a:r>
            <a:r>
              <a:rPr lang="en-US" altLang="zh-CN" sz="1600" dirty="0" smtClean="0"/>
              <a:t>])</a:t>
            </a:r>
            <a:endParaRPr lang="zh-CN" altLang="zh-CN" sz="1600" dirty="0"/>
          </a:p>
        </p:txBody>
      </p:sp>
    </p:spTree>
    <p:extLst>
      <p:ext uri="{BB962C8B-B14F-4D97-AF65-F5344CB8AC3E}">
        <p14:creationId xmlns:p14="http://schemas.microsoft.com/office/powerpoint/2010/main" val="2719318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09433" y="0"/>
            <a:ext cx="10140286" cy="6858000"/>
          </a:xfrm>
        </p:spPr>
        <p:txBody>
          <a:bodyPr>
            <a:normAutofit/>
          </a:bodyPr>
          <a:lstStyle/>
          <a:p>
            <a:r>
              <a:rPr lang="en-US" altLang="zh-CN" sz="1600" dirty="0"/>
              <a:t>if </a:t>
            </a:r>
            <a:r>
              <a:rPr lang="en-US" altLang="zh-CN" sz="1600" dirty="0" err="1"/>
              <a:t>re.match</a:t>
            </a:r>
            <a:r>
              <a:rPr lang="en-US" altLang="zh-CN" sz="1600" dirty="0"/>
              <a:t>(expression1,testStrings[1]):</a:t>
            </a:r>
            <a:endParaRPr lang="zh-CN" altLang="zh-CN" sz="1600" dirty="0"/>
          </a:p>
          <a:p>
            <a:r>
              <a:rPr lang="en-US" altLang="zh-CN" sz="1600" dirty="0"/>
              <a:t>   print(expression1,"found in",</a:t>
            </a:r>
            <a:r>
              <a:rPr lang="en-US" altLang="zh-CN" sz="1600" dirty="0" err="1"/>
              <a:t>testStrings</a:t>
            </a:r>
            <a:r>
              <a:rPr lang="en-US" altLang="zh-CN" sz="1600" dirty="0"/>
              <a:t>[1])</a:t>
            </a:r>
            <a:endParaRPr lang="zh-CN" altLang="zh-CN" sz="1600" dirty="0"/>
          </a:p>
          <a:p>
            <a:r>
              <a:rPr lang="en-US" altLang="zh-CN" sz="1600" dirty="0"/>
              <a:t> </a:t>
            </a:r>
            <a:endParaRPr lang="zh-CN" altLang="zh-CN" sz="1600" dirty="0"/>
          </a:p>
          <a:p>
            <a:r>
              <a:rPr lang="en-US" altLang="zh-CN" sz="1600" dirty="0"/>
              <a:t>if </a:t>
            </a:r>
            <a:r>
              <a:rPr lang="en-US" altLang="zh-CN" sz="1600" dirty="0" err="1"/>
              <a:t>re.match</a:t>
            </a:r>
            <a:r>
              <a:rPr lang="en-US" altLang="zh-CN" sz="1600" dirty="0"/>
              <a:t>(expression2,testStrings[1]):</a:t>
            </a:r>
            <a:endParaRPr lang="zh-CN" altLang="zh-CN" sz="1600" dirty="0"/>
          </a:p>
          <a:p>
            <a:r>
              <a:rPr lang="en-US" altLang="zh-CN" sz="1600" dirty="0"/>
              <a:t>   print(expression2,"found in",</a:t>
            </a:r>
            <a:r>
              <a:rPr lang="en-US" altLang="zh-CN" sz="1600" dirty="0" err="1"/>
              <a:t>testStrings</a:t>
            </a:r>
            <a:r>
              <a:rPr lang="en-US" altLang="zh-CN" sz="1600" dirty="0"/>
              <a:t>[1])</a:t>
            </a:r>
            <a:endParaRPr lang="zh-CN" altLang="zh-CN" sz="1600" dirty="0"/>
          </a:p>
          <a:p>
            <a:r>
              <a:rPr lang="en-US" altLang="zh-CN" sz="1600" dirty="0"/>
              <a:t> </a:t>
            </a:r>
            <a:endParaRPr lang="zh-CN" altLang="zh-CN" sz="1600" dirty="0"/>
          </a:p>
          <a:p>
            <a:r>
              <a:rPr lang="en-US" altLang="zh-CN" sz="1600" dirty="0"/>
              <a:t>if </a:t>
            </a:r>
            <a:r>
              <a:rPr lang="en-US" altLang="zh-CN" sz="1600" dirty="0" err="1"/>
              <a:t>re.match</a:t>
            </a:r>
            <a:r>
              <a:rPr lang="en-US" altLang="zh-CN" sz="1600" dirty="0"/>
              <a:t>(expression3,testStrings[1]):</a:t>
            </a:r>
            <a:endParaRPr lang="zh-CN" altLang="zh-CN" sz="1600" dirty="0"/>
          </a:p>
          <a:p>
            <a:r>
              <a:rPr lang="en-US" altLang="zh-CN" sz="1600" dirty="0"/>
              <a:t>   print(expression3,"found in",</a:t>
            </a:r>
            <a:r>
              <a:rPr lang="en-US" altLang="zh-CN" sz="1600" dirty="0" err="1"/>
              <a:t>testStrings</a:t>
            </a:r>
            <a:r>
              <a:rPr lang="en-US" altLang="zh-CN" sz="1600" dirty="0"/>
              <a:t>[1</a:t>
            </a:r>
            <a:r>
              <a:rPr lang="en-US" altLang="zh-CN" sz="1600" dirty="0" smtClean="0"/>
              <a:t>])</a:t>
            </a:r>
          </a:p>
          <a:p>
            <a:endParaRPr lang="zh-CN" altLang="zh-CN" sz="1600" dirty="0"/>
          </a:p>
          <a:p>
            <a:endParaRPr lang="zh-CN" altLang="en-US" sz="1600" dirty="0"/>
          </a:p>
          <a:p>
            <a:endParaRPr lang="zh-CN" altLang="en-US" sz="1600" dirty="0"/>
          </a:p>
        </p:txBody>
      </p:sp>
      <p:pic>
        <p:nvPicPr>
          <p:cNvPr id="5" name="图片 4"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5749" y="1967321"/>
            <a:ext cx="5477640" cy="4315428"/>
          </a:xfrm>
          <a:prstGeom prst="rect">
            <a:avLst/>
          </a:prstGeom>
        </p:spPr>
      </p:pic>
    </p:spTree>
    <p:extLst>
      <p:ext uri="{BB962C8B-B14F-4D97-AF65-F5344CB8AC3E}">
        <p14:creationId xmlns:p14="http://schemas.microsoft.com/office/powerpoint/2010/main" val="1972407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F4BBA05-77EC-4360-B96E-0C10139A208F}"/>
              </a:ext>
            </a:extLst>
          </p:cNvPr>
          <p:cNvSpPr>
            <a:spLocks noGrp="1"/>
          </p:cNvSpPr>
          <p:nvPr>
            <p:ph type="title"/>
          </p:nvPr>
        </p:nvSpPr>
        <p:spPr/>
        <p:txBody>
          <a:bodyPr>
            <a:normAutofit/>
          </a:bodyPr>
          <a:lstStyle/>
          <a:p>
            <a:r>
              <a:rPr lang="en-US" altLang="zh-CN" b="1" cap="none" dirty="0" smtClean="0"/>
              <a:t>7.4.3 </a:t>
            </a:r>
            <a:r>
              <a:rPr lang="en-US" altLang="zh-CN" b="1" cap="none" dirty="0" smtClean="0"/>
              <a:t>search()</a:t>
            </a:r>
            <a:r>
              <a:rPr lang="zh-CN" altLang="zh-CN" b="1" cap="none" dirty="0" smtClean="0"/>
              <a:t>函数</a:t>
            </a:r>
            <a:endParaRPr lang="zh-CN" altLang="zh-CN" b="1" cap="none" dirty="0"/>
          </a:p>
        </p:txBody>
      </p:sp>
      <p:sp>
        <p:nvSpPr>
          <p:cNvPr id="3" name="文本占位符 2">
            <a:extLst>
              <a:ext uri="{FF2B5EF4-FFF2-40B4-BE49-F238E27FC236}">
                <a16:creationId xmlns:a16="http://schemas.microsoft.com/office/drawing/2014/main" xmlns="" id="{1E804BF9-65C8-4643-A048-6F972C16D0D1}"/>
              </a:ext>
            </a:extLst>
          </p:cNvPr>
          <p:cNvSpPr>
            <a:spLocks noGrp="1"/>
          </p:cNvSpPr>
          <p:nvPr>
            <p:ph type="body" idx="1"/>
          </p:nvPr>
        </p:nvSpPr>
        <p:spPr>
          <a:xfrm>
            <a:off x="478023" y="1053353"/>
            <a:ext cx="9962514" cy="4908176"/>
          </a:xfrm>
        </p:spPr>
        <p:txBody>
          <a:bodyPr/>
          <a:lstStyle/>
          <a:p>
            <a:r>
              <a:rPr lang="zh-CN" altLang="zh-CN" dirty="0"/>
              <a:t>使用</a:t>
            </a:r>
            <a:r>
              <a:rPr lang="en-US" altLang="zh-CN" dirty="0"/>
              <a:t>search()</a:t>
            </a:r>
            <a:r>
              <a:rPr lang="zh-CN" altLang="zh-CN" dirty="0"/>
              <a:t>函数来搜索字符串，它的格式如下：</a:t>
            </a:r>
          </a:p>
          <a:p>
            <a:r>
              <a:rPr lang="en-US" altLang="zh-CN" dirty="0" err="1"/>
              <a:t>re.search</a:t>
            </a:r>
            <a:r>
              <a:rPr lang="en-US" altLang="zh-CN" dirty="0"/>
              <a:t>(</a:t>
            </a:r>
            <a:r>
              <a:rPr lang="en-US" altLang="zh-CN" dirty="0" err="1"/>
              <a:t>pattern,string,flags</a:t>
            </a:r>
            <a:r>
              <a:rPr lang="en-US" altLang="zh-CN" dirty="0"/>
              <a:t>=0)</a:t>
            </a:r>
            <a:endParaRPr lang="zh-CN" altLang="zh-CN" dirty="0"/>
          </a:p>
          <a:p>
            <a:r>
              <a:rPr lang="zh-CN" altLang="zh-CN" dirty="0"/>
              <a:t>这个函数将扫描字符串</a:t>
            </a:r>
            <a:r>
              <a:rPr lang="en-US" altLang="zh-CN" dirty="0"/>
              <a:t>string</a:t>
            </a:r>
            <a:r>
              <a:rPr lang="zh-CN" altLang="zh-CN" dirty="0"/>
              <a:t>，找到第一个与正则表达式</a:t>
            </a:r>
            <a:r>
              <a:rPr lang="en-US" altLang="zh-CN" dirty="0"/>
              <a:t>pattern</a:t>
            </a:r>
            <a:r>
              <a:rPr lang="zh-CN" altLang="zh-CN" dirty="0"/>
              <a:t>匹配的位置，并返回对应的匹配对象，如果不存在一个匹配，则返回</a:t>
            </a:r>
            <a:r>
              <a:rPr lang="en-US" altLang="zh-CN" dirty="0"/>
              <a:t>None</a:t>
            </a:r>
            <a:r>
              <a:rPr lang="zh-CN" altLang="zh-CN" dirty="0"/>
              <a:t>。下面将用实例来说明使用</a:t>
            </a:r>
            <a:r>
              <a:rPr lang="en-US" altLang="zh-CN" dirty="0"/>
              <a:t>search()</a:t>
            </a:r>
            <a:r>
              <a:rPr lang="zh-CN" altLang="zh-CN" dirty="0"/>
              <a:t>函数来查找字符串的过程。在本例中查找的字符串是：</a:t>
            </a:r>
            <a:r>
              <a:rPr lang="en-US" altLang="zh-CN" dirty="0"/>
              <a:t>”very”</a:t>
            </a:r>
            <a:r>
              <a:rPr lang="zh-CN" altLang="zh-CN" dirty="0"/>
              <a:t>，</a:t>
            </a:r>
            <a:r>
              <a:rPr lang="en-US" altLang="zh-CN" dirty="0"/>
              <a:t>”Very”</a:t>
            </a:r>
            <a:r>
              <a:rPr lang="zh-CN" altLang="zh-CN" dirty="0"/>
              <a:t>和</a:t>
            </a:r>
            <a:r>
              <a:rPr lang="en-US" altLang="zh-CN" dirty="0"/>
              <a:t>”good”</a:t>
            </a:r>
            <a:endParaRPr lang="zh-CN" altLang="zh-CN" dirty="0"/>
          </a:p>
          <a:p>
            <a:endParaRPr lang="zh-CN" altLang="en-US" dirty="0"/>
          </a:p>
        </p:txBody>
      </p:sp>
      <p:grpSp>
        <p:nvGrpSpPr>
          <p:cNvPr id="5" name="组合 4"/>
          <p:cNvGrpSpPr/>
          <p:nvPr/>
        </p:nvGrpSpPr>
        <p:grpSpPr>
          <a:xfrm>
            <a:off x="9973315" y="361169"/>
            <a:ext cx="1362075" cy="1495425"/>
            <a:chOff x="0" y="0"/>
            <a:chExt cx="1981200" cy="1743075"/>
          </a:xfrm>
        </p:grpSpPr>
        <p:sp>
          <p:nvSpPr>
            <p:cNvPr id="6" name="矩形 5"/>
            <p:cNvSpPr/>
            <p:nvPr/>
          </p:nvSpPr>
          <p:spPr>
            <a:xfrm>
              <a:off x="0" y="0"/>
              <a:ext cx="1981200" cy="174307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7" name="文本框 4"/>
            <p:cNvSpPr txBox="1"/>
            <p:nvPr/>
          </p:nvSpPr>
          <p:spPr>
            <a:xfrm>
              <a:off x="41564" y="1421106"/>
              <a:ext cx="1898073" cy="321969"/>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7.2</a:t>
              </a:r>
              <a:endParaRPr lang="zh-CN" sz="1050" kern="100">
                <a:effectLst/>
                <a:ea typeface="等线"/>
                <a:cs typeface="Times New Roman"/>
              </a:endParaRPr>
            </a:p>
          </p:txBody>
        </p:sp>
      </p:grpSp>
      <p:pic>
        <p:nvPicPr>
          <p:cNvPr id="8" name="图片 7"/>
          <p:cNvPicPr/>
          <p:nvPr/>
        </p:nvPicPr>
        <p:blipFill>
          <a:blip r:embed="rId2">
            <a:extLst>
              <a:ext uri="{28A0092B-C50C-407E-A947-70E740481C1C}">
                <a14:useLocalDpi xmlns:a14="http://schemas.microsoft.com/office/drawing/2010/main" val="0"/>
              </a:ext>
            </a:extLst>
          </a:blip>
          <a:stretch>
            <a:fillRect/>
          </a:stretch>
        </p:blipFill>
        <p:spPr>
          <a:xfrm>
            <a:off x="10178102" y="627869"/>
            <a:ext cx="952500" cy="952500"/>
          </a:xfrm>
          <a:prstGeom prst="rect">
            <a:avLst/>
          </a:prstGeom>
        </p:spPr>
      </p:pic>
    </p:spTree>
    <p:extLst>
      <p:ext uri="{BB962C8B-B14F-4D97-AF65-F5344CB8AC3E}">
        <p14:creationId xmlns:p14="http://schemas.microsoft.com/office/powerpoint/2010/main" val="3184444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04717" y="286603"/>
            <a:ext cx="8480160" cy="5497505"/>
          </a:xfrm>
        </p:spPr>
        <p:txBody>
          <a:bodyPr>
            <a:normAutofit fontScale="85000" lnSpcReduction="20000"/>
          </a:bodyPr>
          <a:lstStyle/>
          <a:p>
            <a:r>
              <a:rPr lang="zh-CN" altLang="zh-CN" dirty="0"/>
              <a:t>【例</a:t>
            </a:r>
            <a:r>
              <a:rPr lang="en-US" altLang="zh-CN" dirty="0"/>
              <a:t>7.4</a:t>
            </a:r>
            <a:r>
              <a:rPr lang="zh-CN" altLang="zh-CN" dirty="0"/>
              <a:t>】使用</a:t>
            </a:r>
            <a:r>
              <a:rPr lang="en-US" altLang="zh-CN" dirty="0"/>
              <a:t>search()</a:t>
            </a:r>
            <a:r>
              <a:rPr lang="zh-CN" altLang="zh-CN" dirty="0"/>
              <a:t>函数查找字符串</a:t>
            </a:r>
          </a:p>
          <a:p>
            <a:r>
              <a:rPr lang="zh-CN" altLang="zh-CN" dirty="0"/>
              <a:t>程序代码：</a:t>
            </a:r>
          </a:p>
          <a:p>
            <a:r>
              <a:rPr lang="en-US" altLang="zh-CN" dirty="0"/>
              <a:t>import re      #</a:t>
            </a:r>
            <a:r>
              <a:rPr lang="zh-CN" altLang="zh-CN" dirty="0"/>
              <a:t>导入</a:t>
            </a:r>
            <a:r>
              <a:rPr lang="en-US" altLang="zh-CN" dirty="0"/>
              <a:t>re</a:t>
            </a:r>
            <a:r>
              <a:rPr lang="zh-CN" altLang="zh-CN" dirty="0"/>
              <a:t>模块</a:t>
            </a:r>
          </a:p>
          <a:p>
            <a:r>
              <a:rPr lang="en-US" altLang="zh-CN" dirty="0" err="1"/>
              <a:t>testStrings</a:t>
            </a:r>
            <a:r>
              <a:rPr lang="en-US" altLang="zh-CN" dirty="0"/>
              <a:t>=["Very </a:t>
            </a:r>
            <a:r>
              <a:rPr lang="en-US" altLang="zh-CN" dirty="0" err="1"/>
              <a:t>good","very</a:t>
            </a:r>
            <a:r>
              <a:rPr lang="en-US" altLang="zh-CN" dirty="0"/>
              <a:t> </a:t>
            </a:r>
            <a:r>
              <a:rPr lang="en-US" altLang="zh-CN" dirty="0" err="1"/>
              <a:t>good!","very</a:t>
            </a:r>
            <a:r>
              <a:rPr lang="en-US" altLang="zh-CN" dirty="0"/>
              <a:t> good"]  #</a:t>
            </a:r>
            <a:r>
              <a:rPr lang="zh-CN" altLang="zh-CN" dirty="0"/>
              <a:t>定义字符串列表</a:t>
            </a:r>
          </a:p>
          <a:p>
            <a:r>
              <a:rPr lang="en-US" altLang="zh-CN" dirty="0"/>
              <a:t>expressions=["</a:t>
            </a:r>
            <a:r>
              <a:rPr lang="en-US" altLang="zh-CN" dirty="0" err="1"/>
              <a:t>very","Very","good</a:t>
            </a:r>
            <a:r>
              <a:rPr lang="en-US" altLang="zh-CN" dirty="0"/>
              <a:t>!"]    #</a:t>
            </a:r>
            <a:r>
              <a:rPr lang="zh-CN" altLang="zh-CN" dirty="0"/>
              <a:t>定义正则表达式搜索的字符串列表</a:t>
            </a:r>
          </a:p>
          <a:p>
            <a:r>
              <a:rPr lang="en-US" altLang="zh-CN" dirty="0"/>
              <a:t>for string in </a:t>
            </a:r>
            <a:r>
              <a:rPr lang="en-US" altLang="zh-CN" dirty="0" err="1"/>
              <a:t>testStrings</a:t>
            </a:r>
            <a:r>
              <a:rPr lang="en-US" altLang="zh-CN" dirty="0"/>
              <a:t>:  #</a:t>
            </a:r>
            <a:r>
              <a:rPr lang="zh-CN" altLang="zh-CN" dirty="0"/>
              <a:t>遍历字符串</a:t>
            </a:r>
          </a:p>
          <a:p>
            <a:r>
              <a:rPr lang="en-US" altLang="zh-CN" dirty="0"/>
              <a:t>    for expression in expressions:</a:t>
            </a:r>
            <a:endParaRPr lang="zh-CN" altLang="zh-CN" dirty="0"/>
          </a:p>
          <a:p>
            <a:r>
              <a:rPr lang="en-US" altLang="zh-CN" dirty="0"/>
              <a:t>        if </a:t>
            </a:r>
            <a:r>
              <a:rPr lang="en-US" altLang="zh-CN" dirty="0" err="1"/>
              <a:t>re.search</a:t>
            </a:r>
            <a:r>
              <a:rPr lang="en-US" altLang="zh-CN" dirty="0"/>
              <a:t>(</a:t>
            </a:r>
            <a:r>
              <a:rPr lang="en-US" altLang="zh-CN" dirty="0" err="1"/>
              <a:t>expression,string</a:t>
            </a:r>
            <a:r>
              <a:rPr lang="en-US" altLang="zh-CN" dirty="0"/>
              <a:t>):  #</a:t>
            </a:r>
            <a:r>
              <a:rPr lang="zh-CN" altLang="zh-CN" dirty="0"/>
              <a:t>判断是否搜索到匹配的字符串</a:t>
            </a:r>
          </a:p>
          <a:p>
            <a:r>
              <a:rPr lang="en-US" altLang="zh-CN" dirty="0"/>
              <a:t>            print(</a:t>
            </a:r>
            <a:r>
              <a:rPr lang="en-US" altLang="zh-CN" dirty="0" err="1"/>
              <a:t>expression,"found</a:t>
            </a:r>
            <a:r>
              <a:rPr lang="en-US" altLang="zh-CN" dirty="0"/>
              <a:t> in </a:t>
            </a:r>
            <a:r>
              <a:rPr lang="en-US" altLang="zh-CN" dirty="0" err="1"/>
              <a:t>string",string</a:t>
            </a:r>
            <a:r>
              <a:rPr lang="en-US" altLang="zh-CN" dirty="0"/>
              <a:t>)  #</a:t>
            </a:r>
            <a:r>
              <a:rPr lang="zh-CN" altLang="zh-CN" dirty="0"/>
              <a:t>若匹配，输出匹配的字符串</a:t>
            </a:r>
          </a:p>
          <a:p>
            <a:r>
              <a:rPr lang="en-US" altLang="zh-CN" dirty="0"/>
              <a:t>        else:</a:t>
            </a:r>
            <a:endParaRPr lang="zh-CN" altLang="zh-CN" dirty="0"/>
          </a:p>
          <a:p>
            <a:r>
              <a:rPr lang="en-US" altLang="zh-CN" dirty="0"/>
              <a:t>                print(</a:t>
            </a:r>
            <a:r>
              <a:rPr lang="en-US" altLang="zh-CN" dirty="0" err="1"/>
              <a:t>expression,"not</a:t>
            </a:r>
            <a:r>
              <a:rPr lang="en-US" altLang="zh-CN" dirty="0"/>
              <a:t> found in </a:t>
            </a:r>
            <a:r>
              <a:rPr lang="en-US" altLang="zh-CN" dirty="0" err="1"/>
              <a:t>string",string</a:t>
            </a:r>
            <a:r>
              <a:rPr lang="en-US" altLang="zh-CN" dirty="0"/>
              <a:t>) </a:t>
            </a:r>
            <a:endParaRPr lang="zh-CN" altLang="zh-CN" dirty="0"/>
          </a:p>
          <a:p>
            <a:r>
              <a:rPr lang="en-US" altLang="zh-CN" dirty="0"/>
              <a:t>                print</a:t>
            </a:r>
            <a:endParaRPr lang="zh-CN" altLang="zh-CN" dirty="0"/>
          </a:p>
          <a:p>
            <a:endParaRPr lang="zh-CN" altLang="en-US" dirty="0"/>
          </a:p>
        </p:txBody>
      </p:sp>
    </p:spTree>
    <p:extLst>
      <p:ext uri="{BB962C8B-B14F-4D97-AF65-F5344CB8AC3E}">
        <p14:creationId xmlns:p14="http://schemas.microsoft.com/office/powerpoint/2010/main" val="1400925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9295" y="1433013"/>
            <a:ext cx="5410956" cy="3877216"/>
          </a:xfrm>
          <a:prstGeom prst="rect">
            <a:avLst/>
          </a:prstGeom>
        </p:spPr>
      </p:pic>
    </p:spTree>
    <p:extLst>
      <p:ext uri="{BB962C8B-B14F-4D97-AF65-F5344CB8AC3E}">
        <p14:creationId xmlns:p14="http://schemas.microsoft.com/office/powerpoint/2010/main" val="1848156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4B6960A-ECD4-4CE7-A70B-3A8AE68E025C}"/>
              </a:ext>
            </a:extLst>
          </p:cNvPr>
          <p:cNvSpPr>
            <a:spLocks noGrp="1"/>
          </p:cNvSpPr>
          <p:nvPr>
            <p:ph type="title"/>
          </p:nvPr>
        </p:nvSpPr>
        <p:spPr/>
        <p:txBody>
          <a:bodyPr>
            <a:normAutofit/>
          </a:bodyPr>
          <a:lstStyle/>
          <a:p>
            <a:r>
              <a:rPr lang="en-US" altLang="zh-CN" cap="none" dirty="0" smtClean="0"/>
              <a:t>7.4.4 sub()</a:t>
            </a:r>
            <a:r>
              <a:rPr lang="zh-CN" altLang="zh-CN" cap="none" dirty="0" smtClean="0"/>
              <a:t>函数和</a:t>
            </a:r>
            <a:r>
              <a:rPr lang="en-US" altLang="zh-CN" cap="none" dirty="0" smtClean="0"/>
              <a:t>split()</a:t>
            </a:r>
            <a:r>
              <a:rPr lang="zh-CN" altLang="zh-CN" cap="none" dirty="0" smtClean="0"/>
              <a:t>函数</a:t>
            </a:r>
            <a:endParaRPr lang="zh-CN" altLang="en-US" cap="none" dirty="0"/>
          </a:p>
        </p:txBody>
      </p:sp>
      <p:sp>
        <p:nvSpPr>
          <p:cNvPr id="3" name="文本占位符 2">
            <a:extLst>
              <a:ext uri="{FF2B5EF4-FFF2-40B4-BE49-F238E27FC236}">
                <a16:creationId xmlns:a16="http://schemas.microsoft.com/office/drawing/2014/main" xmlns="" id="{CB4EFE75-01B5-43B3-A39D-615A45829D67}"/>
              </a:ext>
            </a:extLst>
          </p:cNvPr>
          <p:cNvSpPr>
            <a:spLocks noGrp="1"/>
          </p:cNvSpPr>
          <p:nvPr>
            <p:ph type="body" idx="1"/>
          </p:nvPr>
        </p:nvSpPr>
        <p:spPr>
          <a:xfrm>
            <a:off x="478022" y="1053353"/>
            <a:ext cx="10481129" cy="4908176"/>
          </a:xfrm>
        </p:spPr>
        <p:txBody>
          <a:bodyPr>
            <a:normAutofit/>
          </a:bodyPr>
          <a:lstStyle/>
          <a:p>
            <a:r>
              <a:rPr lang="en-US" altLang="zh-CN" dirty="0"/>
              <a:t>sub()</a:t>
            </a:r>
            <a:r>
              <a:rPr lang="zh-CN" altLang="zh-CN" dirty="0"/>
              <a:t>函数主要用于搜索和替换。它的格式如下：</a:t>
            </a:r>
          </a:p>
          <a:p>
            <a:r>
              <a:rPr lang="en-US" altLang="zh-CN" dirty="0" err="1"/>
              <a:t>re.sub</a:t>
            </a:r>
            <a:r>
              <a:rPr lang="en-US" altLang="zh-CN" dirty="0"/>
              <a:t>(pattern,rep1,string,flags=0)</a:t>
            </a:r>
            <a:endParaRPr lang="zh-CN" altLang="zh-CN" dirty="0"/>
          </a:p>
          <a:p>
            <a:r>
              <a:rPr lang="zh-CN" altLang="zh-CN" dirty="0"/>
              <a:t>其中，</a:t>
            </a:r>
            <a:r>
              <a:rPr lang="en-US" altLang="zh-CN" dirty="0"/>
              <a:t>pattern</a:t>
            </a:r>
            <a:r>
              <a:rPr lang="zh-CN" altLang="zh-CN" dirty="0"/>
              <a:t>是编译前的正则表达式字符串，</a:t>
            </a:r>
            <a:r>
              <a:rPr lang="en-US" altLang="zh-CN" dirty="0"/>
              <a:t>rep1</a:t>
            </a:r>
            <a:r>
              <a:rPr lang="zh-CN" altLang="zh-CN" dirty="0"/>
              <a:t>可以是一个单参数的函数，接收匹配串作为参数并返回新串以替换。</a:t>
            </a:r>
            <a:r>
              <a:rPr lang="en-US" altLang="zh-CN" dirty="0"/>
              <a:t>String</a:t>
            </a:r>
            <a:r>
              <a:rPr lang="zh-CN" altLang="zh-CN" dirty="0"/>
              <a:t>是进行匹配的字符串，</a:t>
            </a:r>
            <a:r>
              <a:rPr lang="en-US" altLang="zh-CN" dirty="0"/>
              <a:t>flags</a:t>
            </a:r>
            <a:r>
              <a:rPr lang="zh-CN" altLang="zh-CN" dirty="0"/>
              <a:t>是正则表达式匹配时的选项。该函数用来将字符串</a:t>
            </a:r>
            <a:r>
              <a:rPr lang="en-US" altLang="zh-CN" dirty="0"/>
              <a:t>string</a:t>
            </a:r>
            <a:r>
              <a:rPr lang="zh-CN" altLang="zh-CN" dirty="0"/>
              <a:t>对正则表达式</a:t>
            </a:r>
            <a:r>
              <a:rPr lang="en-US" altLang="zh-CN" dirty="0"/>
              <a:t>pattern</a:t>
            </a:r>
            <a:r>
              <a:rPr lang="zh-CN" altLang="zh-CN" dirty="0"/>
              <a:t>的每个非重叠匹配项替换为字字符串</a:t>
            </a:r>
            <a:r>
              <a:rPr lang="en-US" altLang="zh-CN" dirty="0"/>
              <a:t>rep1</a:t>
            </a:r>
            <a:r>
              <a:rPr lang="zh-CN" altLang="zh-CN" dirty="0"/>
              <a:t>，并返回替换后的新串。</a:t>
            </a:r>
          </a:p>
          <a:p>
            <a:r>
              <a:rPr lang="en-US" altLang="zh-CN" dirty="0"/>
              <a:t>Split()</a:t>
            </a:r>
            <a:r>
              <a:rPr lang="zh-CN" altLang="zh-CN" dirty="0"/>
              <a:t>函数用于将字符串</a:t>
            </a:r>
            <a:r>
              <a:rPr lang="en-US" altLang="zh-CN" dirty="0"/>
              <a:t>string</a:t>
            </a:r>
            <a:r>
              <a:rPr lang="zh-CN" altLang="zh-CN" dirty="0"/>
              <a:t>以正则表达式</a:t>
            </a:r>
            <a:r>
              <a:rPr lang="en-US" altLang="zh-CN" dirty="0"/>
              <a:t>pattern</a:t>
            </a:r>
            <a:r>
              <a:rPr lang="zh-CN" altLang="zh-CN" dirty="0"/>
              <a:t>的匹配项分隔符进行拆分，并返回拆分后的字符串列表。可选参数</a:t>
            </a:r>
            <a:r>
              <a:rPr lang="en-US" altLang="zh-CN" dirty="0" err="1"/>
              <a:t>maxsplit</a:t>
            </a:r>
            <a:r>
              <a:rPr lang="zh-CN" altLang="zh-CN" dirty="0"/>
              <a:t>大于</a:t>
            </a:r>
            <a:r>
              <a:rPr lang="en-US" altLang="zh-CN" dirty="0"/>
              <a:t>0</a:t>
            </a:r>
            <a:r>
              <a:rPr lang="zh-CN" altLang="zh-CN" dirty="0"/>
              <a:t>时表示最大的拆分数量。例如：调用</a:t>
            </a:r>
            <a:r>
              <a:rPr lang="en-US" altLang="zh-CN" dirty="0" err="1"/>
              <a:t>re.split</a:t>
            </a:r>
            <a:r>
              <a:rPr lang="en-US" altLang="zh-CN" dirty="0"/>
              <a:t>(</a:t>
            </a:r>
            <a:r>
              <a:rPr lang="en-US" altLang="zh-CN" dirty="0" err="1"/>
              <a:t>r",",A,B,C</a:t>
            </a:r>
            <a:r>
              <a:rPr lang="en-US" altLang="zh-CN" dirty="0"/>
              <a:t>)</a:t>
            </a:r>
            <a:r>
              <a:rPr lang="zh-CN" altLang="zh-CN" dirty="0"/>
              <a:t>，将返回字符串列表</a:t>
            </a:r>
            <a:r>
              <a:rPr lang="en-US" altLang="zh-CN" dirty="0"/>
              <a:t>[‘A’,’B’,’C’]</a:t>
            </a:r>
            <a:r>
              <a:rPr lang="zh-CN" altLang="zh-CN" dirty="0"/>
              <a:t>其格式为：</a:t>
            </a:r>
          </a:p>
          <a:p>
            <a:r>
              <a:rPr lang="en-US" altLang="zh-CN" dirty="0" err="1"/>
              <a:t>re.split</a:t>
            </a:r>
            <a:r>
              <a:rPr lang="en-US" altLang="zh-CN" dirty="0"/>
              <a:t>(</a:t>
            </a:r>
            <a:r>
              <a:rPr lang="en-US" altLang="zh-CN" dirty="0" err="1"/>
              <a:t>pattern,string,maxsplit</a:t>
            </a:r>
            <a:r>
              <a:rPr lang="en-US" altLang="zh-CN" dirty="0"/>
              <a:t>=0,flags=0)</a:t>
            </a:r>
            <a:endParaRPr lang="zh-CN" altLang="zh-CN" dirty="0"/>
          </a:p>
          <a:p>
            <a:endParaRPr lang="zh-CN" altLang="en-US" dirty="0"/>
          </a:p>
        </p:txBody>
      </p:sp>
      <p:grpSp>
        <p:nvGrpSpPr>
          <p:cNvPr id="4" name="组合 3"/>
          <p:cNvGrpSpPr/>
          <p:nvPr/>
        </p:nvGrpSpPr>
        <p:grpSpPr>
          <a:xfrm>
            <a:off x="10218975" y="333873"/>
            <a:ext cx="1362075" cy="1495425"/>
            <a:chOff x="0" y="0"/>
            <a:chExt cx="1981200" cy="1743075"/>
          </a:xfrm>
        </p:grpSpPr>
        <p:sp>
          <p:nvSpPr>
            <p:cNvPr id="5" name="矩形 4"/>
            <p:cNvSpPr/>
            <p:nvPr/>
          </p:nvSpPr>
          <p:spPr>
            <a:xfrm>
              <a:off x="0" y="0"/>
              <a:ext cx="1981200" cy="1743075"/>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en-US" sz="1050" kern="100">
                <a:effectLst/>
                <a:ea typeface="等线"/>
                <a:cs typeface="Times New Roman"/>
              </a:endParaRPr>
            </a:p>
          </p:txBody>
        </p:sp>
        <p:sp>
          <p:nvSpPr>
            <p:cNvPr id="6" name="文本框 8"/>
            <p:cNvSpPr txBox="1"/>
            <p:nvPr/>
          </p:nvSpPr>
          <p:spPr>
            <a:xfrm>
              <a:off x="41564" y="1454413"/>
              <a:ext cx="1898073" cy="288662"/>
            </a:xfrm>
            <a:prstGeom prst="rect">
              <a:avLst/>
            </a:prstGeom>
            <a:noFill/>
            <a:ln>
              <a:noFill/>
            </a:ln>
          </p:spPr>
          <p:style>
            <a:lnRef idx="0">
              <a:scrgbClr r="0" g="0" b="0"/>
            </a:lnRef>
            <a:fillRef idx="0">
              <a:scrgbClr r="0" g="0" b="0"/>
            </a:fillRef>
            <a:effectRef idx="0">
              <a:scrgbClr r="0" g="0" b="0"/>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zh-CN" sz="1050" kern="100">
                  <a:effectLst/>
                  <a:ea typeface="等线"/>
                  <a:cs typeface="Times New Roman"/>
                </a:rPr>
                <a:t>扫码看视频</a:t>
              </a:r>
              <a:r>
                <a:rPr lang="en-US" sz="1050" kern="100">
                  <a:effectLst/>
                  <a:ea typeface="等线"/>
                  <a:cs typeface="Times New Roman"/>
                </a:rPr>
                <a:t>7.3</a:t>
              </a:r>
              <a:endParaRPr lang="zh-CN" sz="1050" kern="100">
                <a:effectLst/>
                <a:ea typeface="等线"/>
                <a:cs typeface="Times New Roman"/>
              </a:endParaRPr>
            </a:p>
          </p:txBody>
        </p:sp>
      </p:grpSp>
      <p:pic>
        <p:nvPicPr>
          <p:cNvPr id="7" name="图片 6"/>
          <p:cNvPicPr/>
          <p:nvPr/>
        </p:nvPicPr>
        <p:blipFill>
          <a:blip r:embed="rId2">
            <a:extLst>
              <a:ext uri="{28A0092B-C50C-407E-A947-70E740481C1C}">
                <a14:useLocalDpi xmlns:a14="http://schemas.microsoft.com/office/drawing/2010/main" val="0"/>
              </a:ext>
            </a:extLst>
          </a:blip>
          <a:stretch>
            <a:fillRect/>
          </a:stretch>
        </p:blipFill>
        <p:spPr>
          <a:xfrm>
            <a:off x="10423762" y="605335"/>
            <a:ext cx="952500" cy="952500"/>
          </a:xfrm>
          <a:prstGeom prst="rect">
            <a:avLst/>
          </a:prstGeom>
        </p:spPr>
      </p:pic>
    </p:spTree>
    <p:extLst>
      <p:ext uri="{BB962C8B-B14F-4D97-AF65-F5344CB8AC3E}">
        <p14:creationId xmlns:p14="http://schemas.microsoft.com/office/powerpoint/2010/main" val="1899508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64024" y="177421"/>
            <a:ext cx="10385946" cy="6155140"/>
          </a:xfrm>
        </p:spPr>
        <p:txBody>
          <a:bodyPr>
            <a:normAutofit fontScale="70000" lnSpcReduction="20000"/>
          </a:bodyPr>
          <a:lstStyle/>
          <a:p>
            <a:r>
              <a:rPr lang="zh-CN" altLang="zh-CN" dirty="0"/>
              <a:t>【例</a:t>
            </a:r>
            <a:r>
              <a:rPr lang="en-US" altLang="zh-CN" dirty="0"/>
              <a:t>7.5</a:t>
            </a:r>
            <a:r>
              <a:rPr lang="zh-CN" altLang="zh-CN" dirty="0"/>
              <a:t>】编程实现将某个字符串替换成子字符串</a:t>
            </a:r>
          </a:p>
          <a:p>
            <a:r>
              <a:rPr lang="zh-CN" altLang="zh-CN" dirty="0"/>
              <a:t>程序代码：</a:t>
            </a:r>
          </a:p>
          <a:p>
            <a:r>
              <a:rPr lang="en-US" altLang="zh-CN" dirty="0"/>
              <a:t>import re</a:t>
            </a:r>
            <a:endParaRPr lang="zh-CN" altLang="zh-CN" dirty="0"/>
          </a:p>
          <a:p>
            <a:r>
              <a:rPr lang="en-US" altLang="zh-CN" dirty="0"/>
              <a:t>testString1="This sentence ends in 5 stars *****"</a:t>
            </a:r>
            <a:endParaRPr lang="zh-CN" altLang="zh-CN" dirty="0"/>
          </a:p>
          <a:p>
            <a:r>
              <a:rPr lang="en-US" altLang="zh-CN" dirty="0"/>
              <a:t>testString2="1,2,3,4,5,6,7"</a:t>
            </a:r>
            <a:endParaRPr lang="zh-CN" altLang="zh-CN" dirty="0"/>
          </a:p>
          <a:p>
            <a:r>
              <a:rPr lang="en-US" altLang="zh-CN" dirty="0"/>
              <a:t>testString3="1+2x*3-y"</a:t>
            </a:r>
            <a:endParaRPr lang="zh-CN" altLang="zh-CN" dirty="0"/>
          </a:p>
          <a:p>
            <a:r>
              <a:rPr lang="en-US" altLang="zh-CN" dirty="0" err="1"/>
              <a:t>formatString</a:t>
            </a:r>
            <a:r>
              <a:rPr lang="en-US" altLang="zh-CN" dirty="0"/>
              <a:t>="%-34s:%s"</a:t>
            </a:r>
            <a:endParaRPr lang="zh-CN" altLang="zh-CN" dirty="0"/>
          </a:p>
          <a:p>
            <a:r>
              <a:rPr lang="en-US" altLang="zh-CN" dirty="0"/>
              <a:t>print(</a:t>
            </a:r>
            <a:r>
              <a:rPr lang="en-US" altLang="zh-CN" dirty="0" err="1"/>
              <a:t>formatString</a:t>
            </a:r>
            <a:r>
              <a:rPr lang="en-US" altLang="zh-CN" dirty="0"/>
              <a:t> % ("Original string",testString1))</a:t>
            </a:r>
            <a:endParaRPr lang="zh-CN" altLang="zh-CN" dirty="0"/>
          </a:p>
          <a:p>
            <a:r>
              <a:rPr lang="en-US" altLang="zh-CN" dirty="0"/>
              <a:t>testString1=</a:t>
            </a:r>
            <a:r>
              <a:rPr lang="en-US" altLang="zh-CN" dirty="0" err="1"/>
              <a:t>re.sub</a:t>
            </a:r>
            <a:r>
              <a:rPr lang="en-US" altLang="zh-CN" dirty="0"/>
              <a:t>(r"\*", r"^", testString1)</a:t>
            </a:r>
            <a:endParaRPr lang="zh-CN" altLang="zh-CN" dirty="0"/>
          </a:p>
          <a:p>
            <a:r>
              <a:rPr lang="en-US" altLang="zh-CN" dirty="0"/>
              <a:t>print(</a:t>
            </a:r>
            <a:r>
              <a:rPr lang="en-US" altLang="zh-CN" dirty="0" err="1"/>
              <a:t>formatString</a:t>
            </a:r>
            <a:r>
              <a:rPr lang="en-US" altLang="zh-CN" dirty="0"/>
              <a:t> % ("^substituted for *", testString1))</a:t>
            </a:r>
            <a:endParaRPr lang="zh-CN" altLang="zh-CN" dirty="0"/>
          </a:p>
          <a:p>
            <a:r>
              <a:rPr lang="en-US" altLang="zh-CN" dirty="0"/>
              <a:t>testString1=</a:t>
            </a:r>
            <a:r>
              <a:rPr lang="en-US" altLang="zh-CN" dirty="0" err="1"/>
              <a:t>re.sub</a:t>
            </a:r>
            <a:r>
              <a:rPr lang="en-US" altLang="zh-CN" dirty="0"/>
              <a:t>(</a:t>
            </a:r>
            <a:r>
              <a:rPr lang="en-US" altLang="zh-CN" dirty="0" err="1"/>
              <a:t>r"stars</a:t>
            </a:r>
            <a:r>
              <a:rPr lang="en-US" altLang="zh-CN" dirty="0"/>
              <a:t>", "carets", testString1)</a:t>
            </a:r>
            <a:endParaRPr lang="zh-CN" altLang="zh-CN" dirty="0"/>
          </a:p>
          <a:p>
            <a:r>
              <a:rPr lang="en-US" altLang="zh-CN" dirty="0"/>
              <a:t>print(</a:t>
            </a:r>
            <a:r>
              <a:rPr lang="en-US" altLang="zh-CN" dirty="0" err="1"/>
              <a:t>formatString</a:t>
            </a:r>
            <a:r>
              <a:rPr lang="en-US" altLang="zh-CN" dirty="0"/>
              <a:t> %('"carets" substituted for "starts"',testString1))</a:t>
            </a:r>
            <a:endParaRPr lang="zh-CN" altLang="zh-CN" dirty="0"/>
          </a:p>
          <a:p>
            <a:r>
              <a:rPr lang="en-US" altLang="zh-CN" dirty="0"/>
              <a:t>print(</a:t>
            </a:r>
            <a:r>
              <a:rPr lang="en-US" altLang="zh-CN" dirty="0" err="1"/>
              <a:t>formatString</a:t>
            </a:r>
            <a:r>
              <a:rPr lang="en-US" altLang="zh-CN" dirty="0"/>
              <a:t> % ('Every word replaced by "word"',</a:t>
            </a:r>
            <a:endParaRPr lang="zh-CN" altLang="zh-CN" dirty="0"/>
          </a:p>
          <a:p>
            <a:r>
              <a:rPr lang="en-US" altLang="zh-CN" dirty="0" err="1"/>
              <a:t>re.sub</a:t>
            </a:r>
            <a:r>
              <a:rPr lang="en-US" altLang="zh-CN" dirty="0"/>
              <a:t>(r"\</a:t>
            </a:r>
            <a:r>
              <a:rPr lang="en-US" altLang="zh-CN" dirty="0" err="1"/>
              <a:t>w+","word</a:t>
            </a:r>
            <a:r>
              <a:rPr lang="en-US" altLang="zh-CN" dirty="0"/>
              <a:t>", testString1)))</a:t>
            </a:r>
            <a:endParaRPr lang="zh-CN" altLang="zh-CN" dirty="0"/>
          </a:p>
          <a:p>
            <a:r>
              <a:rPr lang="en-US" altLang="zh-CN" dirty="0"/>
              <a:t>print(</a:t>
            </a:r>
            <a:r>
              <a:rPr lang="en-US" altLang="zh-CN" dirty="0" err="1"/>
              <a:t>formatString</a:t>
            </a:r>
            <a:r>
              <a:rPr lang="en-US" altLang="zh-CN" dirty="0"/>
              <a:t> %('Replace first 3 digits by "digit"',</a:t>
            </a:r>
            <a:endParaRPr lang="zh-CN" altLang="zh-CN" dirty="0"/>
          </a:p>
          <a:p>
            <a:r>
              <a:rPr lang="en-US" altLang="zh-CN" dirty="0" err="1"/>
              <a:t>re.sub</a:t>
            </a:r>
            <a:r>
              <a:rPr lang="en-US" altLang="zh-CN" dirty="0"/>
              <a:t>(r"\</a:t>
            </a:r>
            <a:r>
              <a:rPr lang="en-US" altLang="zh-CN" dirty="0" err="1"/>
              <a:t>d","digit</a:t>
            </a:r>
            <a:r>
              <a:rPr lang="en-US" altLang="zh-CN" dirty="0"/>
              <a:t>", testString2,3)))</a:t>
            </a:r>
            <a:endParaRPr lang="zh-CN" altLang="zh-CN" dirty="0"/>
          </a:p>
          <a:p>
            <a:r>
              <a:rPr lang="en-US" altLang="zh-CN" dirty="0"/>
              <a:t>print(</a:t>
            </a:r>
            <a:r>
              <a:rPr lang="en-US" altLang="zh-CN" dirty="0" err="1"/>
              <a:t>formatString</a:t>
            </a:r>
            <a:r>
              <a:rPr lang="en-US" altLang="zh-CN" dirty="0"/>
              <a:t> %("Splitting"+testString2,re.split(r",",testString2)))</a:t>
            </a:r>
            <a:endParaRPr lang="zh-CN" altLang="zh-CN" dirty="0"/>
          </a:p>
          <a:p>
            <a:r>
              <a:rPr lang="en-US" altLang="zh-CN" dirty="0"/>
              <a:t>print(</a:t>
            </a:r>
            <a:r>
              <a:rPr lang="en-US" altLang="zh-CN" dirty="0" err="1"/>
              <a:t>formatString</a:t>
            </a:r>
            <a:r>
              <a:rPr lang="en-US" altLang="zh-CN" dirty="0"/>
              <a:t> %("Splitting"+testString3,re.split(r"[+\-*/%]",testString3)))</a:t>
            </a:r>
            <a:endParaRPr lang="zh-CN" altLang="zh-CN" dirty="0"/>
          </a:p>
          <a:p>
            <a:endParaRPr lang="zh-CN" altLang="en-US" dirty="0"/>
          </a:p>
        </p:txBody>
      </p:sp>
    </p:spTree>
    <p:extLst>
      <p:ext uri="{BB962C8B-B14F-4D97-AF65-F5344CB8AC3E}">
        <p14:creationId xmlns:p14="http://schemas.microsoft.com/office/powerpoint/2010/main" val="3126618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78023" y="1053353"/>
            <a:ext cx="10808676" cy="3832546"/>
          </a:xfrm>
        </p:spPr>
        <p:txBody>
          <a:bodyPr>
            <a:normAutofit fontScale="92500" lnSpcReduction="10000"/>
          </a:bodyPr>
          <a:lstStyle/>
          <a:p>
            <a:r>
              <a:rPr lang="zh-CN" altLang="zh-CN" dirty="0">
                <a:solidFill>
                  <a:schemeClr val="tx1"/>
                </a:solidFill>
              </a:rPr>
              <a:t>运行结果：</a:t>
            </a:r>
          </a:p>
          <a:p>
            <a:r>
              <a:rPr lang="en-US" altLang="zh-CN" dirty="0">
                <a:solidFill>
                  <a:schemeClr val="tx1"/>
                </a:solidFill>
              </a:rPr>
              <a:t>Original </a:t>
            </a:r>
            <a:r>
              <a:rPr lang="en-US" altLang="zh-CN" dirty="0" err="1">
                <a:solidFill>
                  <a:schemeClr val="tx1"/>
                </a:solidFill>
              </a:rPr>
              <a:t>string:This</a:t>
            </a:r>
            <a:r>
              <a:rPr lang="en-US" altLang="zh-CN" dirty="0">
                <a:solidFill>
                  <a:schemeClr val="tx1"/>
                </a:solidFill>
              </a:rPr>
              <a:t> sentence ends in 5 stars *****</a:t>
            </a:r>
            <a:endParaRPr lang="zh-CN" altLang="zh-CN" dirty="0">
              <a:solidFill>
                <a:schemeClr val="tx1"/>
              </a:solidFill>
            </a:endParaRPr>
          </a:p>
          <a:p>
            <a:r>
              <a:rPr lang="en-US" altLang="zh-CN" dirty="0">
                <a:solidFill>
                  <a:schemeClr val="tx1"/>
                </a:solidFill>
              </a:rPr>
              <a:t>^substituted for *:This sentence ends in 5 stars ^^^^^</a:t>
            </a:r>
            <a:endParaRPr lang="zh-CN" altLang="zh-CN" dirty="0">
              <a:solidFill>
                <a:schemeClr val="tx1"/>
              </a:solidFill>
            </a:endParaRPr>
          </a:p>
          <a:p>
            <a:r>
              <a:rPr lang="en-US" altLang="zh-CN" dirty="0">
                <a:solidFill>
                  <a:schemeClr val="tx1"/>
                </a:solidFill>
              </a:rPr>
              <a:t>"carets" substituted for "starts" :This sentence ends in 5 carets ^^^^^</a:t>
            </a:r>
            <a:endParaRPr lang="zh-CN" altLang="zh-CN" dirty="0">
              <a:solidFill>
                <a:schemeClr val="tx1"/>
              </a:solidFill>
            </a:endParaRPr>
          </a:p>
          <a:p>
            <a:r>
              <a:rPr lang="en-US" altLang="zh-CN" dirty="0">
                <a:solidFill>
                  <a:schemeClr val="tx1"/>
                </a:solidFill>
              </a:rPr>
              <a:t>Every word replaced by "</a:t>
            </a:r>
            <a:r>
              <a:rPr lang="en-US" altLang="zh-CN" dirty="0" err="1">
                <a:solidFill>
                  <a:schemeClr val="tx1"/>
                </a:solidFill>
              </a:rPr>
              <a:t>word":word</a:t>
            </a:r>
            <a:r>
              <a:rPr lang="en-US" altLang="zh-CN" dirty="0">
                <a:solidFill>
                  <a:schemeClr val="tx1"/>
                </a:solidFill>
              </a:rPr>
              <a:t> word </a:t>
            </a:r>
            <a:r>
              <a:rPr lang="en-US" altLang="zh-CN" dirty="0" err="1">
                <a:solidFill>
                  <a:schemeClr val="tx1"/>
                </a:solidFill>
              </a:rPr>
              <a:t>word</a:t>
            </a:r>
            <a:r>
              <a:rPr lang="en-US" altLang="zh-CN" dirty="0">
                <a:solidFill>
                  <a:schemeClr val="tx1"/>
                </a:solidFill>
              </a:rPr>
              <a:t> </a:t>
            </a:r>
            <a:r>
              <a:rPr lang="en-US" altLang="zh-CN" dirty="0" err="1">
                <a:solidFill>
                  <a:schemeClr val="tx1"/>
                </a:solidFill>
              </a:rPr>
              <a:t>word</a:t>
            </a:r>
            <a:r>
              <a:rPr lang="en-US" altLang="zh-CN" dirty="0">
                <a:solidFill>
                  <a:schemeClr val="tx1"/>
                </a:solidFill>
              </a:rPr>
              <a:t> </a:t>
            </a:r>
            <a:r>
              <a:rPr lang="en-US" altLang="zh-CN" dirty="0" err="1">
                <a:solidFill>
                  <a:schemeClr val="tx1"/>
                </a:solidFill>
              </a:rPr>
              <a:t>word</a:t>
            </a:r>
            <a:r>
              <a:rPr lang="en-US" altLang="zh-CN" dirty="0">
                <a:solidFill>
                  <a:schemeClr val="tx1"/>
                </a:solidFill>
              </a:rPr>
              <a:t> </a:t>
            </a:r>
            <a:r>
              <a:rPr lang="en-US" altLang="zh-CN" dirty="0" err="1">
                <a:solidFill>
                  <a:schemeClr val="tx1"/>
                </a:solidFill>
              </a:rPr>
              <a:t>word</a:t>
            </a:r>
            <a:r>
              <a:rPr lang="en-US" altLang="zh-CN" dirty="0">
                <a:solidFill>
                  <a:schemeClr val="tx1"/>
                </a:solidFill>
              </a:rPr>
              <a:t> ^^^^^</a:t>
            </a:r>
            <a:endParaRPr lang="zh-CN" altLang="zh-CN" dirty="0">
              <a:solidFill>
                <a:schemeClr val="tx1"/>
              </a:solidFill>
            </a:endParaRPr>
          </a:p>
          <a:p>
            <a:r>
              <a:rPr lang="en-US" altLang="zh-CN" dirty="0">
                <a:solidFill>
                  <a:schemeClr val="tx1"/>
                </a:solidFill>
              </a:rPr>
              <a:t>Replace first 3 digits by "digit" :digit,digit,digit,4,5,6,7</a:t>
            </a:r>
            <a:endParaRPr lang="zh-CN" altLang="zh-CN" dirty="0">
              <a:solidFill>
                <a:schemeClr val="tx1"/>
              </a:solidFill>
            </a:endParaRPr>
          </a:p>
          <a:p>
            <a:r>
              <a:rPr lang="en-US" altLang="zh-CN" dirty="0">
                <a:solidFill>
                  <a:schemeClr val="tx1"/>
                </a:solidFill>
              </a:rPr>
              <a:t>Splitting1,2,3,4,5,6,7:['1', '2', '3', '4', '5', '6', '7']</a:t>
            </a:r>
            <a:endParaRPr lang="zh-CN" altLang="zh-CN" dirty="0">
              <a:solidFill>
                <a:schemeClr val="tx1"/>
              </a:solidFill>
            </a:endParaRPr>
          </a:p>
          <a:p>
            <a:r>
              <a:rPr lang="en-US" altLang="zh-CN" dirty="0">
                <a:solidFill>
                  <a:schemeClr val="tx1"/>
                </a:solidFill>
              </a:rPr>
              <a:t>Splitting1+2x*3-y:['1', '2x', '3', 'y']</a:t>
            </a:r>
            <a:endParaRPr lang="zh-CN" altLang="zh-CN" dirty="0">
              <a:solidFill>
                <a:schemeClr val="tx1"/>
              </a:solidFill>
            </a:endParaRPr>
          </a:p>
          <a:p>
            <a:endParaRPr lang="zh-CN" altLang="en-US" dirty="0"/>
          </a:p>
        </p:txBody>
      </p:sp>
    </p:spTree>
    <p:extLst>
      <p:ext uri="{BB962C8B-B14F-4D97-AF65-F5344CB8AC3E}">
        <p14:creationId xmlns:p14="http://schemas.microsoft.com/office/powerpoint/2010/main" val="2916814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7B11487-BD82-4BDD-BBC6-47CEB6C776FB}"/>
              </a:ext>
            </a:extLst>
          </p:cNvPr>
          <p:cNvSpPr>
            <a:spLocks noGrp="1"/>
          </p:cNvSpPr>
          <p:nvPr>
            <p:ph type="title"/>
          </p:nvPr>
        </p:nvSpPr>
        <p:spPr>
          <a:xfrm>
            <a:off x="437080" y="-81888"/>
            <a:ext cx="8534401" cy="783000"/>
          </a:xfrm>
        </p:spPr>
        <p:txBody>
          <a:bodyPr/>
          <a:lstStyle/>
          <a:p>
            <a:r>
              <a:rPr lang="en-US" altLang="zh-CN" b="1" dirty="0"/>
              <a:t>7.5 </a:t>
            </a:r>
            <a:r>
              <a:rPr lang="zh-CN" altLang="zh-CN" b="1" dirty="0"/>
              <a:t>捕获</a:t>
            </a:r>
          </a:p>
        </p:txBody>
      </p:sp>
      <p:sp>
        <p:nvSpPr>
          <p:cNvPr id="3" name="文本占位符 2">
            <a:extLst>
              <a:ext uri="{FF2B5EF4-FFF2-40B4-BE49-F238E27FC236}">
                <a16:creationId xmlns:a16="http://schemas.microsoft.com/office/drawing/2014/main" xmlns="" id="{AC485562-1F8C-4B9E-90FC-137B871B94C4}"/>
              </a:ext>
            </a:extLst>
          </p:cNvPr>
          <p:cNvSpPr>
            <a:spLocks noGrp="1"/>
          </p:cNvSpPr>
          <p:nvPr>
            <p:ph type="body" idx="1"/>
          </p:nvPr>
        </p:nvSpPr>
        <p:spPr>
          <a:xfrm>
            <a:off x="204716" y="682388"/>
            <a:ext cx="11232107" cy="6059605"/>
          </a:xfrm>
        </p:spPr>
        <p:txBody>
          <a:bodyPr>
            <a:normAutofit fontScale="70000" lnSpcReduction="20000"/>
          </a:bodyPr>
          <a:lstStyle/>
          <a:p>
            <a:r>
              <a:rPr lang="zh-CN" altLang="zh-CN" dirty="0"/>
              <a:t>捕获和分组在正则表达式中有着密切的联系，一般情况下，分组即捕获，用一对圆括号</a:t>
            </a:r>
            <a:r>
              <a:rPr lang="en-US" altLang="zh-CN" dirty="0"/>
              <a:t>“()”</a:t>
            </a:r>
            <a:r>
              <a:rPr lang="zh-CN" altLang="zh-CN" dirty="0"/>
              <a:t>括起来的正则表达式，匹配出的内容就表示一个分组，举个例子，假设我们需要匹配一个座机号码：</a:t>
            </a:r>
          </a:p>
          <a:p>
            <a:r>
              <a:rPr lang="en-US" altLang="zh-CN" dirty="0"/>
              <a:t> m = </a:t>
            </a:r>
            <a:r>
              <a:rPr lang="en-US" altLang="zh-CN" dirty="0" err="1"/>
              <a:t>re.search</a:t>
            </a:r>
            <a:r>
              <a:rPr lang="en-US" altLang="zh-CN" dirty="0"/>
              <a:t>(r'^(\d{3,4}-)?(\d{7,8})$','010-62226666)</a:t>
            </a:r>
            <a:endParaRPr lang="zh-CN" altLang="zh-CN" dirty="0"/>
          </a:p>
          <a:p>
            <a:r>
              <a:rPr lang="en-US" altLang="zh-CN" dirty="0" err="1"/>
              <a:t>m.group</a:t>
            </a:r>
            <a:r>
              <a:rPr lang="en-US" altLang="zh-CN" dirty="0"/>
              <a:t>(0)</a:t>
            </a:r>
            <a:endParaRPr lang="zh-CN" altLang="zh-CN" dirty="0"/>
          </a:p>
          <a:p>
            <a:r>
              <a:rPr lang="en-US" altLang="zh-CN" dirty="0"/>
              <a:t>'010-62226666'</a:t>
            </a:r>
            <a:endParaRPr lang="zh-CN" altLang="zh-CN" dirty="0"/>
          </a:p>
          <a:p>
            <a:r>
              <a:rPr lang="en-US" altLang="zh-CN" dirty="0" err="1"/>
              <a:t>m.group</a:t>
            </a:r>
            <a:r>
              <a:rPr lang="en-US" altLang="zh-CN" dirty="0"/>
              <a:t>(1)</a:t>
            </a:r>
            <a:endParaRPr lang="zh-CN" altLang="zh-CN" dirty="0"/>
          </a:p>
          <a:p>
            <a:r>
              <a:rPr lang="en-US" altLang="zh-CN" dirty="0"/>
              <a:t>'010-'</a:t>
            </a:r>
            <a:endParaRPr lang="zh-CN" altLang="zh-CN" dirty="0"/>
          </a:p>
          <a:p>
            <a:r>
              <a:rPr lang="en-US" altLang="zh-CN" dirty="0" err="1"/>
              <a:t>m.group</a:t>
            </a:r>
            <a:r>
              <a:rPr lang="en-US" altLang="zh-CN" dirty="0"/>
              <a:t>(2)</a:t>
            </a:r>
            <a:endParaRPr lang="zh-CN" altLang="zh-CN" dirty="0"/>
          </a:p>
          <a:p>
            <a:r>
              <a:rPr lang="en-US" altLang="zh-CN" dirty="0"/>
              <a:t>'62226666'</a:t>
            </a:r>
            <a:endParaRPr lang="zh-CN" altLang="zh-CN" dirty="0"/>
          </a:p>
          <a:p>
            <a:r>
              <a:rPr lang="zh-CN" altLang="zh-CN" dirty="0"/>
              <a:t>这里，默认分组</a:t>
            </a:r>
            <a:r>
              <a:rPr lang="en-US" altLang="zh-CN" dirty="0"/>
              <a:t>group(0)</a:t>
            </a:r>
            <a:r>
              <a:rPr lang="zh-CN" altLang="zh-CN" dirty="0"/>
              <a:t>是完整的匹配，之后的分组则按出现顺序排列，接下来，如果我们想在一整段文本中，找出所有的座机号码，这里需要用到</a:t>
            </a:r>
            <a:r>
              <a:rPr lang="en-US" altLang="zh-CN" dirty="0" err="1"/>
              <a:t>re.findall</a:t>
            </a:r>
            <a:r>
              <a:rPr lang="en-US" altLang="zh-CN" dirty="0"/>
              <a:t>:</a:t>
            </a:r>
            <a:endParaRPr lang="zh-CN" altLang="zh-CN" dirty="0"/>
          </a:p>
          <a:p>
            <a:r>
              <a:rPr lang="en-US" altLang="zh-CN" dirty="0" err="1"/>
              <a:t>re.findall</a:t>
            </a:r>
            <a:r>
              <a:rPr lang="en-US" altLang="zh-CN" dirty="0"/>
              <a:t>(r'(\d{3,4}-)?(\d{7,8})','010-62226666\n0357-4227865') </a:t>
            </a:r>
            <a:endParaRPr lang="zh-CN" altLang="zh-CN" dirty="0"/>
          </a:p>
          <a:p>
            <a:r>
              <a:rPr lang="en-US" altLang="zh-CN" dirty="0"/>
              <a:t>[('010-62226666'), ('0357-', '4227865')]</a:t>
            </a:r>
            <a:endParaRPr lang="zh-CN" altLang="zh-CN" dirty="0"/>
          </a:p>
          <a:p>
            <a:r>
              <a:rPr lang="en-US" altLang="zh-CN" dirty="0" err="1"/>
              <a:t>findall</a:t>
            </a:r>
            <a:r>
              <a:rPr lang="zh-CN" altLang="zh-CN" dirty="0"/>
              <a:t>有一个特性，就是如果结果中有捕获的分组，则将捕获的分组组成</a:t>
            </a:r>
            <a:r>
              <a:rPr lang="en-US" altLang="zh-CN" dirty="0"/>
              <a:t>tuple</a:t>
            </a:r>
            <a:r>
              <a:rPr lang="zh-CN" altLang="zh-CN" dirty="0"/>
              <a:t>返回。利用这个特点，和上面提到的分组，但是不捕获的语法，可以得到我们想要的结果：</a:t>
            </a:r>
          </a:p>
          <a:p>
            <a:r>
              <a:rPr lang="en-US" altLang="zh-CN" dirty="0" err="1"/>
              <a:t>re.findall</a:t>
            </a:r>
            <a:r>
              <a:rPr lang="en-US" altLang="zh-CN" dirty="0"/>
              <a:t>(r'(?:\d{3,4}-)?\d{7,8}','010-62226666\n0357-4227865') </a:t>
            </a:r>
            <a:endParaRPr lang="zh-CN" altLang="zh-CN" dirty="0"/>
          </a:p>
          <a:p>
            <a:r>
              <a:rPr lang="en-US" altLang="zh-CN" dirty="0"/>
              <a:t>['010-62226666', '0357-4227865']</a:t>
            </a:r>
            <a:endParaRPr lang="zh-CN" altLang="zh-CN" dirty="0"/>
          </a:p>
          <a:p>
            <a:r>
              <a:rPr lang="en-US" altLang="zh-CN" dirty="0" err="1"/>
              <a:t>re.findall</a:t>
            </a:r>
            <a:r>
              <a:rPr lang="en-US" altLang="zh-CN" dirty="0"/>
              <a:t>(r'(?:\d{3,4}-)?\d{7,8}','010-62226666\n4227865')  </a:t>
            </a:r>
            <a:endParaRPr lang="zh-CN" altLang="zh-CN" dirty="0"/>
          </a:p>
          <a:p>
            <a:r>
              <a:rPr lang="en-US" altLang="zh-CN" dirty="0"/>
              <a:t>['010-62226666', '4227865']</a:t>
            </a:r>
            <a:endParaRPr lang="zh-CN" altLang="zh-CN" dirty="0"/>
          </a:p>
        </p:txBody>
      </p:sp>
    </p:spTree>
    <p:extLst>
      <p:ext uri="{BB962C8B-B14F-4D97-AF65-F5344CB8AC3E}">
        <p14:creationId xmlns:p14="http://schemas.microsoft.com/office/powerpoint/2010/main" val="285237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5453A11-4EA5-4961-9C3C-B9B9D676E11B}"/>
              </a:ext>
            </a:extLst>
          </p:cNvPr>
          <p:cNvSpPr>
            <a:spLocks noGrp="1"/>
          </p:cNvSpPr>
          <p:nvPr>
            <p:ph type="title"/>
          </p:nvPr>
        </p:nvSpPr>
        <p:spPr/>
        <p:txBody>
          <a:bodyPr>
            <a:normAutofit/>
          </a:bodyPr>
          <a:lstStyle/>
          <a:p>
            <a:pPr marL="342900" indent="-342900"/>
            <a:r>
              <a:rPr lang="en-US" altLang="zh-CN" b="1" dirty="0"/>
              <a:t>7.1 </a:t>
            </a:r>
            <a:r>
              <a:rPr lang="zh-CN" altLang="zh-CN" b="1" dirty="0"/>
              <a:t>概述</a:t>
            </a:r>
            <a:endParaRPr lang="zh-CN" altLang="zh-CN" b="1" dirty="0"/>
          </a:p>
        </p:txBody>
      </p:sp>
      <p:sp>
        <p:nvSpPr>
          <p:cNvPr id="3" name="文本占位符 2">
            <a:extLst>
              <a:ext uri="{FF2B5EF4-FFF2-40B4-BE49-F238E27FC236}">
                <a16:creationId xmlns:a16="http://schemas.microsoft.com/office/drawing/2014/main" xmlns="" id="{7BD9FCA4-249A-43FB-9F65-51737DFD72A4}"/>
              </a:ext>
            </a:extLst>
          </p:cNvPr>
          <p:cNvSpPr>
            <a:spLocks noGrp="1"/>
          </p:cNvSpPr>
          <p:nvPr>
            <p:ph type="body" idx="1"/>
          </p:nvPr>
        </p:nvSpPr>
        <p:spPr>
          <a:xfrm>
            <a:off x="478023" y="1053353"/>
            <a:ext cx="10455020" cy="5426960"/>
          </a:xfrm>
        </p:spPr>
        <p:txBody>
          <a:bodyPr/>
          <a:lstStyle/>
          <a:p>
            <a:r>
              <a:rPr lang="zh-CN" altLang="zh-CN" dirty="0"/>
              <a:t>正则表达式：又称规则表达式，实际上是一个“文本模式”，通过一个字符序列来定义一种搜索模式，主要用于字符串模式匹配或字符串匹配（即查找和替换操作）。一个正则表达式由字母、数字和一些特殊符号组成，这些符号的序列组成一个“规则字符串”，用来表示满足某种逻辑条件的字符串。</a:t>
            </a:r>
          </a:p>
          <a:p>
            <a:r>
              <a:rPr lang="zh-CN" altLang="zh-CN" dirty="0"/>
              <a:t>给定一个正则表达式和一个普通字符串，我们可以：</a:t>
            </a:r>
          </a:p>
          <a:p>
            <a:r>
              <a:rPr lang="zh-CN" altLang="zh-CN" dirty="0"/>
              <a:t>判断普通字符串（或其子串）是否符合正则表达式所定义的逻辑（字符串与正则表达式是否匹配）；从字符串中提取或替换某些特定部分。</a:t>
            </a:r>
          </a:p>
          <a:p>
            <a:endParaRPr lang="zh-CN" altLang="en-US" dirty="0"/>
          </a:p>
        </p:txBody>
      </p:sp>
    </p:spTree>
    <p:extLst>
      <p:ext uri="{BB962C8B-B14F-4D97-AF65-F5344CB8AC3E}">
        <p14:creationId xmlns:p14="http://schemas.microsoft.com/office/powerpoint/2010/main" val="11468561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3EADFEE-775E-4C7C-B5C7-713C77CC7EBB}"/>
              </a:ext>
            </a:extLst>
          </p:cNvPr>
          <p:cNvSpPr>
            <a:spLocks noGrp="1"/>
          </p:cNvSpPr>
          <p:nvPr>
            <p:ph type="title"/>
          </p:nvPr>
        </p:nvSpPr>
        <p:spPr/>
        <p:txBody>
          <a:bodyPr>
            <a:normAutofit/>
          </a:bodyPr>
          <a:lstStyle/>
          <a:p>
            <a:r>
              <a:rPr lang="en-US" altLang="zh-CN" b="1" dirty="0"/>
              <a:t>7.6 </a:t>
            </a:r>
            <a:r>
              <a:rPr lang="zh-CN" altLang="zh-CN" b="1" dirty="0"/>
              <a:t>贪婪与非贪婪模式</a:t>
            </a:r>
          </a:p>
        </p:txBody>
      </p:sp>
      <p:sp>
        <p:nvSpPr>
          <p:cNvPr id="3" name="文本占位符 2">
            <a:extLst>
              <a:ext uri="{FF2B5EF4-FFF2-40B4-BE49-F238E27FC236}">
                <a16:creationId xmlns:a16="http://schemas.microsoft.com/office/drawing/2014/main" xmlns="" id="{BF8C5668-0DFE-4641-B093-5D11234A5FAE}"/>
              </a:ext>
            </a:extLst>
          </p:cNvPr>
          <p:cNvSpPr>
            <a:spLocks noGrp="1"/>
          </p:cNvSpPr>
          <p:nvPr>
            <p:ph type="body" idx="1"/>
          </p:nvPr>
        </p:nvSpPr>
        <p:spPr>
          <a:xfrm>
            <a:off x="478022" y="1053353"/>
            <a:ext cx="11477417" cy="5542756"/>
          </a:xfrm>
        </p:spPr>
        <p:txBody>
          <a:bodyPr>
            <a:normAutofit fontScale="92500" lnSpcReduction="10000"/>
          </a:bodyPr>
          <a:lstStyle/>
          <a:p>
            <a:r>
              <a:rPr lang="zh-CN" altLang="zh-CN" dirty="0"/>
              <a:t>所谓</a:t>
            </a:r>
            <a:r>
              <a:rPr lang="en-US" altLang="zh-CN" dirty="0"/>
              <a:t>“</a:t>
            </a:r>
            <a:r>
              <a:rPr lang="zh-CN" altLang="zh-CN" dirty="0"/>
              <a:t>贪婪</a:t>
            </a:r>
            <a:r>
              <a:rPr lang="en-US" altLang="zh-CN" dirty="0"/>
              <a:t>”</a:t>
            </a:r>
            <a:r>
              <a:rPr lang="zh-CN" altLang="zh-CN" dirty="0"/>
              <a:t>，其实就是在多种长度的匹配字符串中，选择较长的那一个。默认情况下，正则表达式将进行贪婪匹配。</a:t>
            </a:r>
          </a:p>
          <a:p>
            <a:r>
              <a:rPr lang="zh-CN" altLang="zh-CN" dirty="0"/>
              <a:t>在</a:t>
            </a:r>
            <a:r>
              <a:rPr lang="en-US" altLang="zh-CN" dirty="0"/>
              <a:t>python</a:t>
            </a:r>
            <a:r>
              <a:rPr lang="zh-CN" altLang="zh-CN" dirty="0"/>
              <a:t>中，元字符</a:t>
            </a:r>
            <a:r>
              <a:rPr lang="en-US" altLang="zh-CN" dirty="0"/>
              <a:t>*</a:t>
            </a:r>
            <a:r>
              <a:rPr lang="zh-CN" altLang="zh-CN" dirty="0"/>
              <a:t>、</a:t>
            </a:r>
            <a:r>
              <a:rPr lang="en-US" altLang="zh-CN" dirty="0"/>
              <a:t>+</a:t>
            </a:r>
            <a:r>
              <a:rPr lang="zh-CN" altLang="zh-CN" dirty="0"/>
              <a:t>限定符都是贪婪的，因为它们会尽可能多的匹配文字，只有在它们的后面加上一</a:t>
            </a:r>
            <a:r>
              <a:rPr lang="zh-CN" altLang="zh-CN" dirty="0" smtClean="0"/>
              <a:t>个</a:t>
            </a:r>
            <a:r>
              <a:rPr lang="zh-CN" altLang="en-US" dirty="0" smtClean="0"/>
              <a:t>？</a:t>
            </a:r>
            <a:r>
              <a:rPr lang="zh-CN" altLang="zh-CN" dirty="0" smtClean="0"/>
              <a:t>就</a:t>
            </a:r>
            <a:r>
              <a:rPr lang="zh-CN" altLang="zh-CN" dirty="0"/>
              <a:t>可以实现非贪婪或最小匹配</a:t>
            </a:r>
            <a:r>
              <a:rPr lang="zh-CN" altLang="zh-CN" dirty="0" smtClean="0"/>
              <a:t>。</a:t>
            </a:r>
            <a:endParaRPr lang="en-US" altLang="zh-CN" dirty="0" smtClean="0"/>
          </a:p>
          <a:p>
            <a:r>
              <a:rPr lang="zh-CN" altLang="zh-CN" dirty="0"/>
              <a:t>例如，您可能搜索 </a:t>
            </a:r>
            <a:r>
              <a:rPr lang="en-US" altLang="zh-CN" dirty="0"/>
              <a:t>HTML </a:t>
            </a:r>
            <a:r>
              <a:rPr lang="zh-CN" altLang="zh-CN" dirty="0"/>
              <a:t>文档，以查找括在</a:t>
            </a:r>
            <a:r>
              <a:rPr lang="en-US" altLang="zh-CN" dirty="0"/>
              <a:t> H1 </a:t>
            </a:r>
            <a:r>
              <a:rPr lang="zh-CN" altLang="zh-CN" dirty="0"/>
              <a:t>标记内的章节标题。该文本在您的文档中如下：</a:t>
            </a:r>
          </a:p>
          <a:p>
            <a:r>
              <a:rPr lang="en-US" altLang="zh-CN" dirty="0"/>
              <a:t>&lt;H1&gt;</a:t>
            </a:r>
            <a:r>
              <a:rPr lang="zh-CN" altLang="zh-CN" dirty="0"/>
              <a:t>正则表达式的使用</a:t>
            </a:r>
            <a:r>
              <a:rPr lang="en-US" altLang="zh-CN" dirty="0"/>
              <a:t>&lt;/H1&gt;</a:t>
            </a:r>
            <a:endParaRPr lang="zh-CN" altLang="zh-CN" dirty="0"/>
          </a:p>
          <a:p>
            <a:r>
              <a:rPr lang="zh-CN" altLang="zh-CN" dirty="0"/>
              <a:t>贪婪：表达式匹配从开始小于符号</a:t>
            </a:r>
            <a:r>
              <a:rPr lang="en-US" altLang="zh-CN" dirty="0"/>
              <a:t> (&lt;) </a:t>
            </a:r>
            <a:r>
              <a:rPr lang="zh-CN" altLang="zh-CN" dirty="0"/>
              <a:t>到关闭</a:t>
            </a:r>
            <a:r>
              <a:rPr lang="en-US" altLang="zh-CN" dirty="0"/>
              <a:t> H1 </a:t>
            </a:r>
            <a:r>
              <a:rPr lang="zh-CN" altLang="zh-CN" dirty="0"/>
              <a:t>标记的大于符号</a:t>
            </a:r>
            <a:r>
              <a:rPr lang="en-US" altLang="zh-CN" dirty="0"/>
              <a:t> (&gt;) </a:t>
            </a:r>
            <a:r>
              <a:rPr lang="zh-CN" altLang="zh-CN" dirty="0"/>
              <a:t>之间的所有内容。</a:t>
            </a:r>
          </a:p>
          <a:p>
            <a:r>
              <a:rPr lang="en-US" altLang="zh-CN" dirty="0"/>
              <a:t>/&lt;.*&gt;/</a:t>
            </a:r>
            <a:endParaRPr lang="zh-CN" altLang="zh-CN" dirty="0"/>
          </a:p>
          <a:p>
            <a:r>
              <a:rPr lang="zh-CN" altLang="zh-CN" dirty="0"/>
              <a:t>非贪婪：如果您只需要匹配开始和结束</a:t>
            </a:r>
            <a:r>
              <a:rPr lang="en-US" altLang="zh-CN" dirty="0"/>
              <a:t> H1 </a:t>
            </a:r>
            <a:r>
              <a:rPr lang="zh-CN" altLang="zh-CN" dirty="0"/>
              <a:t>标签，下面的非贪婪表达式只匹配</a:t>
            </a:r>
            <a:r>
              <a:rPr lang="en-US" altLang="zh-CN" dirty="0"/>
              <a:t> &lt;H1&gt;</a:t>
            </a:r>
            <a:r>
              <a:rPr lang="zh-CN" altLang="zh-CN" dirty="0"/>
              <a:t>。</a:t>
            </a:r>
          </a:p>
          <a:p>
            <a:r>
              <a:rPr lang="en-US" altLang="zh-CN" dirty="0" smtClean="0"/>
              <a:t>/&lt;.*</a:t>
            </a:r>
            <a:r>
              <a:rPr lang="zh-CN" altLang="en-US" dirty="0" smtClean="0"/>
              <a:t>？</a:t>
            </a:r>
            <a:r>
              <a:rPr lang="en-US" altLang="zh-CN" dirty="0" smtClean="0"/>
              <a:t>&gt;/</a:t>
            </a:r>
            <a:endParaRPr lang="zh-CN" altLang="zh-CN" dirty="0"/>
          </a:p>
          <a:p>
            <a:r>
              <a:rPr lang="zh-CN" altLang="zh-CN" dirty="0"/>
              <a:t>如果只想匹配开始的</a:t>
            </a:r>
            <a:r>
              <a:rPr lang="en-US" altLang="zh-CN" dirty="0"/>
              <a:t> H1 </a:t>
            </a:r>
            <a:r>
              <a:rPr lang="zh-CN" altLang="zh-CN" dirty="0"/>
              <a:t>标签，表达式则是：</a:t>
            </a:r>
          </a:p>
          <a:p>
            <a:r>
              <a:rPr lang="en-US" altLang="zh-CN" dirty="0"/>
              <a:t>/&lt;\w</a:t>
            </a:r>
            <a:r>
              <a:rPr lang="en-US" altLang="zh-CN" dirty="0" smtClean="0"/>
              <a:t>+</a:t>
            </a:r>
            <a:r>
              <a:rPr lang="zh-CN" altLang="en-US" dirty="0" smtClean="0"/>
              <a:t>？</a:t>
            </a:r>
            <a:r>
              <a:rPr lang="en-US" altLang="zh-CN" dirty="0" smtClean="0"/>
              <a:t>&gt;/</a:t>
            </a:r>
            <a:endParaRPr lang="zh-CN" altLang="zh-CN" dirty="0"/>
          </a:p>
          <a:p>
            <a:endParaRPr lang="zh-CN" altLang="zh-CN" dirty="0"/>
          </a:p>
          <a:p>
            <a:endParaRPr lang="zh-CN" altLang="en-US" dirty="0"/>
          </a:p>
        </p:txBody>
      </p:sp>
    </p:spTree>
    <p:extLst>
      <p:ext uri="{BB962C8B-B14F-4D97-AF65-F5344CB8AC3E}">
        <p14:creationId xmlns:p14="http://schemas.microsoft.com/office/powerpoint/2010/main" val="1596816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36728" y="300250"/>
            <a:ext cx="9840036" cy="6441743"/>
          </a:xfrm>
        </p:spPr>
        <p:txBody>
          <a:bodyPr>
            <a:normAutofit fontScale="70000" lnSpcReduction="20000"/>
          </a:bodyPr>
          <a:lstStyle/>
          <a:p>
            <a:r>
              <a:rPr lang="zh-CN" altLang="zh-CN" dirty="0"/>
              <a:t>【例</a:t>
            </a:r>
            <a:r>
              <a:rPr lang="en-US" altLang="zh-CN" dirty="0"/>
              <a:t>7.6</a:t>
            </a:r>
            <a:r>
              <a:rPr lang="zh-CN" altLang="zh-CN" dirty="0"/>
              <a:t>】正则表达式的贪婪与非贪婪运算符</a:t>
            </a:r>
          </a:p>
          <a:p>
            <a:r>
              <a:rPr lang="en-US" altLang="zh-CN" dirty="0"/>
              <a:t>import re</a:t>
            </a:r>
            <a:endParaRPr lang="zh-CN" altLang="zh-CN" dirty="0"/>
          </a:p>
          <a:p>
            <a:r>
              <a:rPr lang="en-US" altLang="zh-CN" dirty="0"/>
              <a:t>formatString1="%-22s:%s"</a:t>
            </a:r>
            <a:endParaRPr lang="zh-CN" altLang="zh-CN" dirty="0"/>
          </a:p>
          <a:p>
            <a:r>
              <a:rPr lang="en-US" altLang="zh-CN" dirty="0"/>
              <a:t>testString1=\</a:t>
            </a:r>
            <a:endParaRPr lang="zh-CN" altLang="zh-CN" dirty="0"/>
          </a:p>
          <a:p>
            <a:r>
              <a:rPr lang="en-US" altLang="zh-CN" dirty="0"/>
              <a:t>              "Albert Antstein,phone:123-4567,e-mail:albert@bug2bug.com"</a:t>
            </a:r>
            <a:endParaRPr lang="zh-CN" altLang="zh-CN" dirty="0"/>
          </a:p>
          <a:p>
            <a:r>
              <a:rPr lang="en-US" altLang="zh-CN" dirty="0"/>
              <a:t>expression1=\</a:t>
            </a:r>
            <a:endParaRPr lang="zh-CN" altLang="zh-CN" dirty="0"/>
          </a:p>
          <a:p>
            <a:r>
              <a:rPr lang="en-US" altLang="zh-CN" dirty="0"/>
              <a:t>              r"(\w+ w+),phone:(\d{3}-\d{4}),e-mail:(\w+@w+\.\w{3})"</a:t>
            </a:r>
            <a:endParaRPr lang="zh-CN" altLang="zh-CN" dirty="0"/>
          </a:p>
          <a:p>
            <a:r>
              <a:rPr lang="en-US" altLang="zh-CN" dirty="0"/>
              <a:t>print(formatString1 % ("Extract all user data",</a:t>
            </a:r>
            <a:endParaRPr lang="zh-CN" altLang="zh-CN" dirty="0"/>
          </a:p>
          <a:p>
            <a:r>
              <a:rPr lang="en-US" altLang="zh-CN" dirty="0" err="1"/>
              <a:t>re.match</a:t>
            </a:r>
            <a:r>
              <a:rPr lang="en-US" altLang="zh-CN" dirty="0"/>
              <a:t>(expression1,testString1).group()))</a:t>
            </a:r>
            <a:endParaRPr lang="zh-CN" altLang="zh-CN" dirty="0"/>
          </a:p>
          <a:p>
            <a:r>
              <a:rPr lang="en-US" altLang="zh-CN" dirty="0"/>
              <a:t>print(formatString1 % ("Extract user e-mail",</a:t>
            </a:r>
            <a:endParaRPr lang="zh-CN" altLang="zh-CN" dirty="0"/>
          </a:p>
          <a:p>
            <a:r>
              <a:rPr lang="en-US" altLang="zh-CN" dirty="0" err="1"/>
              <a:t>re.match</a:t>
            </a:r>
            <a:r>
              <a:rPr lang="en-US" altLang="zh-CN" dirty="0"/>
              <a:t>(expression1,testString1).group(3)))</a:t>
            </a:r>
            <a:endParaRPr lang="zh-CN" altLang="zh-CN" dirty="0"/>
          </a:p>
          <a:p>
            <a:r>
              <a:rPr lang="en-US" altLang="zh-CN" dirty="0"/>
              <a:t>print</a:t>
            </a:r>
            <a:endParaRPr lang="zh-CN" altLang="zh-CN" dirty="0"/>
          </a:p>
          <a:p>
            <a:r>
              <a:rPr lang="en-US" altLang="zh-CN" dirty="0"/>
              <a:t>formatString2="%-38s:%s"</a:t>
            </a:r>
            <a:endParaRPr lang="zh-CN" altLang="zh-CN" dirty="0"/>
          </a:p>
          <a:p>
            <a:r>
              <a:rPr lang="en-US" altLang="zh-CN" dirty="0" err="1"/>
              <a:t>pathstring</a:t>
            </a:r>
            <a:r>
              <a:rPr lang="en-US" altLang="zh-CN" dirty="0"/>
              <a:t>="/books/2019/python"</a:t>
            </a:r>
            <a:endParaRPr lang="zh-CN" altLang="zh-CN" dirty="0"/>
          </a:p>
          <a:p>
            <a:r>
              <a:rPr lang="en-US" altLang="zh-CN" dirty="0"/>
              <a:t>expression2="(/.+)/"</a:t>
            </a:r>
            <a:endParaRPr lang="zh-CN" altLang="zh-CN" dirty="0"/>
          </a:p>
          <a:p>
            <a:r>
              <a:rPr lang="en-US" altLang="zh-CN" dirty="0"/>
              <a:t>print(formatString1%("greedy error",</a:t>
            </a:r>
            <a:r>
              <a:rPr lang="en-US" altLang="zh-CN" dirty="0" err="1"/>
              <a:t>re.match</a:t>
            </a:r>
            <a:r>
              <a:rPr lang="en-US" altLang="zh-CN" dirty="0"/>
              <a:t>(expression2,pathstring).group(1))</a:t>
            </a:r>
            <a:endParaRPr lang="zh-CN" altLang="zh-CN" dirty="0"/>
          </a:p>
          <a:p>
            <a:r>
              <a:rPr lang="en-US" altLang="zh-CN" dirty="0"/>
              <a:t>expression3="(/.+?)/"</a:t>
            </a:r>
            <a:endParaRPr lang="zh-CN" altLang="zh-CN" dirty="0"/>
          </a:p>
          <a:p>
            <a:r>
              <a:rPr lang="en-US" altLang="zh-CN" dirty="0"/>
              <a:t>print(formatString1 % ("non </a:t>
            </a:r>
            <a:r>
              <a:rPr lang="en-US" altLang="zh-CN" dirty="0" err="1"/>
              <a:t>error,base</a:t>
            </a:r>
            <a:r>
              <a:rPr lang="en-US" altLang="zh-CN" dirty="0"/>
              <a:t> only",</a:t>
            </a:r>
            <a:endParaRPr lang="zh-CN" altLang="zh-CN" dirty="0"/>
          </a:p>
          <a:p>
            <a:r>
              <a:rPr lang="en-US" altLang="zh-CN" dirty="0" err="1"/>
              <a:t>re.match</a:t>
            </a:r>
            <a:r>
              <a:rPr lang="en-US" altLang="zh-CN" dirty="0"/>
              <a:t>(expression3,pathstring).group(1)))  </a:t>
            </a:r>
            <a:endParaRPr lang="zh-CN" altLang="zh-CN" dirty="0"/>
          </a:p>
          <a:p>
            <a:endParaRPr lang="zh-CN" altLang="en-US" dirty="0"/>
          </a:p>
        </p:txBody>
      </p:sp>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6177" y="2958303"/>
            <a:ext cx="5591956" cy="1971950"/>
          </a:xfrm>
          <a:prstGeom prst="rect">
            <a:avLst/>
          </a:prstGeom>
        </p:spPr>
      </p:pic>
    </p:spTree>
    <p:extLst>
      <p:ext uri="{BB962C8B-B14F-4D97-AF65-F5344CB8AC3E}">
        <p14:creationId xmlns:p14="http://schemas.microsoft.com/office/powerpoint/2010/main" val="24409824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7.7 </a:t>
            </a:r>
            <a:r>
              <a:rPr lang="zh-CN" altLang="zh-CN" b="1" dirty="0"/>
              <a:t>典型</a:t>
            </a:r>
            <a:r>
              <a:rPr lang="zh-CN" altLang="zh-CN" b="1" dirty="0" smtClean="0"/>
              <a:t>案例</a:t>
            </a:r>
            <a:endParaRPr lang="zh-CN" altLang="en-US" dirty="0"/>
          </a:p>
        </p:txBody>
      </p:sp>
      <p:sp>
        <p:nvSpPr>
          <p:cNvPr id="3" name="文本占位符 2"/>
          <p:cNvSpPr>
            <a:spLocks noGrp="1"/>
          </p:cNvSpPr>
          <p:nvPr>
            <p:ph type="body" idx="1"/>
          </p:nvPr>
        </p:nvSpPr>
        <p:spPr/>
        <p:txBody>
          <a:bodyPr/>
          <a:lstStyle/>
          <a:p>
            <a:r>
              <a:rPr lang="zh-CN" altLang="zh-CN" dirty="0"/>
              <a:t>用户账号密码登录验证</a:t>
            </a:r>
          </a:p>
          <a:p>
            <a:r>
              <a:rPr lang="zh-CN" altLang="zh-CN" dirty="0"/>
              <a:t>当登录一个网站时，经常输入用户名、密码等信息，而网站一般对这些信息的长度和格式都有要求。当输入不符合格式的信息时，网站会自动提示输入信息格式有误。给出一个使用正则表达式校验信息格式的示例。</a:t>
            </a:r>
          </a:p>
          <a:p>
            <a:endParaRPr lang="zh-CN" altLang="en-US" dirty="0"/>
          </a:p>
        </p:txBody>
      </p:sp>
    </p:spTree>
    <p:extLst>
      <p:ext uri="{BB962C8B-B14F-4D97-AF65-F5344CB8AC3E}">
        <p14:creationId xmlns:p14="http://schemas.microsoft.com/office/powerpoint/2010/main" val="1443772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32012" y="177420"/>
            <a:ext cx="9444251" cy="6680579"/>
          </a:xfrm>
        </p:spPr>
        <p:txBody>
          <a:bodyPr>
            <a:normAutofit fontScale="70000" lnSpcReduction="20000"/>
          </a:bodyPr>
          <a:lstStyle/>
          <a:p>
            <a:r>
              <a:rPr lang="zh-CN" altLang="zh-CN" dirty="0"/>
              <a:t>程序代码：</a:t>
            </a:r>
          </a:p>
          <a:p>
            <a:r>
              <a:rPr lang="en-US" altLang="zh-CN" dirty="0"/>
              <a:t>import re</a:t>
            </a:r>
            <a:endParaRPr lang="zh-CN" altLang="zh-CN" dirty="0"/>
          </a:p>
          <a:p>
            <a:r>
              <a:rPr lang="en-US" altLang="zh-CN" dirty="0" err="1"/>
              <a:t>def</a:t>
            </a:r>
            <a:r>
              <a:rPr lang="en-US" altLang="zh-CN" dirty="0"/>
              <a:t> </a:t>
            </a:r>
            <a:r>
              <a:rPr lang="en-US" altLang="zh-CN" dirty="0" err="1"/>
              <a:t>user_name</a:t>
            </a:r>
            <a:r>
              <a:rPr lang="en-US" altLang="zh-CN" dirty="0"/>
              <a:t>(name, password):</a:t>
            </a:r>
            <a:endParaRPr lang="zh-CN" altLang="zh-CN" dirty="0"/>
          </a:p>
          <a:p>
            <a:r>
              <a:rPr lang="en-US" altLang="zh-CN" dirty="0"/>
              <a:t>   # "</a:t>
            </a:r>
            <a:r>
              <a:rPr lang="zh-CN" altLang="zh-CN" dirty="0"/>
              <a:t>判断用户名密码是否合法！</a:t>
            </a:r>
            <a:r>
              <a:rPr lang="en-US" altLang="zh-CN" dirty="0"/>
              <a:t>"</a:t>
            </a:r>
            <a:endParaRPr lang="zh-CN" altLang="zh-CN" dirty="0"/>
          </a:p>
          <a:p>
            <a:r>
              <a:rPr lang="en-US" altLang="zh-CN" dirty="0"/>
              <a:t>    </a:t>
            </a:r>
            <a:r>
              <a:rPr lang="en-US" altLang="zh-CN" dirty="0" err="1"/>
              <a:t>result_name</a:t>
            </a:r>
            <a:r>
              <a:rPr lang="en-US" altLang="zh-CN" dirty="0"/>
              <a:t> = </a:t>
            </a:r>
            <a:r>
              <a:rPr lang="en-US" altLang="zh-CN" dirty="0" err="1"/>
              <a:t>re.compile</a:t>
            </a:r>
            <a:r>
              <a:rPr lang="en-US" altLang="zh-CN" dirty="0"/>
              <a:t>(r"[\u4e00-\u9fa5]")</a:t>
            </a:r>
            <a:endParaRPr lang="zh-CN" altLang="zh-CN" dirty="0"/>
          </a:p>
          <a:p>
            <a:r>
              <a:rPr lang="en-US" altLang="zh-CN" dirty="0"/>
              <a:t>    </a:t>
            </a:r>
            <a:r>
              <a:rPr lang="en-US" altLang="zh-CN" dirty="0" err="1"/>
              <a:t>result_password</a:t>
            </a:r>
            <a:r>
              <a:rPr lang="en-US" altLang="zh-CN" dirty="0"/>
              <a:t> = </a:t>
            </a:r>
            <a:r>
              <a:rPr lang="en-US" altLang="zh-CN" dirty="0" err="1"/>
              <a:t>re.compile</a:t>
            </a:r>
            <a:r>
              <a:rPr lang="en-US" altLang="zh-CN" dirty="0"/>
              <a:t>(r"^[a-</a:t>
            </a:r>
            <a:r>
              <a:rPr lang="en-US" altLang="zh-CN" dirty="0" err="1"/>
              <a:t>zA</a:t>
            </a:r>
            <a:r>
              <a:rPr lang="en-US" altLang="zh-CN" dirty="0"/>
              <a:t>-Z]\w{6,18}")</a:t>
            </a:r>
            <a:endParaRPr lang="zh-CN" altLang="zh-CN" dirty="0"/>
          </a:p>
          <a:p>
            <a:r>
              <a:rPr lang="en-US" altLang="zh-CN" dirty="0"/>
              <a:t> </a:t>
            </a:r>
            <a:endParaRPr lang="zh-CN" altLang="zh-CN" dirty="0"/>
          </a:p>
          <a:p>
            <a:r>
              <a:rPr lang="en-US" altLang="zh-CN" dirty="0"/>
              <a:t>    if </a:t>
            </a:r>
            <a:r>
              <a:rPr lang="en-US" altLang="zh-CN" dirty="0" err="1"/>
              <a:t>result_name.match</a:t>
            </a:r>
            <a:r>
              <a:rPr lang="en-US" altLang="zh-CN" dirty="0"/>
              <a:t>(name) and  </a:t>
            </a:r>
            <a:r>
              <a:rPr lang="en-US" altLang="zh-CN" dirty="0" err="1"/>
              <a:t>result_password.match</a:t>
            </a:r>
            <a:r>
              <a:rPr lang="en-US" altLang="zh-CN" dirty="0"/>
              <a:t>(password):</a:t>
            </a:r>
            <a:endParaRPr lang="zh-CN" altLang="zh-CN" dirty="0"/>
          </a:p>
          <a:p>
            <a:r>
              <a:rPr lang="en-US" altLang="zh-CN" dirty="0"/>
              <a:t>        print("</a:t>
            </a:r>
            <a:r>
              <a:rPr lang="zh-CN" altLang="zh-CN" dirty="0"/>
              <a:t>登录成功</a:t>
            </a:r>
            <a:r>
              <a:rPr lang="en-US" altLang="zh-CN" dirty="0"/>
              <a:t>")</a:t>
            </a:r>
            <a:endParaRPr lang="zh-CN" altLang="zh-CN" dirty="0"/>
          </a:p>
          <a:p>
            <a:r>
              <a:rPr lang="en-US" altLang="zh-CN" dirty="0"/>
              <a:t>    else:</a:t>
            </a:r>
            <a:endParaRPr lang="zh-CN" altLang="zh-CN" dirty="0"/>
          </a:p>
          <a:p>
            <a:r>
              <a:rPr lang="en-US" altLang="zh-CN" dirty="0"/>
              <a:t>        print("</a:t>
            </a:r>
            <a:r>
              <a:rPr lang="zh-CN" altLang="zh-CN" dirty="0"/>
              <a:t>用户名不合法请您重新输入</a:t>
            </a:r>
            <a:r>
              <a:rPr lang="en-US" altLang="zh-CN" dirty="0"/>
              <a:t>")</a:t>
            </a:r>
            <a:endParaRPr lang="zh-CN" altLang="zh-CN" dirty="0"/>
          </a:p>
          <a:p>
            <a:r>
              <a:rPr lang="en-US" altLang="zh-CN" dirty="0"/>
              <a:t> </a:t>
            </a:r>
            <a:endParaRPr lang="zh-CN" altLang="zh-CN" dirty="0"/>
          </a:p>
          <a:p>
            <a:r>
              <a:rPr lang="en-US" altLang="zh-CN" dirty="0" err="1"/>
              <a:t>def</a:t>
            </a:r>
            <a:r>
              <a:rPr lang="en-US" altLang="zh-CN" dirty="0"/>
              <a:t> main():</a:t>
            </a:r>
            <a:endParaRPr lang="zh-CN" altLang="zh-CN" dirty="0"/>
          </a:p>
          <a:p>
            <a:r>
              <a:rPr lang="en-US" altLang="zh-CN" dirty="0"/>
              <a:t>  #  "main </a:t>
            </a:r>
            <a:r>
              <a:rPr lang="zh-CN" altLang="zh-CN" dirty="0"/>
              <a:t>总入口函数</a:t>
            </a:r>
            <a:r>
              <a:rPr lang="en-US" altLang="zh-CN" dirty="0"/>
              <a:t>"</a:t>
            </a:r>
            <a:endParaRPr lang="zh-CN" altLang="zh-CN" dirty="0"/>
          </a:p>
          <a:p>
            <a:r>
              <a:rPr lang="en-US" altLang="zh-CN" dirty="0"/>
              <a:t>    name = input("</a:t>
            </a:r>
            <a:r>
              <a:rPr lang="zh-CN" altLang="zh-CN" dirty="0"/>
              <a:t>请输入你的用户名：</a:t>
            </a:r>
            <a:r>
              <a:rPr lang="en-US" altLang="zh-CN" dirty="0"/>
              <a:t>")</a:t>
            </a:r>
            <a:endParaRPr lang="zh-CN" altLang="zh-CN" dirty="0"/>
          </a:p>
          <a:p>
            <a:r>
              <a:rPr lang="en-US" altLang="zh-CN" dirty="0"/>
              <a:t>    password = input("</a:t>
            </a:r>
            <a:r>
              <a:rPr lang="zh-CN" altLang="zh-CN" dirty="0"/>
              <a:t>请输入你的密码：</a:t>
            </a:r>
            <a:r>
              <a:rPr lang="en-US" altLang="zh-CN" dirty="0"/>
              <a:t>")</a:t>
            </a:r>
            <a:endParaRPr lang="zh-CN" altLang="zh-CN" dirty="0"/>
          </a:p>
          <a:p>
            <a:r>
              <a:rPr lang="en-US" altLang="zh-CN" dirty="0"/>
              <a:t>    </a:t>
            </a:r>
            <a:r>
              <a:rPr lang="en-US" altLang="zh-CN" dirty="0" err="1"/>
              <a:t>user_name</a:t>
            </a:r>
            <a:r>
              <a:rPr lang="en-US" altLang="zh-CN" dirty="0"/>
              <a:t>(name, password)</a:t>
            </a:r>
            <a:endParaRPr lang="zh-CN" altLang="zh-CN" dirty="0"/>
          </a:p>
          <a:p>
            <a:r>
              <a:rPr lang="en-US" altLang="zh-CN" dirty="0"/>
              <a:t>if __name__ == '__main__':</a:t>
            </a:r>
            <a:endParaRPr lang="zh-CN" altLang="zh-CN" dirty="0"/>
          </a:p>
          <a:p>
            <a:r>
              <a:rPr lang="en-US" altLang="zh-CN" dirty="0"/>
              <a:t>    main()</a:t>
            </a:r>
            <a:endParaRPr lang="zh-CN" altLang="zh-CN" dirty="0"/>
          </a:p>
          <a:p>
            <a:endParaRPr lang="zh-CN" altLang="en-US" dirty="0"/>
          </a:p>
        </p:txBody>
      </p:sp>
      <p:pic>
        <p:nvPicPr>
          <p:cNvPr id="4" name="图片 3" descr="屏幕剪辑"/>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3592718"/>
            <a:ext cx="5487166" cy="2838846"/>
          </a:xfrm>
          <a:prstGeom prst="rect">
            <a:avLst/>
          </a:prstGeom>
        </p:spPr>
      </p:pic>
    </p:spTree>
    <p:extLst>
      <p:ext uri="{BB962C8B-B14F-4D97-AF65-F5344CB8AC3E}">
        <p14:creationId xmlns:p14="http://schemas.microsoft.com/office/powerpoint/2010/main" val="1087404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357810" y="318052"/>
            <a:ext cx="10018642" cy="5643477"/>
          </a:xfrm>
        </p:spPr>
        <p:txBody>
          <a:bodyPr/>
          <a:lstStyle/>
          <a:p>
            <a:r>
              <a:rPr lang="zh-CN" altLang="zh-CN" dirty="0"/>
              <a:t>许多编程语言都对正则表达式提供了不同程度的支持，图</a:t>
            </a:r>
            <a:r>
              <a:rPr lang="en-US" altLang="zh-CN" dirty="0"/>
              <a:t>7-1</a:t>
            </a:r>
            <a:r>
              <a:rPr lang="zh-CN" altLang="zh-CN" dirty="0"/>
              <a:t>展示了使用正则表达式进行匹配的流程。</a:t>
            </a:r>
          </a:p>
          <a:p>
            <a:endParaRPr lang="zh-CN"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5370" y="1542220"/>
            <a:ext cx="6033743" cy="4249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矩形 3"/>
          <p:cNvSpPr/>
          <p:nvPr/>
        </p:nvSpPr>
        <p:spPr>
          <a:xfrm>
            <a:off x="4184903" y="6124522"/>
            <a:ext cx="2890535" cy="369332"/>
          </a:xfrm>
          <a:prstGeom prst="rect">
            <a:avLst/>
          </a:prstGeom>
        </p:spPr>
        <p:txBody>
          <a:bodyPr wrap="none">
            <a:spAutoFit/>
          </a:bodyPr>
          <a:lstStyle/>
          <a:p>
            <a:r>
              <a:rPr lang="zh-CN" altLang="zh-CN" dirty="0"/>
              <a:t>图</a:t>
            </a:r>
            <a:r>
              <a:rPr lang="en-US" altLang="zh-CN" dirty="0"/>
              <a:t>7-1 </a:t>
            </a:r>
            <a:r>
              <a:rPr lang="zh-CN" altLang="zh-CN" dirty="0"/>
              <a:t>正则表达式匹配流程</a:t>
            </a:r>
          </a:p>
        </p:txBody>
      </p:sp>
    </p:spTree>
    <p:extLst>
      <p:ext uri="{BB962C8B-B14F-4D97-AF65-F5344CB8AC3E}">
        <p14:creationId xmlns:p14="http://schemas.microsoft.com/office/powerpoint/2010/main" val="91377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CB00663-E089-438F-82D2-141C4BE178CA}"/>
              </a:ext>
            </a:extLst>
          </p:cNvPr>
          <p:cNvSpPr>
            <a:spLocks noGrp="1"/>
          </p:cNvSpPr>
          <p:nvPr>
            <p:ph type="title"/>
          </p:nvPr>
        </p:nvSpPr>
        <p:spPr/>
        <p:txBody>
          <a:bodyPr>
            <a:normAutofit/>
          </a:bodyPr>
          <a:lstStyle/>
          <a:p>
            <a:r>
              <a:rPr lang="en-US" altLang="zh-CN" b="1" dirty="0"/>
              <a:t>7.2 </a:t>
            </a:r>
            <a:r>
              <a:rPr lang="zh-CN" altLang="zh-CN" b="1" dirty="0"/>
              <a:t>为何需要使用正则表达式</a:t>
            </a:r>
          </a:p>
        </p:txBody>
      </p:sp>
      <p:sp>
        <p:nvSpPr>
          <p:cNvPr id="3" name="文本占位符 2">
            <a:extLst>
              <a:ext uri="{FF2B5EF4-FFF2-40B4-BE49-F238E27FC236}">
                <a16:creationId xmlns:a16="http://schemas.microsoft.com/office/drawing/2014/main" xmlns="" id="{4DD2E971-1D72-457C-A457-32DC9B38A896}"/>
              </a:ext>
            </a:extLst>
          </p:cNvPr>
          <p:cNvSpPr>
            <a:spLocks noGrp="1"/>
          </p:cNvSpPr>
          <p:nvPr>
            <p:ph type="body" idx="1"/>
          </p:nvPr>
        </p:nvSpPr>
        <p:spPr>
          <a:xfrm>
            <a:off x="478023" y="1053353"/>
            <a:ext cx="10594168" cy="5128786"/>
          </a:xfrm>
        </p:spPr>
        <p:txBody>
          <a:bodyPr/>
          <a:lstStyle/>
          <a:p>
            <a:r>
              <a:rPr lang="zh-CN" altLang="zh-CN" dirty="0"/>
              <a:t>通过使用正则表达式，可以：</a:t>
            </a:r>
          </a:p>
          <a:p>
            <a:r>
              <a:rPr lang="en-US" altLang="zh-CN" dirty="0"/>
              <a:t>1</a:t>
            </a:r>
            <a:r>
              <a:rPr lang="zh-CN" altLang="zh-CN" dirty="0"/>
              <a:t>、测试字符串内的模式。</a:t>
            </a:r>
          </a:p>
          <a:p>
            <a:r>
              <a:rPr lang="zh-CN" altLang="zh-CN" dirty="0"/>
              <a:t>例如，可以测试输入字符串，查看字符串内是否出现电话号码模式或信用卡号码模式。这称为数据验证。</a:t>
            </a:r>
          </a:p>
          <a:p>
            <a:r>
              <a:rPr lang="en-US" altLang="zh-CN" dirty="0"/>
              <a:t>2</a:t>
            </a:r>
            <a:r>
              <a:rPr lang="zh-CN" altLang="zh-CN" dirty="0"/>
              <a:t>、替换文本。</a:t>
            </a:r>
          </a:p>
          <a:p>
            <a:r>
              <a:rPr lang="zh-CN" altLang="zh-CN" dirty="0"/>
              <a:t>可以使用正则表达式来识别文档中的特定文本，完全删除该文本或者用其他文本替换它。</a:t>
            </a:r>
          </a:p>
          <a:p>
            <a:r>
              <a:rPr lang="en-US" altLang="zh-CN" dirty="0"/>
              <a:t>3</a:t>
            </a:r>
            <a:r>
              <a:rPr lang="zh-CN" altLang="zh-CN" dirty="0"/>
              <a:t>、基于模式匹配从字符串中提取子字符串。</a:t>
            </a:r>
          </a:p>
          <a:p>
            <a:r>
              <a:rPr lang="en-US" altLang="zh-CN" dirty="0"/>
              <a:t>4</a:t>
            </a:r>
            <a:r>
              <a:rPr lang="zh-CN" altLang="zh-CN" dirty="0"/>
              <a:t>、可以查找文档内或输入域内特定的文本。</a:t>
            </a:r>
          </a:p>
        </p:txBody>
      </p:sp>
    </p:spTree>
    <p:extLst>
      <p:ext uri="{BB962C8B-B14F-4D97-AF65-F5344CB8AC3E}">
        <p14:creationId xmlns:p14="http://schemas.microsoft.com/office/powerpoint/2010/main" val="130485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7.3 </a:t>
            </a:r>
            <a:r>
              <a:rPr lang="zh-CN" altLang="zh-CN" b="1" dirty="0"/>
              <a:t>正则表达式的</a:t>
            </a:r>
            <a:r>
              <a:rPr lang="zh-CN" altLang="zh-CN" b="1" dirty="0" smtClean="0"/>
              <a:t>语法</a:t>
            </a:r>
            <a:endParaRPr lang="zh-CN" altLang="en-US" dirty="0"/>
          </a:p>
        </p:txBody>
      </p:sp>
      <p:sp>
        <p:nvSpPr>
          <p:cNvPr id="3" name="文本占位符 2"/>
          <p:cNvSpPr>
            <a:spLocks noGrp="1"/>
          </p:cNvSpPr>
          <p:nvPr>
            <p:ph type="body" idx="1"/>
          </p:nvPr>
        </p:nvSpPr>
        <p:spPr>
          <a:xfrm>
            <a:off x="478023" y="1053352"/>
            <a:ext cx="11210394" cy="5506474"/>
          </a:xfrm>
        </p:spPr>
        <p:txBody>
          <a:bodyPr/>
          <a:lstStyle/>
          <a:p>
            <a:r>
              <a:rPr lang="zh-CN" altLang="zh-CN" dirty="0"/>
              <a:t>正则表达式</a:t>
            </a:r>
            <a:r>
              <a:rPr lang="en-US" altLang="zh-CN" dirty="0"/>
              <a:t>(regular expression)</a:t>
            </a:r>
            <a:r>
              <a:rPr lang="zh-CN" altLang="zh-CN" dirty="0"/>
              <a:t>由普通字符（例如字符</a:t>
            </a:r>
            <a:r>
              <a:rPr lang="en-US" altLang="zh-CN" dirty="0"/>
              <a:t>a</a:t>
            </a:r>
            <a:r>
              <a:rPr lang="zh-CN" altLang="zh-CN" dirty="0"/>
              <a:t>到</a:t>
            </a:r>
            <a:r>
              <a:rPr lang="en-US" altLang="zh-CN" dirty="0"/>
              <a:t>z</a:t>
            </a:r>
            <a:r>
              <a:rPr lang="zh-CN" altLang="zh-CN" dirty="0"/>
              <a:t>）和一些特殊字符（元字符</a:t>
            </a:r>
            <a:r>
              <a:rPr lang="en-US" altLang="zh-CN" dirty="0" err="1"/>
              <a:t>metacharacters</a:t>
            </a:r>
            <a:r>
              <a:rPr lang="zh-CN" altLang="zh-CN" dirty="0"/>
              <a:t>）组成的文本模式。模式描述在搜索文本时要匹配的一个或多个字符串。正则表达式作为一个模式，将某个字符模式与所搜索的字符串进行匹配。元字符是正则表达式中具有特殊含义的字符，用来匹配一个或者若干个满足某种条件的字符。这些元字符是构成正则表达式的关键要素。</a:t>
            </a:r>
          </a:p>
          <a:p>
            <a:r>
              <a:rPr lang="zh-CN" altLang="zh-CN" dirty="0"/>
              <a:t>构造正则表达式的方法和创建数学表达式的方法一样。也就是用多种元字符与运算符可以将小的表达式结合在一起来创建更大的表达式。正则表达式的组件可以是单个的字符、字符集合、字符范围、字符间的选择或者所有这些组件的任意组合。下面分类列出最常用的元字符及其含义。</a:t>
            </a:r>
          </a:p>
          <a:p>
            <a:endParaRPr lang="zh-CN" altLang="en-US" dirty="0"/>
          </a:p>
        </p:txBody>
      </p:sp>
    </p:spTree>
    <p:extLst>
      <p:ext uri="{BB962C8B-B14F-4D97-AF65-F5344CB8AC3E}">
        <p14:creationId xmlns:p14="http://schemas.microsoft.com/office/powerpoint/2010/main" val="2259014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cap="none" dirty="0" smtClean="0"/>
              <a:t>7.3.1 python</a:t>
            </a:r>
            <a:r>
              <a:rPr lang="zh-CN" altLang="zh-CN" b="1" cap="none" dirty="0" smtClean="0"/>
              <a:t>中的字符</a:t>
            </a:r>
            <a:endParaRPr lang="zh-CN" altLang="en-US" cap="none" dirty="0"/>
          </a:p>
        </p:txBody>
      </p:sp>
      <p:sp>
        <p:nvSpPr>
          <p:cNvPr id="3" name="文本占位符 2"/>
          <p:cNvSpPr>
            <a:spLocks noGrp="1"/>
          </p:cNvSpPr>
          <p:nvPr>
            <p:ph type="body" idx="1"/>
          </p:nvPr>
        </p:nvSpPr>
        <p:spPr/>
        <p:txBody>
          <a:bodyPr/>
          <a:lstStyle/>
          <a:p>
            <a:r>
              <a:rPr lang="zh-CN" altLang="zh-CN" dirty="0"/>
              <a:t>普通字符包括没有显式指定为元字符的所有可打印和不可打印字符。这包括所有大写和小写字母、所有数字、所有标点符号和一些其他符号。</a:t>
            </a:r>
          </a:p>
          <a:p>
            <a:endParaRPr lang="zh-CN" altLang="en-US" dirty="0"/>
          </a:p>
        </p:txBody>
      </p:sp>
    </p:spTree>
    <p:extLst>
      <p:ext uri="{BB962C8B-B14F-4D97-AF65-F5344CB8AC3E}">
        <p14:creationId xmlns:p14="http://schemas.microsoft.com/office/powerpoint/2010/main" val="2590863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457200" y="318052"/>
            <a:ext cx="8555223" cy="5643477"/>
          </a:xfrm>
        </p:spPr>
        <p:txBody>
          <a:bodyPr/>
          <a:lstStyle/>
          <a:p>
            <a:r>
              <a:rPr lang="en-US" altLang="zh-CN" dirty="0">
                <a:solidFill>
                  <a:schemeClr val="tx1"/>
                </a:solidFill>
              </a:rPr>
              <a:t>1.</a:t>
            </a:r>
            <a:r>
              <a:rPr lang="zh-CN" altLang="zh-CN" dirty="0">
                <a:solidFill>
                  <a:schemeClr val="tx1"/>
                </a:solidFill>
              </a:rPr>
              <a:t>非打印字符</a:t>
            </a:r>
          </a:p>
          <a:p>
            <a:r>
              <a:rPr lang="zh-CN" altLang="zh-CN" dirty="0"/>
              <a:t>非打印字符也可以是正则表达式的组成部分。下表列出了表示非打印字符的转义序列：</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008979407"/>
              </p:ext>
            </p:extLst>
          </p:nvPr>
        </p:nvGraphicFramePr>
        <p:xfrm>
          <a:off x="1033670" y="1689649"/>
          <a:ext cx="9263268" cy="4552124"/>
        </p:xfrm>
        <a:graphic>
          <a:graphicData uri="http://schemas.openxmlformats.org/drawingml/2006/table">
            <a:tbl>
              <a:tblPr firstRow="1" firstCol="1" bandRow="1">
                <a:tableStyleId>{5C22544A-7EE6-4342-B048-85BDC9FD1C3A}</a:tableStyleId>
              </a:tblPr>
              <a:tblGrid>
                <a:gridCol w="1276888"/>
                <a:gridCol w="7823907"/>
                <a:gridCol w="162473"/>
              </a:tblGrid>
              <a:tr h="390237">
                <a:tc>
                  <a:txBody>
                    <a:bodyPr/>
                    <a:lstStyle/>
                    <a:p>
                      <a:pPr indent="266700" algn="l">
                        <a:lnSpc>
                          <a:spcPts val="2000"/>
                        </a:lnSpc>
                        <a:spcAft>
                          <a:spcPts val="0"/>
                        </a:spcAft>
                      </a:pPr>
                      <a:r>
                        <a:rPr lang="zh-CN" sz="1800" kern="100">
                          <a:effectLst/>
                        </a:rPr>
                        <a:t>字符</a:t>
                      </a:r>
                      <a:endParaRPr lang="zh-CN" sz="1800" kern="100">
                        <a:effectLst/>
                        <a:latin typeface="等线"/>
                        <a:ea typeface="等线"/>
                        <a:cs typeface="Times New Roman"/>
                      </a:endParaRPr>
                    </a:p>
                  </a:txBody>
                  <a:tcPr marL="68580" marR="68580" marT="0" marB="0"/>
                </a:tc>
                <a:tc>
                  <a:txBody>
                    <a:bodyPr/>
                    <a:lstStyle/>
                    <a:p>
                      <a:pPr indent="266700" algn="l">
                        <a:lnSpc>
                          <a:spcPts val="2000"/>
                        </a:lnSpc>
                        <a:spcAft>
                          <a:spcPts val="0"/>
                        </a:spcAft>
                      </a:pPr>
                      <a:r>
                        <a:rPr lang="zh-CN" sz="1800" kern="100">
                          <a:effectLst/>
                        </a:rPr>
                        <a:t>描述</a:t>
                      </a:r>
                      <a:endParaRPr lang="zh-CN" sz="1800" kern="100">
                        <a:effectLst/>
                        <a:latin typeface="等线"/>
                        <a:ea typeface="等线"/>
                        <a:cs typeface="Times New Roman"/>
                      </a:endParaRPr>
                    </a:p>
                  </a:txBody>
                  <a:tcPr marL="68580" marR="68580" marT="0" marB="0"/>
                </a:tc>
                <a:tc>
                  <a:txBody>
                    <a:bodyPr/>
                    <a:lstStyle/>
                    <a:p>
                      <a:pPr algn="just">
                        <a:spcAft>
                          <a:spcPts val="0"/>
                        </a:spcAft>
                      </a:pPr>
                      <a:r>
                        <a:rPr lang="zh-CN" sz="1800" kern="100">
                          <a:effectLst/>
                        </a:rPr>
                        <a:t> </a:t>
                      </a:r>
                      <a:endParaRPr lang="zh-CN" sz="1800" kern="100">
                        <a:effectLst/>
                        <a:latin typeface="等线"/>
                        <a:ea typeface="等线"/>
                        <a:cs typeface="Times New Roman"/>
                      </a:endParaRPr>
                    </a:p>
                  </a:txBody>
                  <a:tcPr marL="0" marR="0" marT="0" marB="0" anchor="ctr"/>
                </a:tc>
              </a:tr>
              <a:tr h="890707">
                <a:tc>
                  <a:txBody>
                    <a:bodyPr/>
                    <a:lstStyle/>
                    <a:p>
                      <a:pPr indent="266700" algn="l">
                        <a:lnSpc>
                          <a:spcPts val="2000"/>
                        </a:lnSpc>
                        <a:spcAft>
                          <a:spcPts val="0"/>
                        </a:spcAft>
                      </a:pPr>
                      <a:r>
                        <a:rPr lang="en-US" sz="1800" kern="100">
                          <a:effectLst/>
                        </a:rPr>
                        <a:t>\cx</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匹配由</a:t>
                      </a:r>
                      <a:r>
                        <a:rPr lang="en-US" sz="1800" kern="100">
                          <a:effectLst/>
                        </a:rPr>
                        <a:t>x</a:t>
                      </a:r>
                      <a:r>
                        <a:rPr lang="zh-CN" sz="1800" kern="100">
                          <a:effectLst/>
                        </a:rPr>
                        <a:t>指明的控制字符。例如：</a:t>
                      </a:r>
                      <a:r>
                        <a:rPr lang="en-US" sz="1800" kern="100">
                          <a:effectLst/>
                        </a:rPr>
                        <a:t> \cM </a:t>
                      </a:r>
                      <a:r>
                        <a:rPr lang="zh-CN" sz="1800" kern="100">
                          <a:effectLst/>
                        </a:rPr>
                        <a:t>匹配一个</a:t>
                      </a:r>
                      <a:r>
                        <a:rPr lang="en-US" sz="1800" kern="100">
                          <a:effectLst/>
                        </a:rPr>
                        <a:t> Control-M </a:t>
                      </a:r>
                      <a:r>
                        <a:rPr lang="zh-CN" sz="1800" kern="100">
                          <a:effectLst/>
                        </a:rPr>
                        <a:t>或回车符。</a:t>
                      </a:r>
                      <a:r>
                        <a:rPr lang="en-US" sz="1800" kern="100">
                          <a:effectLst/>
                        </a:rPr>
                        <a:t>x </a:t>
                      </a:r>
                      <a:r>
                        <a:rPr lang="zh-CN" sz="1800" kern="100">
                          <a:effectLst/>
                        </a:rPr>
                        <a:t>的值必须为</a:t>
                      </a:r>
                      <a:r>
                        <a:rPr lang="en-US" sz="1800" kern="100">
                          <a:effectLst/>
                        </a:rPr>
                        <a:t> A-Z </a:t>
                      </a:r>
                      <a:r>
                        <a:rPr lang="zh-CN" sz="1800" kern="100">
                          <a:effectLst/>
                        </a:rPr>
                        <a:t>或</a:t>
                      </a:r>
                      <a:r>
                        <a:rPr lang="en-US" sz="1800" kern="100">
                          <a:effectLst/>
                        </a:rPr>
                        <a:t> a-z </a:t>
                      </a:r>
                      <a:r>
                        <a:rPr lang="zh-CN" sz="1800" kern="100">
                          <a:effectLst/>
                        </a:rPr>
                        <a:t>之一。否则，将</a:t>
                      </a:r>
                      <a:r>
                        <a:rPr lang="en-US" sz="1800" kern="100">
                          <a:effectLst/>
                        </a:rPr>
                        <a:t> c </a:t>
                      </a:r>
                      <a:r>
                        <a:rPr lang="zh-CN" sz="1800" kern="100">
                          <a:effectLst/>
                        </a:rPr>
                        <a:t>视为一个原义的</a:t>
                      </a:r>
                      <a:r>
                        <a:rPr lang="en-US" sz="1800" kern="100">
                          <a:effectLst/>
                        </a:rPr>
                        <a:t> 'c' </a:t>
                      </a:r>
                      <a:r>
                        <a:rPr lang="zh-CN" sz="1800" kern="100">
                          <a:effectLst/>
                        </a:rPr>
                        <a:t>字符。</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400826">
                <a:tc>
                  <a:txBody>
                    <a:bodyPr/>
                    <a:lstStyle/>
                    <a:p>
                      <a:pPr indent="266700" algn="l">
                        <a:lnSpc>
                          <a:spcPts val="2000"/>
                        </a:lnSpc>
                        <a:spcAft>
                          <a:spcPts val="0"/>
                        </a:spcAft>
                      </a:pPr>
                      <a:r>
                        <a:rPr lang="en-US" sz="1800" kern="100">
                          <a:effectLst/>
                        </a:rPr>
                        <a:t>\f</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匹配一个换页符。等价于</a:t>
                      </a:r>
                      <a:r>
                        <a:rPr lang="en-US" sz="1800" kern="100">
                          <a:effectLst/>
                        </a:rPr>
                        <a:t> \x0c </a:t>
                      </a:r>
                      <a:r>
                        <a:rPr lang="zh-CN" sz="1800" kern="100">
                          <a:effectLst/>
                        </a:rPr>
                        <a:t>和</a:t>
                      </a:r>
                      <a:r>
                        <a:rPr lang="en-US" sz="1800" kern="100">
                          <a:effectLst/>
                        </a:rPr>
                        <a:t> \cL</a:t>
                      </a:r>
                      <a:r>
                        <a:rPr lang="zh-CN" sz="1800" kern="100">
                          <a:effectLst/>
                        </a:rPr>
                        <a:t>。</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400826">
                <a:tc>
                  <a:txBody>
                    <a:bodyPr/>
                    <a:lstStyle/>
                    <a:p>
                      <a:pPr indent="266700" algn="l">
                        <a:lnSpc>
                          <a:spcPts val="2000"/>
                        </a:lnSpc>
                        <a:spcAft>
                          <a:spcPts val="0"/>
                        </a:spcAft>
                      </a:pPr>
                      <a:r>
                        <a:rPr lang="en-US" sz="1800" kern="100">
                          <a:effectLst/>
                        </a:rPr>
                        <a:t>\n</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匹配一个换行符。等价于</a:t>
                      </a:r>
                      <a:r>
                        <a:rPr lang="en-US" sz="1800" kern="100">
                          <a:effectLst/>
                        </a:rPr>
                        <a:t> \x0a </a:t>
                      </a:r>
                      <a:r>
                        <a:rPr lang="zh-CN" sz="1800" kern="100">
                          <a:effectLst/>
                        </a:rPr>
                        <a:t>和</a:t>
                      </a:r>
                      <a:r>
                        <a:rPr lang="en-US" sz="1800" kern="100">
                          <a:effectLst/>
                        </a:rPr>
                        <a:t> \cJ</a:t>
                      </a:r>
                      <a:r>
                        <a:rPr lang="zh-CN" sz="1800" kern="100">
                          <a:effectLst/>
                        </a:rPr>
                        <a:t>。</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400826">
                <a:tc>
                  <a:txBody>
                    <a:bodyPr/>
                    <a:lstStyle/>
                    <a:p>
                      <a:pPr indent="266700" algn="l">
                        <a:lnSpc>
                          <a:spcPts val="2000"/>
                        </a:lnSpc>
                        <a:spcAft>
                          <a:spcPts val="0"/>
                        </a:spcAft>
                      </a:pPr>
                      <a:r>
                        <a:rPr lang="en-US" sz="1800" kern="100">
                          <a:effectLst/>
                        </a:rPr>
                        <a:t>\r</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匹配一个回车符。等价于</a:t>
                      </a:r>
                      <a:r>
                        <a:rPr lang="en-US" sz="1800" kern="100">
                          <a:effectLst/>
                        </a:rPr>
                        <a:t> \x0d </a:t>
                      </a:r>
                      <a:r>
                        <a:rPr lang="zh-CN" sz="1800" kern="100">
                          <a:effectLst/>
                        </a:rPr>
                        <a:t>和</a:t>
                      </a:r>
                      <a:r>
                        <a:rPr lang="en-US" sz="1800" kern="100">
                          <a:effectLst/>
                        </a:rPr>
                        <a:t> \cM</a:t>
                      </a:r>
                      <a:r>
                        <a:rPr lang="zh-CN" sz="1800" kern="100">
                          <a:effectLst/>
                        </a:rPr>
                        <a:t>。</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866224">
                <a:tc>
                  <a:txBody>
                    <a:bodyPr/>
                    <a:lstStyle/>
                    <a:p>
                      <a:pPr indent="266700" algn="l">
                        <a:lnSpc>
                          <a:spcPts val="2000"/>
                        </a:lnSpc>
                        <a:spcAft>
                          <a:spcPts val="0"/>
                        </a:spcAft>
                      </a:pPr>
                      <a:r>
                        <a:rPr lang="en-US" sz="1800" kern="100">
                          <a:effectLst/>
                        </a:rPr>
                        <a:t>\s</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匹配任何空白字符，包括空格、制表符、换页符等等。等价于</a:t>
                      </a:r>
                      <a:r>
                        <a:rPr lang="en-US" sz="1800" kern="100">
                          <a:effectLst/>
                        </a:rPr>
                        <a:t> [ \f\n\r\t\v]</a:t>
                      </a:r>
                      <a:r>
                        <a:rPr lang="zh-CN" sz="1800" kern="100">
                          <a:effectLst/>
                        </a:rPr>
                        <a:t>。注意</a:t>
                      </a:r>
                      <a:r>
                        <a:rPr lang="en-US" sz="1800" kern="100">
                          <a:effectLst/>
                        </a:rPr>
                        <a:t> Unicode </a:t>
                      </a:r>
                      <a:r>
                        <a:rPr lang="zh-CN" sz="1800" kern="100">
                          <a:effectLst/>
                        </a:rPr>
                        <a:t>正则表达式会匹配全角空格符。</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400826">
                <a:tc>
                  <a:txBody>
                    <a:bodyPr/>
                    <a:lstStyle/>
                    <a:p>
                      <a:pPr indent="266700" algn="l">
                        <a:lnSpc>
                          <a:spcPts val="2000"/>
                        </a:lnSpc>
                        <a:spcAft>
                          <a:spcPts val="0"/>
                        </a:spcAft>
                      </a:pPr>
                      <a:r>
                        <a:rPr lang="en-US" sz="1800" kern="100">
                          <a:effectLst/>
                        </a:rPr>
                        <a:t>\S</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匹配任何非空白字符。等价于</a:t>
                      </a:r>
                      <a:r>
                        <a:rPr lang="en-US" sz="1800" kern="100">
                          <a:effectLst/>
                        </a:rPr>
                        <a:t> [^ \f\n\r\t\v]</a:t>
                      </a:r>
                      <a:r>
                        <a:rPr lang="zh-CN" sz="1800" kern="100">
                          <a:effectLst/>
                        </a:rPr>
                        <a:t>。</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400826">
                <a:tc>
                  <a:txBody>
                    <a:bodyPr/>
                    <a:lstStyle/>
                    <a:p>
                      <a:pPr indent="266700" algn="l">
                        <a:lnSpc>
                          <a:spcPts val="2000"/>
                        </a:lnSpc>
                        <a:spcAft>
                          <a:spcPts val="0"/>
                        </a:spcAft>
                      </a:pPr>
                      <a:r>
                        <a:rPr lang="en-US" sz="1800" kern="100">
                          <a:effectLst/>
                        </a:rPr>
                        <a:t>\t</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a:effectLst/>
                        </a:rPr>
                        <a:t>匹配一个制表符。等价于</a:t>
                      </a:r>
                      <a:r>
                        <a:rPr lang="en-US" sz="1800" kern="100">
                          <a:effectLst/>
                        </a:rPr>
                        <a:t> \x09 </a:t>
                      </a:r>
                      <a:r>
                        <a:rPr lang="zh-CN" sz="1800" kern="100">
                          <a:effectLst/>
                        </a:rPr>
                        <a:t>和</a:t>
                      </a:r>
                      <a:r>
                        <a:rPr lang="en-US" sz="1800" kern="100">
                          <a:effectLst/>
                        </a:rPr>
                        <a:t> \cI</a:t>
                      </a:r>
                      <a:r>
                        <a:rPr lang="zh-CN" sz="1800" kern="100">
                          <a:effectLst/>
                        </a:rPr>
                        <a:t>。</a:t>
                      </a:r>
                      <a:endParaRPr lang="zh-CN" sz="1800" kern="100">
                        <a:effectLst/>
                        <a:latin typeface="等线"/>
                        <a:ea typeface="等线"/>
                        <a:cs typeface="Times New Roman"/>
                      </a:endParaRPr>
                    </a:p>
                  </a:txBody>
                  <a:tcPr marL="68580" marR="68580" marT="0" marB="0"/>
                </a:tc>
                <a:tc hMerge="1">
                  <a:txBody>
                    <a:bodyPr/>
                    <a:lstStyle/>
                    <a:p>
                      <a:endParaRPr lang="zh-CN" altLang="en-US"/>
                    </a:p>
                  </a:txBody>
                  <a:tcPr/>
                </a:tc>
              </a:tr>
              <a:tr h="400826">
                <a:tc>
                  <a:txBody>
                    <a:bodyPr/>
                    <a:lstStyle/>
                    <a:p>
                      <a:pPr indent="266700" algn="l">
                        <a:lnSpc>
                          <a:spcPts val="2000"/>
                        </a:lnSpc>
                        <a:spcAft>
                          <a:spcPts val="0"/>
                        </a:spcAft>
                      </a:pPr>
                      <a:r>
                        <a:rPr lang="en-US" sz="1800" kern="100">
                          <a:effectLst/>
                        </a:rPr>
                        <a:t>\v</a:t>
                      </a:r>
                      <a:endParaRPr lang="zh-CN" sz="1800" kern="100">
                        <a:effectLst/>
                        <a:latin typeface="等线"/>
                        <a:ea typeface="等线"/>
                        <a:cs typeface="Times New Roman"/>
                      </a:endParaRPr>
                    </a:p>
                  </a:txBody>
                  <a:tcPr marL="68580" marR="68580" marT="0" marB="0"/>
                </a:tc>
                <a:tc gridSpan="2">
                  <a:txBody>
                    <a:bodyPr/>
                    <a:lstStyle/>
                    <a:p>
                      <a:pPr algn="just">
                        <a:lnSpc>
                          <a:spcPts val="2000"/>
                        </a:lnSpc>
                        <a:spcAft>
                          <a:spcPts val="0"/>
                        </a:spcAft>
                      </a:pPr>
                      <a:r>
                        <a:rPr lang="zh-CN" sz="1800" kern="100" dirty="0">
                          <a:effectLst/>
                        </a:rPr>
                        <a:t>匹配一个垂直制表符。等价于</a:t>
                      </a:r>
                      <a:r>
                        <a:rPr lang="en-US" sz="1800" kern="100" dirty="0">
                          <a:effectLst/>
                        </a:rPr>
                        <a:t> \x0b </a:t>
                      </a:r>
                      <a:r>
                        <a:rPr lang="zh-CN" sz="1800" kern="100" dirty="0">
                          <a:effectLst/>
                        </a:rPr>
                        <a:t>和</a:t>
                      </a:r>
                      <a:r>
                        <a:rPr lang="en-US" sz="1800" kern="100" dirty="0">
                          <a:effectLst/>
                        </a:rPr>
                        <a:t> \</a:t>
                      </a:r>
                      <a:r>
                        <a:rPr lang="en-US" sz="1800" kern="100" dirty="0" err="1">
                          <a:effectLst/>
                        </a:rPr>
                        <a:t>cK</a:t>
                      </a:r>
                      <a:r>
                        <a:rPr lang="zh-CN" sz="1800" kern="100" dirty="0">
                          <a:effectLst/>
                        </a:rPr>
                        <a:t>。</a:t>
                      </a:r>
                      <a:endParaRPr lang="zh-CN" sz="1800" kern="100" dirty="0">
                        <a:effectLst/>
                        <a:latin typeface="等线"/>
                        <a:ea typeface="等线"/>
                        <a:cs typeface="Times New Roman"/>
                      </a:endParaRPr>
                    </a:p>
                  </a:txBody>
                  <a:tcPr marL="68580" marR="68580" marT="0" marB="0"/>
                </a:tc>
                <a:tc hMerge="1">
                  <a:txBody>
                    <a:bodyPr/>
                    <a:lstStyle/>
                    <a:p>
                      <a:endParaRPr lang="zh-CN" altLang="en-US"/>
                    </a:p>
                  </a:txBody>
                  <a:tcPr/>
                </a:tc>
              </a:tr>
            </a:tbl>
          </a:graphicData>
        </a:graphic>
      </p:graphicFrame>
    </p:spTree>
    <p:extLst>
      <p:ext uri="{BB962C8B-B14F-4D97-AF65-F5344CB8AC3E}">
        <p14:creationId xmlns:p14="http://schemas.microsoft.com/office/powerpoint/2010/main" val="1576620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238539" y="198782"/>
            <a:ext cx="11449878" cy="6500191"/>
          </a:xfrm>
        </p:spPr>
        <p:txBody>
          <a:bodyPr/>
          <a:lstStyle/>
          <a:p>
            <a:r>
              <a:rPr lang="en-US" altLang="zh-CN" dirty="0">
                <a:solidFill>
                  <a:schemeClr val="tx1"/>
                </a:solidFill>
              </a:rPr>
              <a:t>2</a:t>
            </a:r>
            <a:r>
              <a:rPr lang="zh-CN" altLang="zh-CN" dirty="0">
                <a:solidFill>
                  <a:schemeClr val="tx1"/>
                </a:solidFill>
              </a:rPr>
              <a:t>．特殊字符</a:t>
            </a:r>
          </a:p>
          <a:p>
            <a:r>
              <a:rPr lang="zh-CN" altLang="zh-CN" dirty="0"/>
              <a:t>所谓特殊字符，就是一些有特殊含义的字符，如字符串</a:t>
            </a:r>
            <a:r>
              <a:rPr lang="en-US" altLang="zh-CN" dirty="0"/>
              <a:t> </a:t>
            </a:r>
            <a:r>
              <a:rPr lang="en-US" altLang="zh-CN" dirty="0" err="1"/>
              <a:t>zunoo</a:t>
            </a:r>
            <a:r>
              <a:rPr lang="en-US" altLang="zh-CN" dirty="0"/>
              <a:t>*b </a:t>
            </a:r>
            <a:r>
              <a:rPr lang="zh-CN" altLang="zh-CN" dirty="0"/>
              <a:t>中的</a:t>
            </a:r>
            <a:r>
              <a:rPr lang="en-US" altLang="zh-CN" dirty="0"/>
              <a:t> *</a:t>
            </a:r>
            <a:r>
              <a:rPr lang="zh-CN" altLang="zh-CN" dirty="0"/>
              <a:t>，简单的说就是表示任何字符串的意思。如果要查找字符串中的</a:t>
            </a:r>
            <a:r>
              <a:rPr lang="en-US" altLang="zh-CN" dirty="0"/>
              <a:t> * </a:t>
            </a:r>
            <a:r>
              <a:rPr lang="zh-CN" altLang="zh-CN" dirty="0"/>
              <a:t>符号，则需要对</a:t>
            </a:r>
            <a:r>
              <a:rPr lang="en-US" altLang="zh-CN" dirty="0"/>
              <a:t> * </a:t>
            </a:r>
            <a:r>
              <a:rPr lang="zh-CN" altLang="zh-CN" dirty="0"/>
              <a:t>进行转义，即在其前加一个</a:t>
            </a:r>
            <a:r>
              <a:rPr lang="en-US" altLang="zh-CN" dirty="0"/>
              <a:t> \: </a:t>
            </a:r>
            <a:r>
              <a:rPr lang="en-US" altLang="zh-CN" dirty="0" err="1"/>
              <a:t>zuno</a:t>
            </a:r>
            <a:r>
              <a:rPr lang="en-US" altLang="zh-CN" dirty="0"/>
              <a:t>\*</a:t>
            </a:r>
            <a:r>
              <a:rPr lang="en-US" altLang="zh-CN" dirty="0" err="1"/>
              <a:t>ob</a:t>
            </a:r>
            <a:r>
              <a:rPr lang="en-US" altLang="zh-CN" dirty="0"/>
              <a:t> </a:t>
            </a:r>
            <a:r>
              <a:rPr lang="zh-CN" altLang="zh-CN" dirty="0"/>
              <a:t>匹配</a:t>
            </a:r>
            <a:r>
              <a:rPr lang="en-US" altLang="zh-CN" dirty="0" err="1"/>
              <a:t>zuno</a:t>
            </a:r>
            <a:r>
              <a:rPr lang="en-US" altLang="zh-CN" dirty="0"/>
              <a:t>*</a:t>
            </a:r>
            <a:r>
              <a:rPr lang="en-US" altLang="zh-CN" dirty="0" err="1"/>
              <a:t>ob</a:t>
            </a:r>
            <a:r>
              <a:rPr lang="zh-CN" altLang="zh-CN" dirty="0"/>
              <a:t>。</a:t>
            </a:r>
          </a:p>
          <a:p>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084688302"/>
              </p:ext>
            </p:extLst>
          </p:nvPr>
        </p:nvGraphicFramePr>
        <p:xfrm>
          <a:off x="1470992" y="2007706"/>
          <a:ext cx="9802059" cy="4614207"/>
        </p:xfrm>
        <a:graphic>
          <a:graphicData uri="http://schemas.openxmlformats.org/drawingml/2006/table">
            <a:tbl>
              <a:tblPr firstRow="1" firstCol="1" bandRow="1">
                <a:tableStyleId>{5C22544A-7EE6-4342-B048-85BDC9FD1C3A}</a:tableStyleId>
              </a:tblPr>
              <a:tblGrid>
                <a:gridCol w="1283497"/>
                <a:gridCol w="7864403"/>
                <a:gridCol w="654159"/>
              </a:tblGrid>
              <a:tr h="267362">
                <a:tc>
                  <a:txBody>
                    <a:bodyPr/>
                    <a:lstStyle/>
                    <a:p>
                      <a:pPr algn="l">
                        <a:lnSpc>
                          <a:spcPts val="2000"/>
                        </a:lnSpc>
                        <a:spcAft>
                          <a:spcPts val="0"/>
                        </a:spcAft>
                      </a:pPr>
                      <a:r>
                        <a:rPr lang="zh-CN" sz="1600" kern="100">
                          <a:effectLst/>
                        </a:rPr>
                        <a:t>特殊字符</a:t>
                      </a:r>
                      <a:endParaRPr lang="zh-CN" sz="1600" kern="100">
                        <a:effectLst/>
                        <a:latin typeface="等线"/>
                        <a:ea typeface="等线"/>
                        <a:cs typeface="Times New Roman"/>
                      </a:endParaRPr>
                    </a:p>
                  </a:txBody>
                  <a:tcPr marL="54221" marR="54221" marT="0" marB="0"/>
                </a:tc>
                <a:tc>
                  <a:txBody>
                    <a:bodyPr/>
                    <a:lstStyle/>
                    <a:p>
                      <a:pPr indent="266700" algn="l">
                        <a:lnSpc>
                          <a:spcPts val="2000"/>
                        </a:lnSpc>
                        <a:spcAft>
                          <a:spcPts val="0"/>
                        </a:spcAft>
                      </a:pPr>
                      <a:r>
                        <a:rPr lang="zh-CN" sz="1600" kern="100">
                          <a:effectLst/>
                        </a:rPr>
                        <a:t>描述</a:t>
                      </a:r>
                      <a:endParaRPr lang="zh-CN" sz="1600" kern="100">
                        <a:effectLst/>
                        <a:latin typeface="等线"/>
                        <a:ea typeface="等线"/>
                        <a:cs typeface="Times New Roman"/>
                      </a:endParaRPr>
                    </a:p>
                  </a:txBody>
                  <a:tcPr marL="54221" marR="54221" marT="0" marB="0"/>
                </a:tc>
                <a:tc>
                  <a:txBody>
                    <a:bodyPr/>
                    <a:lstStyle/>
                    <a:p>
                      <a:pPr algn="just">
                        <a:spcAft>
                          <a:spcPts val="0"/>
                        </a:spcAft>
                      </a:pPr>
                      <a:r>
                        <a:rPr lang="zh-CN" sz="1600" kern="100">
                          <a:effectLst/>
                        </a:rPr>
                        <a:t> </a:t>
                      </a:r>
                      <a:endParaRPr lang="zh-CN" sz="1600" kern="100">
                        <a:effectLst/>
                        <a:latin typeface="等线"/>
                        <a:ea typeface="等线"/>
                        <a:cs typeface="Times New Roman"/>
                      </a:endParaRPr>
                    </a:p>
                  </a:txBody>
                  <a:tcPr marL="0" marR="0" marT="0" marB="0" anchor="ctr"/>
                </a:tc>
              </a:tr>
              <a:tr h="534724">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匹配输入字符串的结尾位置。如果设置了</a:t>
                      </a:r>
                      <a:r>
                        <a:rPr lang="en-US" sz="1600" kern="100">
                          <a:effectLst/>
                        </a:rPr>
                        <a:t> RegExp </a:t>
                      </a:r>
                      <a:r>
                        <a:rPr lang="zh-CN" sz="1600" kern="100">
                          <a:effectLst/>
                        </a:rPr>
                        <a:t>对象的</a:t>
                      </a:r>
                      <a:r>
                        <a:rPr lang="en-US" sz="1600" kern="100">
                          <a:effectLst/>
                        </a:rPr>
                        <a:t> Multiline </a:t>
                      </a:r>
                      <a:r>
                        <a:rPr lang="zh-CN" sz="1600" kern="100">
                          <a:effectLst/>
                        </a:rPr>
                        <a:t>属性，则</a:t>
                      </a:r>
                      <a:r>
                        <a:rPr lang="en-US" sz="1600" kern="100">
                          <a:effectLst/>
                        </a:rPr>
                        <a:t> $ </a:t>
                      </a:r>
                      <a:r>
                        <a:rPr lang="zh-CN" sz="1600" kern="100">
                          <a:effectLst/>
                        </a:rPr>
                        <a:t>也匹配</a:t>
                      </a:r>
                      <a:r>
                        <a:rPr lang="en-US" sz="1600" kern="100">
                          <a:effectLst/>
                        </a:rPr>
                        <a:t> '\n' </a:t>
                      </a:r>
                      <a:r>
                        <a:rPr lang="zh-CN" sz="1600" kern="100">
                          <a:effectLst/>
                        </a:rPr>
                        <a:t>或</a:t>
                      </a:r>
                      <a:r>
                        <a:rPr lang="en-US" sz="1600" kern="100">
                          <a:effectLst/>
                        </a:rPr>
                        <a:t> '\r'</a:t>
                      </a:r>
                      <a:r>
                        <a:rPr lang="zh-CN" sz="1600" kern="100">
                          <a:effectLst/>
                        </a:rPr>
                        <a:t>。要匹配</a:t>
                      </a:r>
                      <a:r>
                        <a:rPr lang="en-US" sz="1600" kern="100">
                          <a:effectLst/>
                        </a:rPr>
                        <a:t> $ </a:t>
                      </a:r>
                      <a:r>
                        <a:rPr lang="zh-CN" sz="1600" kern="100">
                          <a:effectLst/>
                        </a:rPr>
                        <a:t>字符本身，请使用</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534724">
                <a:tc>
                  <a:txBody>
                    <a:bodyPr/>
                    <a:lstStyle/>
                    <a:p>
                      <a:pPr indent="266700" algn="l">
                        <a:lnSpc>
                          <a:spcPts val="2000"/>
                        </a:lnSpc>
                        <a:spcAft>
                          <a:spcPts val="0"/>
                        </a:spcAft>
                      </a:pPr>
                      <a:r>
                        <a:rPr lang="en-US" sz="1600" kern="100">
                          <a:effectLst/>
                        </a:rPr>
                        <a:t>( )</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标记一个子表达式的开始和结束位置。子表达式可以获取供以后使用。要匹配这些字符，请使用</a:t>
                      </a:r>
                      <a:r>
                        <a:rPr lang="en-US" sz="1600" kern="100">
                          <a:effectLst/>
                        </a:rPr>
                        <a:t> \( </a:t>
                      </a:r>
                      <a:r>
                        <a:rPr lang="zh-CN" sz="1600" kern="100">
                          <a:effectLst/>
                        </a:rPr>
                        <a:t>和</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25622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匹配前面的子表达式零次或多次。要匹配</a:t>
                      </a:r>
                      <a:r>
                        <a:rPr lang="en-US" sz="1600" kern="100">
                          <a:effectLst/>
                        </a:rPr>
                        <a:t> * </a:t>
                      </a:r>
                      <a:r>
                        <a:rPr lang="zh-CN" sz="1600" kern="100">
                          <a:effectLst/>
                        </a:rPr>
                        <a:t>字符，请使用</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25622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匹配前面的子表达式一次或多次。要匹配</a:t>
                      </a:r>
                      <a:r>
                        <a:rPr lang="en-US" sz="1600" kern="100">
                          <a:effectLst/>
                        </a:rPr>
                        <a:t> + </a:t>
                      </a:r>
                      <a:r>
                        <a:rPr lang="zh-CN" sz="1600" kern="100">
                          <a:effectLst/>
                        </a:rPr>
                        <a:t>字符，请使用</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25622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匹配除换行符</a:t>
                      </a:r>
                      <a:r>
                        <a:rPr lang="en-US" sz="1600" kern="100">
                          <a:effectLst/>
                        </a:rPr>
                        <a:t> \n </a:t>
                      </a:r>
                      <a:r>
                        <a:rPr lang="zh-CN" sz="1600" kern="100">
                          <a:effectLst/>
                        </a:rPr>
                        <a:t>之外的任何单字符。要匹配</a:t>
                      </a:r>
                      <a:r>
                        <a:rPr lang="en-US" sz="1600" kern="100">
                          <a:effectLst/>
                        </a:rPr>
                        <a:t> . </a:t>
                      </a:r>
                      <a:r>
                        <a:rPr lang="zh-CN" sz="1600" kern="100">
                          <a:effectLst/>
                        </a:rPr>
                        <a:t>，请使用</a:t>
                      </a:r>
                      <a:r>
                        <a:rPr lang="en-US" sz="1600" kern="100">
                          <a:effectLst/>
                        </a:rPr>
                        <a:t> \.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25622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标记一个中括号表达式的开始。要匹配</a:t>
                      </a:r>
                      <a:r>
                        <a:rPr lang="en-US" sz="1600" kern="100">
                          <a:effectLst/>
                        </a:rPr>
                        <a:t> [</a:t>
                      </a:r>
                      <a:r>
                        <a:rPr lang="zh-CN" sz="1600" kern="100">
                          <a:effectLst/>
                        </a:rPr>
                        <a:t>，请使用</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534724">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dirty="0">
                          <a:effectLst/>
                        </a:rPr>
                        <a:t>匹配前面的子表达式零次或一次，或指明一个非贪婪限定符。要匹配</a:t>
                      </a:r>
                      <a:r>
                        <a:rPr lang="en-US" sz="1600" kern="100" dirty="0">
                          <a:effectLst/>
                        </a:rPr>
                        <a:t> </a:t>
                      </a:r>
                      <a:r>
                        <a:rPr lang="zh-CN" altLang="en-US" sz="1600" kern="100" dirty="0" smtClean="0">
                          <a:effectLst/>
                        </a:rPr>
                        <a:t>？</a:t>
                      </a:r>
                      <a:r>
                        <a:rPr lang="zh-CN" sz="1600" kern="100" dirty="0" smtClean="0">
                          <a:effectLst/>
                        </a:rPr>
                        <a:t>字符</a:t>
                      </a:r>
                      <a:r>
                        <a:rPr lang="zh-CN" sz="1600" kern="100" dirty="0">
                          <a:effectLst/>
                        </a:rPr>
                        <a:t>，请使用</a:t>
                      </a:r>
                      <a:r>
                        <a:rPr lang="en-US" sz="1600" kern="100" dirty="0">
                          <a:effectLst/>
                        </a:rPr>
                        <a:t> </a:t>
                      </a:r>
                      <a:r>
                        <a:rPr lang="en-US" sz="1600" kern="100" dirty="0" smtClean="0">
                          <a:effectLst/>
                        </a:rPr>
                        <a:t>\</a:t>
                      </a:r>
                      <a:r>
                        <a:rPr lang="zh-CN" altLang="en-US" sz="1600" kern="100" dirty="0" smtClean="0">
                          <a:effectLst/>
                        </a:rPr>
                        <a:t>？</a:t>
                      </a:r>
                      <a:r>
                        <a:rPr lang="zh-CN" sz="1600" kern="100" dirty="0" smtClean="0">
                          <a:effectLst/>
                        </a:rPr>
                        <a:t>。</a:t>
                      </a:r>
                      <a:endParaRPr lang="zh-CN" sz="1600" kern="100" dirty="0">
                        <a:effectLst/>
                        <a:latin typeface="等线"/>
                        <a:ea typeface="等线"/>
                        <a:cs typeface="Times New Roman"/>
                      </a:endParaRPr>
                    </a:p>
                  </a:txBody>
                  <a:tcPr marL="54221" marR="54221" marT="0" marB="0"/>
                </a:tc>
                <a:tc hMerge="1">
                  <a:txBody>
                    <a:bodyPr/>
                    <a:lstStyle/>
                    <a:p>
                      <a:endParaRPr lang="zh-CN" altLang="en-US"/>
                    </a:p>
                  </a:txBody>
                  <a:tcPr/>
                </a:tc>
              </a:tr>
              <a:tr h="670617">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将下一个字符标记为或特殊字符、或原义字符、或向后引用、或八进制转义符。例如，</a:t>
                      </a:r>
                      <a:r>
                        <a:rPr lang="en-US" sz="1600" kern="100">
                          <a:effectLst/>
                        </a:rPr>
                        <a:t> 'n' </a:t>
                      </a:r>
                      <a:r>
                        <a:rPr lang="zh-CN" sz="1600" kern="100">
                          <a:effectLst/>
                        </a:rPr>
                        <a:t>匹配字符</a:t>
                      </a:r>
                      <a:r>
                        <a:rPr lang="en-US" sz="1600" kern="100">
                          <a:effectLst/>
                        </a:rPr>
                        <a:t> 'n'</a:t>
                      </a:r>
                      <a:r>
                        <a:rPr lang="zh-CN" sz="1600" kern="100">
                          <a:effectLst/>
                        </a:rPr>
                        <a:t>。</a:t>
                      </a:r>
                      <a:r>
                        <a:rPr lang="en-US" sz="1600" kern="100">
                          <a:effectLst/>
                        </a:rPr>
                        <a:t>'\n' </a:t>
                      </a:r>
                      <a:r>
                        <a:rPr lang="zh-CN" sz="1600" kern="100">
                          <a:effectLst/>
                        </a:rPr>
                        <a:t>匹配换行符。序列</a:t>
                      </a:r>
                      <a:r>
                        <a:rPr lang="en-US" sz="1600" kern="100">
                          <a:effectLst/>
                        </a:rPr>
                        <a:t> '\\' </a:t>
                      </a:r>
                      <a:r>
                        <a:rPr lang="zh-CN" sz="1600" kern="100">
                          <a:effectLst/>
                        </a:rPr>
                        <a:t>匹配</a:t>
                      </a:r>
                      <a:r>
                        <a:rPr lang="en-US" sz="1600" kern="100">
                          <a:effectLst/>
                        </a:rPr>
                        <a:t> "\"</a:t>
                      </a:r>
                      <a:r>
                        <a:rPr lang="zh-CN" sz="1600" kern="100">
                          <a:effectLst/>
                        </a:rPr>
                        <a:t>，而</a:t>
                      </a:r>
                      <a:r>
                        <a:rPr lang="en-US" sz="1600" kern="100">
                          <a:effectLst/>
                        </a:rPr>
                        <a:t> '\(' </a:t>
                      </a:r>
                      <a:r>
                        <a:rPr lang="zh-CN" sz="1600" kern="100">
                          <a:effectLst/>
                        </a:rPr>
                        <a:t>则匹配</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534724">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匹配输入字符串的开始位置，除非在方括号表达式中使用，此时它表示不接受该字符集合。要匹配</a:t>
                      </a:r>
                      <a:r>
                        <a:rPr lang="en-US" sz="1600" kern="100">
                          <a:effectLst/>
                        </a:rPr>
                        <a:t> ^ </a:t>
                      </a:r>
                      <a:r>
                        <a:rPr lang="zh-CN" sz="1600" kern="100">
                          <a:effectLst/>
                        </a:rPr>
                        <a:t>字符本身，请使用</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25622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a:effectLst/>
                        </a:rPr>
                        <a:t>标记限定符表达式的开始。要匹配</a:t>
                      </a:r>
                      <a:r>
                        <a:rPr lang="en-US" sz="1600" kern="100">
                          <a:effectLst/>
                        </a:rPr>
                        <a:t> {</a:t>
                      </a:r>
                      <a:r>
                        <a:rPr lang="zh-CN" sz="1600" kern="100">
                          <a:effectLst/>
                        </a:rPr>
                        <a:t>，请使用</a:t>
                      </a:r>
                      <a:r>
                        <a:rPr lang="en-US" sz="1600" kern="100">
                          <a:effectLst/>
                        </a:rPr>
                        <a:t> \{</a:t>
                      </a:r>
                      <a:r>
                        <a:rPr lang="zh-CN" sz="1600" kern="100">
                          <a:effectLst/>
                        </a:rPr>
                        <a:t>。</a:t>
                      </a:r>
                      <a:endParaRPr lang="zh-CN" sz="1600" kern="100">
                        <a:effectLst/>
                        <a:latin typeface="等线"/>
                        <a:ea typeface="等线"/>
                        <a:cs typeface="Times New Roman"/>
                      </a:endParaRPr>
                    </a:p>
                  </a:txBody>
                  <a:tcPr marL="54221" marR="54221" marT="0" marB="0"/>
                </a:tc>
                <a:tc hMerge="1">
                  <a:txBody>
                    <a:bodyPr/>
                    <a:lstStyle/>
                    <a:p>
                      <a:endParaRPr lang="zh-CN" altLang="en-US"/>
                    </a:p>
                  </a:txBody>
                  <a:tcPr/>
                </a:tc>
              </a:tr>
              <a:tr h="256222">
                <a:tc>
                  <a:txBody>
                    <a:bodyPr/>
                    <a:lstStyle/>
                    <a:p>
                      <a:pPr indent="266700" algn="l">
                        <a:lnSpc>
                          <a:spcPts val="2000"/>
                        </a:lnSpc>
                        <a:spcAft>
                          <a:spcPts val="0"/>
                        </a:spcAft>
                      </a:pPr>
                      <a:r>
                        <a:rPr lang="en-US" sz="1600" kern="100">
                          <a:effectLst/>
                        </a:rPr>
                        <a:t>|</a:t>
                      </a:r>
                      <a:endParaRPr lang="zh-CN" sz="1600" kern="100">
                        <a:effectLst/>
                        <a:latin typeface="等线"/>
                        <a:ea typeface="等线"/>
                        <a:cs typeface="Times New Roman"/>
                      </a:endParaRPr>
                    </a:p>
                  </a:txBody>
                  <a:tcPr marL="54221" marR="54221" marT="0" marB="0"/>
                </a:tc>
                <a:tc gridSpan="2">
                  <a:txBody>
                    <a:bodyPr/>
                    <a:lstStyle/>
                    <a:p>
                      <a:pPr algn="l">
                        <a:lnSpc>
                          <a:spcPts val="2000"/>
                        </a:lnSpc>
                        <a:spcAft>
                          <a:spcPts val="0"/>
                        </a:spcAft>
                      </a:pPr>
                      <a:r>
                        <a:rPr lang="zh-CN" sz="1600" kern="100" dirty="0">
                          <a:effectLst/>
                        </a:rPr>
                        <a:t>指明两项之间的一个选择。要匹配</a:t>
                      </a:r>
                      <a:r>
                        <a:rPr lang="en-US" sz="1600" kern="100" dirty="0">
                          <a:effectLst/>
                        </a:rPr>
                        <a:t> |</a:t>
                      </a:r>
                      <a:r>
                        <a:rPr lang="zh-CN" sz="1600" kern="100" dirty="0">
                          <a:effectLst/>
                        </a:rPr>
                        <a:t>，请使用</a:t>
                      </a:r>
                      <a:r>
                        <a:rPr lang="en-US" sz="1600" kern="100" dirty="0">
                          <a:effectLst/>
                        </a:rPr>
                        <a:t> \|</a:t>
                      </a:r>
                      <a:r>
                        <a:rPr lang="zh-CN" sz="1600" kern="100" dirty="0">
                          <a:effectLst/>
                        </a:rPr>
                        <a:t>。</a:t>
                      </a:r>
                      <a:endParaRPr lang="zh-CN" sz="1600" kern="100" dirty="0">
                        <a:effectLst/>
                        <a:latin typeface="等线"/>
                        <a:ea typeface="等线"/>
                        <a:cs typeface="Times New Roman"/>
                      </a:endParaRPr>
                    </a:p>
                  </a:txBody>
                  <a:tcPr marL="54221" marR="54221" marT="0" marB="0"/>
                </a:tc>
                <a:tc hMerge="1">
                  <a:txBody>
                    <a:bodyPr/>
                    <a:lstStyle/>
                    <a:p>
                      <a:endParaRPr lang="zh-CN" altLang="en-US"/>
                    </a:p>
                  </a:txBody>
                  <a:tcPr/>
                </a:tc>
              </a:tr>
            </a:tbl>
          </a:graphicData>
        </a:graphic>
      </p:graphicFrame>
    </p:spTree>
    <p:extLst>
      <p:ext uri="{BB962C8B-B14F-4D97-AF65-F5344CB8AC3E}">
        <p14:creationId xmlns:p14="http://schemas.microsoft.com/office/powerpoint/2010/main" val="256389154"/>
      </p:ext>
    </p:extLst>
  </p:cSld>
  <p:clrMapOvr>
    <a:masterClrMapping/>
  </p:clrMapOvr>
</p:sld>
</file>

<file path=ppt/theme/theme1.xml><?xml version="1.0" encoding="utf-8"?>
<a:theme xmlns:a="http://schemas.openxmlformats.org/drawingml/2006/main" name="切片">
  <a:themeElements>
    <a:clrScheme name="切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片">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308</TotalTime>
  <Words>3569</Words>
  <Application>Microsoft Office PowerPoint</Application>
  <PresentationFormat>自定义</PresentationFormat>
  <Paragraphs>338</Paragraphs>
  <Slides>33</Slides>
  <Notes>0</Notes>
  <HiddenSlides>0</HiddenSlides>
  <MMClips>0</MMClips>
  <ScaleCrop>false</ScaleCrop>
  <HeadingPairs>
    <vt:vector size="4" baseType="variant">
      <vt:variant>
        <vt:lpstr>主题</vt:lpstr>
      </vt:variant>
      <vt:variant>
        <vt:i4>1</vt:i4>
      </vt:variant>
      <vt:variant>
        <vt:lpstr>幻灯片标题</vt:lpstr>
      </vt:variant>
      <vt:variant>
        <vt:i4>33</vt:i4>
      </vt:variant>
    </vt:vector>
  </HeadingPairs>
  <TitlesOfParts>
    <vt:vector size="34" baseType="lpstr">
      <vt:lpstr>切片</vt:lpstr>
      <vt:lpstr>第7单元</vt:lpstr>
      <vt:lpstr>本单元知识点</vt:lpstr>
      <vt:lpstr>7.1 概述</vt:lpstr>
      <vt:lpstr>PowerPoint 演示文稿</vt:lpstr>
      <vt:lpstr>7.2 为何需要使用正则表达式</vt:lpstr>
      <vt:lpstr>7.3 正则表达式的语法</vt:lpstr>
      <vt:lpstr>7.3.1 python中的字符</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7.4 在python中使用正则表达式</vt:lpstr>
      <vt:lpstr>7.4 在python中使用正则表达式</vt:lpstr>
      <vt:lpstr>7.4.1 compile()函数</vt:lpstr>
      <vt:lpstr>PowerPoint 演示文稿</vt:lpstr>
      <vt:lpstr>PowerPoint 演示文稿</vt:lpstr>
      <vt:lpstr>7.4.2 match()函数</vt:lpstr>
      <vt:lpstr>PowerPoint 演示文稿</vt:lpstr>
      <vt:lpstr>PowerPoint 演示文稿</vt:lpstr>
      <vt:lpstr>7.4.3 search()函数</vt:lpstr>
      <vt:lpstr>PowerPoint 演示文稿</vt:lpstr>
      <vt:lpstr>PowerPoint 演示文稿</vt:lpstr>
      <vt:lpstr>7.4.4 sub()函数和split()函数</vt:lpstr>
      <vt:lpstr>PowerPoint 演示文稿</vt:lpstr>
      <vt:lpstr>PowerPoint 演示文稿</vt:lpstr>
      <vt:lpstr>7.5 捕获</vt:lpstr>
      <vt:lpstr>7.6 贪婪与非贪婪模式</vt:lpstr>
      <vt:lpstr>PowerPoint 演示文稿</vt:lpstr>
      <vt:lpstr>7.7 典型案例</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第11单元</dc:title>
  <dc:creator>9day</dc:creator>
  <cp:lastModifiedBy>Administrator</cp:lastModifiedBy>
  <cp:revision>91</cp:revision>
  <dcterms:created xsi:type="dcterms:W3CDTF">2019-06-10T18:02:19Z</dcterms:created>
  <dcterms:modified xsi:type="dcterms:W3CDTF">2019-06-19T09:45:31Z</dcterms:modified>
</cp:coreProperties>
</file>