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78" r:id="rId5"/>
    <p:sldId id="268" r:id="rId6"/>
    <p:sldId id="279" r:id="rId7"/>
    <p:sldId id="280" r:id="rId8"/>
    <p:sldId id="269" r:id="rId9"/>
    <p:sldId id="281" r:id="rId10"/>
    <p:sldId id="282" r:id="rId11"/>
    <p:sldId id="283" r:id="rId12"/>
    <p:sldId id="284" r:id="rId13"/>
    <p:sldId id="285" r:id="rId14"/>
    <p:sldId id="286" r:id="rId15"/>
    <p:sldId id="287" r:id="rId16"/>
    <p:sldId id="270" r:id="rId17"/>
    <p:sldId id="271" r:id="rId18"/>
    <p:sldId id="288" r:id="rId19"/>
    <p:sldId id="290" r:id="rId20"/>
    <p:sldId id="28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660"/>
  </p:normalViewPr>
  <p:slideViewPr>
    <p:cSldViewPr snapToGrid="0">
      <p:cViewPr varScale="1">
        <p:scale>
          <a:sx n="108" d="100"/>
          <a:sy n="108" d="100"/>
        </p:scale>
        <p:origin x="66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623B7F-1235-4685-809E-417F393999E8}" type="datetimeFigureOut">
              <a:rPr lang="zh-CN" altLang="en-US" smtClean="0"/>
              <a:t>2019-06-19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1F69B3-F8FB-4723-9E4D-BFB4CEF550A5}" type="slidenum">
              <a:rPr lang="zh-CN" altLang="en-US" smtClean="0"/>
              <a:t>‹#›</a:t>
            </a:fld>
            <a:endParaRPr lang="zh-CN" altLang="en-US"/>
          </a:p>
        </p:txBody>
      </p:sp>
    </p:spTree>
    <p:extLst>
      <p:ext uri="{BB962C8B-B14F-4D97-AF65-F5344CB8AC3E}">
        <p14:creationId xmlns:p14="http://schemas.microsoft.com/office/powerpoint/2010/main" val="18320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pic>
        <p:nvPicPr>
          <p:cNvPr id="12" name="图片 1">
            <a:extLst>
              <a:ext uri="{FF2B5EF4-FFF2-40B4-BE49-F238E27FC236}">
                <a16:creationId xmlns:a16="http://schemas.microsoft.com/office/drawing/2014/main" id="{A1812A26-823A-4A53-8459-D51972F83EA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51762" y="4909078"/>
            <a:ext cx="4305300" cy="141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069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15864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45466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8390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811253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3040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976913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570429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89224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78023" y="80600"/>
            <a:ext cx="8534401" cy="783000"/>
          </a:xfrm>
        </p:spPr>
        <p:txBody>
          <a:bodyPr anchor="b">
            <a:normAutofit/>
          </a:bodyPr>
          <a:lstStyle>
            <a:lvl1pPr algn="l">
              <a:defRPr sz="3600" b="0" cap="all"/>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478023" y="1053353"/>
            <a:ext cx="8534400" cy="4908176"/>
          </a:xfrm>
        </p:spPr>
        <p:txBody>
          <a:bodyPr anchor="t">
            <a:normAutofit/>
          </a:bodyPr>
          <a:lstStyle>
            <a:lvl1pPr marL="0" indent="0" algn="l">
              <a:buNone/>
              <a:defRPr sz="24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dirty="0"/>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625821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0773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864601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84255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55730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847355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69023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7956CF4-0283-4AF9-AF73-019E5472E8D0}" type="datetimeFigureOut">
              <a:rPr lang="zh-CN" altLang="en-US" smtClean="0"/>
              <a:t>2019-06-19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649932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7956CF4-0283-4AF9-AF73-019E5472E8D0}" type="datetimeFigureOut">
              <a:rPr lang="zh-CN" altLang="en-US" smtClean="0"/>
              <a:t>2019-06-19</a:t>
            </a:fld>
            <a:endParaRPr lang="zh-CN"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CN"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753892448"/>
      </p:ext>
    </p:extLst>
  </p:cSld>
  <p:clrMap bg1="dk1" tx1="lt1" bg2="dk2" tx2="lt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A8A662-1B31-43AA-BB30-6FD2B0483C82}"/>
              </a:ext>
            </a:extLst>
          </p:cNvPr>
          <p:cNvSpPr>
            <a:spLocks noGrp="1"/>
          </p:cNvSpPr>
          <p:nvPr>
            <p:ph type="ctrTitle"/>
          </p:nvPr>
        </p:nvSpPr>
        <p:spPr/>
        <p:txBody>
          <a:bodyPr/>
          <a:lstStyle/>
          <a:p>
            <a:r>
              <a:rPr lang="zh-CN" altLang="en-US" dirty="0"/>
              <a:t>第</a:t>
            </a:r>
            <a:r>
              <a:rPr lang="en-US" altLang="zh-CN"/>
              <a:t>8</a:t>
            </a:r>
            <a:r>
              <a:rPr lang="zh-CN" altLang="en-US"/>
              <a:t>单元</a:t>
            </a:r>
            <a:endParaRPr lang="zh-CN" altLang="en-US" dirty="0"/>
          </a:p>
        </p:txBody>
      </p:sp>
      <p:sp>
        <p:nvSpPr>
          <p:cNvPr id="3" name="副标题 2">
            <a:extLst>
              <a:ext uri="{FF2B5EF4-FFF2-40B4-BE49-F238E27FC236}">
                <a16:creationId xmlns:a16="http://schemas.microsoft.com/office/drawing/2014/main" id="{2FE6E7FD-DE7E-4571-AACB-4F1912954273}"/>
              </a:ext>
            </a:extLst>
          </p:cNvPr>
          <p:cNvSpPr>
            <a:spLocks noGrp="1"/>
          </p:cNvSpPr>
          <p:nvPr>
            <p:ph type="subTitle" idx="1"/>
          </p:nvPr>
        </p:nvSpPr>
        <p:spPr/>
        <p:txBody>
          <a:bodyPr/>
          <a:lstStyle/>
          <a:p>
            <a:r>
              <a:rPr lang="zh-CN" altLang="en-US" b="1" dirty="0"/>
              <a:t>面向对象编程</a:t>
            </a:r>
            <a:endParaRPr lang="zh-CN" altLang="en-US" dirty="0"/>
          </a:p>
        </p:txBody>
      </p:sp>
    </p:spTree>
    <p:extLst>
      <p:ext uri="{BB962C8B-B14F-4D97-AF65-F5344CB8AC3E}">
        <p14:creationId xmlns:p14="http://schemas.microsoft.com/office/powerpoint/2010/main" val="2108377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68A6A-C935-4CC0-8B22-EB25C56DA206}"/>
              </a:ext>
            </a:extLst>
          </p:cNvPr>
          <p:cNvSpPr>
            <a:spLocks noGrp="1"/>
          </p:cNvSpPr>
          <p:nvPr>
            <p:ph type="title"/>
          </p:nvPr>
        </p:nvSpPr>
        <p:spPr/>
        <p:txBody>
          <a:bodyPr>
            <a:normAutofit/>
          </a:bodyPr>
          <a:lstStyle/>
          <a:p>
            <a:r>
              <a:rPr lang="en-US" altLang="zh-CN" dirty="0"/>
              <a:t>8.3 </a:t>
            </a:r>
            <a:r>
              <a:rPr lang="zh-CN" altLang="en-US" dirty="0"/>
              <a:t>属性和方法</a:t>
            </a:r>
          </a:p>
        </p:txBody>
      </p:sp>
      <p:sp>
        <p:nvSpPr>
          <p:cNvPr id="3" name="文本占位符 2">
            <a:extLst>
              <a:ext uri="{FF2B5EF4-FFF2-40B4-BE49-F238E27FC236}">
                <a16:creationId xmlns:a16="http://schemas.microsoft.com/office/drawing/2014/main" id="{0D65AE02-750C-4C23-B117-D0AA22B75AA3}"/>
              </a:ext>
            </a:extLst>
          </p:cNvPr>
          <p:cNvSpPr>
            <a:spLocks noGrp="1"/>
          </p:cNvSpPr>
          <p:nvPr>
            <p:ph type="body" idx="1"/>
          </p:nvPr>
        </p:nvSpPr>
        <p:spPr>
          <a:xfrm>
            <a:off x="478023" y="1053353"/>
            <a:ext cx="8534400" cy="5313580"/>
          </a:xfrm>
        </p:spPr>
        <p:txBody>
          <a:bodyPr>
            <a:normAutofit/>
          </a:bodyPr>
          <a:lstStyle/>
          <a:p>
            <a:r>
              <a:rPr lang="en-US" altLang="zh-CN" dirty="0"/>
              <a:t>3</a:t>
            </a:r>
            <a:r>
              <a:rPr lang="zh-CN" altLang="en-US" dirty="0"/>
              <a:t>．</a:t>
            </a:r>
            <a:r>
              <a:rPr lang="zh-CN" altLang="zh-CN" dirty="0"/>
              <a:t>类的方法</a:t>
            </a:r>
            <a:endParaRPr lang="zh-CN" altLang="en-US" dirty="0"/>
          </a:p>
          <a:p>
            <a:r>
              <a:rPr lang="zh-CN" altLang="en-US" dirty="0"/>
              <a:t>实例属性（</a:t>
            </a:r>
            <a:r>
              <a:rPr lang="en-US" altLang="zh-CN" dirty="0"/>
              <a:t>instance attribute)</a:t>
            </a:r>
            <a:r>
              <a:rPr lang="zh-CN" altLang="en-US" dirty="0"/>
              <a:t>是不需要在类中显式定义，而在</a:t>
            </a:r>
            <a:r>
              <a:rPr lang="en-US" altLang="zh-CN" dirty="0"/>
              <a:t>__</a:t>
            </a:r>
            <a:r>
              <a:rPr lang="en-US" altLang="zh-CN" dirty="0" err="1"/>
              <a:t>init</a:t>
            </a:r>
            <a:r>
              <a:rPr lang="en-US" altLang="zh-CN" dirty="0"/>
              <a:t>__</a:t>
            </a:r>
            <a:r>
              <a:rPr lang="zh-CN" altLang="en-US" dirty="0"/>
              <a:t>构造函数中定义的，定义时以“</a:t>
            </a:r>
            <a:r>
              <a:rPr lang="en-US" altLang="zh-CN" dirty="0"/>
              <a:t>self. ”</a:t>
            </a:r>
            <a:r>
              <a:rPr lang="zh-CN" altLang="en-US" dirty="0"/>
              <a:t>作为前缀，实例属性属于特定的实例。在其他方法中也可以随意添加新的实例属性</a:t>
            </a:r>
            <a:r>
              <a:rPr lang="en-US" altLang="zh-CN" dirty="0"/>
              <a:t>,</a:t>
            </a:r>
            <a:r>
              <a:rPr lang="zh-CN" altLang="en-US" dirty="0"/>
              <a:t>但并不提倡这么做，所有的实例属性最好在</a:t>
            </a:r>
            <a:r>
              <a:rPr lang="en-US" altLang="zh-CN" dirty="0"/>
              <a:t>__</a:t>
            </a:r>
            <a:r>
              <a:rPr lang="en-US" altLang="zh-CN" dirty="0" err="1"/>
              <a:t>init</a:t>
            </a:r>
            <a:r>
              <a:rPr lang="en-US" altLang="zh-CN" dirty="0"/>
              <a:t>__</a:t>
            </a:r>
            <a:r>
              <a:rPr lang="zh-CN" altLang="en-US" dirty="0"/>
              <a:t>中给出。实例属性在内部通过“</a:t>
            </a:r>
            <a:r>
              <a:rPr lang="en-US" altLang="zh-CN" dirty="0"/>
              <a:t>self. ”</a:t>
            </a:r>
            <a:r>
              <a:rPr lang="zh-CN" altLang="en-US" dirty="0"/>
              <a:t>访问，在外部通过对象实例访问。</a:t>
            </a:r>
          </a:p>
        </p:txBody>
      </p:sp>
    </p:spTree>
    <p:extLst>
      <p:ext uri="{BB962C8B-B14F-4D97-AF65-F5344CB8AC3E}">
        <p14:creationId xmlns:p14="http://schemas.microsoft.com/office/powerpoint/2010/main" val="2605536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68A6A-C935-4CC0-8B22-EB25C56DA206}"/>
              </a:ext>
            </a:extLst>
          </p:cNvPr>
          <p:cNvSpPr>
            <a:spLocks noGrp="1"/>
          </p:cNvSpPr>
          <p:nvPr>
            <p:ph type="title"/>
          </p:nvPr>
        </p:nvSpPr>
        <p:spPr/>
        <p:txBody>
          <a:bodyPr>
            <a:normAutofit/>
          </a:bodyPr>
          <a:lstStyle/>
          <a:p>
            <a:r>
              <a:rPr lang="en-US" altLang="zh-CN" dirty="0"/>
              <a:t>8.3 </a:t>
            </a:r>
            <a:r>
              <a:rPr lang="zh-CN" altLang="en-US" dirty="0"/>
              <a:t>属性和方法</a:t>
            </a:r>
          </a:p>
        </p:txBody>
      </p:sp>
      <p:sp>
        <p:nvSpPr>
          <p:cNvPr id="3" name="文本占位符 2">
            <a:extLst>
              <a:ext uri="{FF2B5EF4-FFF2-40B4-BE49-F238E27FC236}">
                <a16:creationId xmlns:a16="http://schemas.microsoft.com/office/drawing/2014/main" id="{0D65AE02-750C-4C23-B117-D0AA22B75AA3}"/>
              </a:ext>
            </a:extLst>
          </p:cNvPr>
          <p:cNvSpPr>
            <a:spLocks noGrp="1"/>
          </p:cNvSpPr>
          <p:nvPr>
            <p:ph type="body" idx="1"/>
          </p:nvPr>
        </p:nvSpPr>
        <p:spPr>
          <a:xfrm>
            <a:off x="478023" y="1053353"/>
            <a:ext cx="8534400" cy="5313580"/>
          </a:xfrm>
        </p:spPr>
        <p:txBody>
          <a:bodyPr>
            <a:normAutofit/>
          </a:bodyPr>
          <a:lstStyle/>
          <a:p>
            <a:r>
              <a:rPr lang="en-US" altLang="zh-CN" dirty="0"/>
              <a:t>4</a:t>
            </a:r>
            <a:r>
              <a:rPr lang="zh-CN" altLang="en-US" dirty="0"/>
              <a:t>．构造方法</a:t>
            </a:r>
            <a:endParaRPr lang="en-US" altLang="zh-CN" dirty="0"/>
          </a:p>
          <a:p>
            <a:r>
              <a:rPr lang="zh-CN" altLang="en-US" dirty="0"/>
              <a:t>构造方法</a:t>
            </a:r>
            <a:r>
              <a:rPr lang="en-US" altLang="zh-CN" dirty="0"/>
              <a:t>__</a:t>
            </a:r>
            <a:r>
              <a:rPr lang="en-US" altLang="zh-CN" dirty="0" err="1"/>
              <a:t>init</a:t>
            </a:r>
            <a:r>
              <a:rPr lang="en-US" altLang="zh-CN" dirty="0"/>
              <a:t>__(self,……)</a:t>
            </a:r>
            <a:r>
              <a:rPr lang="zh-CN" altLang="en-US" dirty="0"/>
              <a:t>在生成对象时调用，可以用来进行一些属性初始化操作，不需要显式去调用，系统会默认去执行。构造方法支持重载，如果用户自己没有重新定义构造方法，系统就自动执行默认的构造方法。</a:t>
            </a:r>
          </a:p>
        </p:txBody>
      </p:sp>
    </p:spTree>
    <p:extLst>
      <p:ext uri="{BB962C8B-B14F-4D97-AF65-F5344CB8AC3E}">
        <p14:creationId xmlns:p14="http://schemas.microsoft.com/office/powerpoint/2010/main" val="889533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68A6A-C935-4CC0-8B22-EB25C56DA206}"/>
              </a:ext>
            </a:extLst>
          </p:cNvPr>
          <p:cNvSpPr>
            <a:spLocks noGrp="1"/>
          </p:cNvSpPr>
          <p:nvPr>
            <p:ph type="title"/>
          </p:nvPr>
        </p:nvSpPr>
        <p:spPr/>
        <p:txBody>
          <a:bodyPr>
            <a:normAutofit/>
          </a:bodyPr>
          <a:lstStyle/>
          <a:p>
            <a:r>
              <a:rPr lang="en-US" altLang="zh-CN" dirty="0"/>
              <a:t>8.3 </a:t>
            </a:r>
            <a:r>
              <a:rPr lang="zh-CN" altLang="en-US" dirty="0"/>
              <a:t>属性和方法</a:t>
            </a:r>
          </a:p>
        </p:txBody>
      </p:sp>
      <p:sp>
        <p:nvSpPr>
          <p:cNvPr id="3" name="文本占位符 2">
            <a:extLst>
              <a:ext uri="{FF2B5EF4-FFF2-40B4-BE49-F238E27FC236}">
                <a16:creationId xmlns:a16="http://schemas.microsoft.com/office/drawing/2014/main" id="{0D65AE02-750C-4C23-B117-D0AA22B75AA3}"/>
              </a:ext>
            </a:extLst>
          </p:cNvPr>
          <p:cNvSpPr>
            <a:spLocks noGrp="1"/>
          </p:cNvSpPr>
          <p:nvPr>
            <p:ph type="body" idx="1"/>
          </p:nvPr>
        </p:nvSpPr>
        <p:spPr>
          <a:xfrm>
            <a:off x="478023" y="1053353"/>
            <a:ext cx="8534400" cy="5313580"/>
          </a:xfrm>
        </p:spPr>
        <p:txBody>
          <a:bodyPr>
            <a:normAutofit/>
          </a:bodyPr>
          <a:lstStyle/>
          <a:p>
            <a:r>
              <a:rPr lang="en-US" altLang="zh-CN" dirty="0"/>
              <a:t>5</a:t>
            </a:r>
            <a:r>
              <a:rPr lang="zh-CN" altLang="en-US" dirty="0"/>
              <a:t>．</a:t>
            </a:r>
            <a:r>
              <a:rPr lang="zh-CN" altLang="zh-CN" dirty="0"/>
              <a:t>析构方法</a:t>
            </a:r>
            <a:endParaRPr lang="en-US" altLang="zh-CN" dirty="0"/>
          </a:p>
          <a:p>
            <a:r>
              <a:rPr lang="zh-CN" altLang="zh-CN" dirty="0"/>
              <a:t>析构方法</a:t>
            </a:r>
            <a:r>
              <a:rPr lang="en-US" altLang="zh-CN" dirty="0"/>
              <a:t>__del__(self)</a:t>
            </a:r>
            <a:r>
              <a:rPr lang="zh-CN" altLang="zh-CN" dirty="0"/>
              <a:t>在释放对象时调用，支持重载，可以在其中进行一些释放资源的操作，不需要显式调用。下面的例子说明了类的普通成员函数以及构造方法和析构方法的作用。</a:t>
            </a:r>
            <a:endParaRPr lang="zh-CN" altLang="en-US" dirty="0"/>
          </a:p>
        </p:txBody>
      </p:sp>
    </p:spTree>
    <p:extLst>
      <p:ext uri="{BB962C8B-B14F-4D97-AF65-F5344CB8AC3E}">
        <p14:creationId xmlns:p14="http://schemas.microsoft.com/office/powerpoint/2010/main" val="1958267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68A6A-C935-4CC0-8B22-EB25C56DA206}"/>
              </a:ext>
            </a:extLst>
          </p:cNvPr>
          <p:cNvSpPr>
            <a:spLocks noGrp="1"/>
          </p:cNvSpPr>
          <p:nvPr>
            <p:ph type="title"/>
          </p:nvPr>
        </p:nvSpPr>
        <p:spPr/>
        <p:txBody>
          <a:bodyPr>
            <a:normAutofit/>
          </a:bodyPr>
          <a:lstStyle/>
          <a:p>
            <a:r>
              <a:rPr lang="en-US" altLang="zh-CN" dirty="0"/>
              <a:t>8.3 </a:t>
            </a:r>
            <a:r>
              <a:rPr lang="zh-CN" altLang="en-US" dirty="0"/>
              <a:t>属性和方法</a:t>
            </a:r>
          </a:p>
        </p:txBody>
      </p:sp>
      <p:sp>
        <p:nvSpPr>
          <p:cNvPr id="3" name="文本占位符 2">
            <a:extLst>
              <a:ext uri="{FF2B5EF4-FFF2-40B4-BE49-F238E27FC236}">
                <a16:creationId xmlns:a16="http://schemas.microsoft.com/office/drawing/2014/main" id="{0D65AE02-750C-4C23-B117-D0AA22B75AA3}"/>
              </a:ext>
            </a:extLst>
          </p:cNvPr>
          <p:cNvSpPr>
            <a:spLocks noGrp="1"/>
          </p:cNvSpPr>
          <p:nvPr>
            <p:ph type="body" idx="1"/>
          </p:nvPr>
        </p:nvSpPr>
        <p:spPr>
          <a:xfrm>
            <a:off x="478023" y="1053353"/>
            <a:ext cx="8534400" cy="5313580"/>
          </a:xfrm>
        </p:spPr>
        <p:txBody>
          <a:bodyPr>
            <a:normAutofit/>
          </a:bodyPr>
          <a:lstStyle/>
          <a:p>
            <a:r>
              <a:rPr lang="en-US" altLang="zh-CN" dirty="0"/>
              <a:t>6</a:t>
            </a:r>
            <a:r>
              <a:rPr lang="zh-CN" altLang="en-US" dirty="0"/>
              <a:t>．</a:t>
            </a:r>
            <a:r>
              <a:rPr lang="zh-CN" altLang="zh-CN" dirty="0"/>
              <a:t>属性的访问控制</a:t>
            </a:r>
            <a:endParaRPr lang="en-US" altLang="zh-CN" dirty="0"/>
          </a:p>
          <a:p>
            <a:r>
              <a:rPr lang="zh-CN" altLang="en-US" dirty="0"/>
              <a:t>在</a:t>
            </a:r>
            <a:r>
              <a:rPr lang="en-US" altLang="zh-CN" dirty="0"/>
              <a:t>Python</a:t>
            </a:r>
            <a:r>
              <a:rPr lang="zh-CN" altLang="en-US" dirty="0"/>
              <a:t>中没有像</a:t>
            </a:r>
            <a:r>
              <a:rPr lang="en-US" altLang="zh-CN" dirty="0"/>
              <a:t>C++</a:t>
            </a:r>
            <a:r>
              <a:rPr lang="zh-CN" altLang="en-US" dirty="0"/>
              <a:t>中</a:t>
            </a:r>
            <a:r>
              <a:rPr lang="en-US" altLang="zh-CN" dirty="0"/>
              <a:t>public</a:t>
            </a:r>
            <a:r>
              <a:rPr lang="zh-CN" altLang="en-US" dirty="0"/>
              <a:t>和</a:t>
            </a:r>
            <a:r>
              <a:rPr lang="en-US" altLang="zh-CN" dirty="0"/>
              <a:t>private</a:t>
            </a:r>
            <a:r>
              <a:rPr lang="zh-CN" altLang="en-US" dirty="0"/>
              <a:t>这些关键字来区别公有属性和私有属性，它是以属性命名方式来区分，如果在属性名前面加了两个下划线“</a:t>
            </a:r>
            <a:r>
              <a:rPr lang="en-US" altLang="zh-CN" dirty="0"/>
              <a:t>__”</a:t>
            </a:r>
            <a:r>
              <a:rPr lang="zh-CN" altLang="en-US" dirty="0"/>
              <a:t>，则表明该属性是私有属性，否则为公有属性。方法也一样，如果在方法名前面加了</a:t>
            </a:r>
            <a:r>
              <a:rPr lang="en-US" altLang="zh-CN" dirty="0"/>
              <a:t>2</a:t>
            </a:r>
            <a:r>
              <a:rPr lang="zh-CN" altLang="en-US" dirty="0"/>
              <a:t>个下划线，则表示该方法是私有的，否则为公有的。</a:t>
            </a:r>
            <a:endParaRPr lang="en-US" altLang="zh-CN" dirty="0"/>
          </a:p>
        </p:txBody>
      </p:sp>
    </p:spTree>
    <p:extLst>
      <p:ext uri="{BB962C8B-B14F-4D97-AF65-F5344CB8AC3E}">
        <p14:creationId xmlns:p14="http://schemas.microsoft.com/office/powerpoint/2010/main" val="4085575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68A6A-C935-4CC0-8B22-EB25C56DA206}"/>
              </a:ext>
            </a:extLst>
          </p:cNvPr>
          <p:cNvSpPr>
            <a:spLocks noGrp="1"/>
          </p:cNvSpPr>
          <p:nvPr>
            <p:ph type="title"/>
          </p:nvPr>
        </p:nvSpPr>
        <p:spPr/>
        <p:txBody>
          <a:bodyPr>
            <a:normAutofit/>
          </a:bodyPr>
          <a:lstStyle/>
          <a:p>
            <a:r>
              <a:rPr lang="en-US" altLang="zh-CN" dirty="0"/>
              <a:t>8.3 </a:t>
            </a:r>
            <a:r>
              <a:rPr lang="zh-CN" altLang="en-US" dirty="0"/>
              <a:t>属性和方法</a:t>
            </a:r>
          </a:p>
        </p:txBody>
      </p:sp>
      <p:sp>
        <p:nvSpPr>
          <p:cNvPr id="3" name="文本占位符 2">
            <a:extLst>
              <a:ext uri="{FF2B5EF4-FFF2-40B4-BE49-F238E27FC236}">
                <a16:creationId xmlns:a16="http://schemas.microsoft.com/office/drawing/2014/main" id="{0D65AE02-750C-4C23-B117-D0AA22B75AA3}"/>
              </a:ext>
            </a:extLst>
          </p:cNvPr>
          <p:cNvSpPr>
            <a:spLocks noGrp="1"/>
          </p:cNvSpPr>
          <p:nvPr>
            <p:ph type="body" idx="1"/>
          </p:nvPr>
        </p:nvSpPr>
        <p:spPr>
          <a:xfrm>
            <a:off x="478023" y="1053353"/>
            <a:ext cx="8534400" cy="5313580"/>
          </a:xfrm>
        </p:spPr>
        <p:txBody>
          <a:bodyPr>
            <a:normAutofit/>
          </a:bodyPr>
          <a:lstStyle/>
          <a:p>
            <a:r>
              <a:rPr lang="en-US" altLang="zh-CN" dirty="0"/>
              <a:t>7</a:t>
            </a:r>
            <a:r>
              <a:rPr lang="zh-CN" altLang="en-US" dirty="0"/>
              <a:t>．</a:t>
            </a:r>
            <a:r>
              <a:rPr lang="zh-CN" altLang="zh-CN" dirty="0"/>
              <a:t>方法的访问控制</a:t>
            </a:r>
            <a:endParaRPr lang="en-US" altLang="zh-CN" dirty="0"/>
          </a:p>
          <a:p>
            <a:r>
              <a:rPr lang="zh-CN" altLang="en-US" dirty="0"/>
              <a:t>在类中可以根据需要定义一些方法，定义方法采用</a:t>
            </a:r>
            <a:r>
              <a:rPr lang="en-US" altLang="zh-CN" dirty="0" err="1"/>
              <a:t>def</a:t>
            </a:r>
            <a:r>
              <a:rPr lang="zh-CN" altLang="en-US" dirty="0"/>
              <a:t>关键字，在类中定义的方法至少会有一个参数，一般以名为“</a:t>
            </a:r>
            <a:r>
              <a:rPr lang="en-US" altLang="zh-CN" dirty="0"/>
              <a:t>self”</a:t>
            </a:r>
            <a:r>
              <a:rPr lang="zh-CN" altLang="en-US" dirty="0"/>
              <a:t>的变量作为该参数（用其他名称也可以），而且需要作为第一个参数。下面看一个例子。</a:t>
            </a:r>
            <a:endParaRPr lang="en-US" altLang="zh-CN" dirty="0"/>
          </a:p>
        </p:txBody>
      </p:sp>
    </p:spTree>
    <p:extLst>
      <p:ext uri="{BB962C8B-B14F-4D97-AF65-F5344CB8AC3E}">
        <p14:creationId xmlns:p14="http://schemas.microsoft.com/office/powerpoint/2010/main" val="2595185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B11487-BD82-4BDD-BBC6-47CEB6C776FB}"/>
              </a:ext>
            </a:extLst>
          </p:cNvPr>
          <p:cNvSpPr>
            <a:spLocks noGrp="1"/>
          </p:cNvSpPr>
          <p:nvPr>
            <p:ph type="title"/>
          </p:nvPr>
        </p:nvSpPr>
        <p:spPr/>
        <p:txBody>
          <a:bodyPr/>
          <a:lstStyle/>
          <a:p>
            <a:r>
              <a:rPr lang="en-US" altLang="zh-CN" dirty="0"/>
              <a:t>8.4 </a:t>
            </a:r>
            <a:r>
              <a:rPr lang="zh-CN" altLang="en-US" dirty="0"/>
              <a:t>继承</a:t>
            </a:r>
          </a:p>
        </p:txBody>
      </p:sp>
      <p:sp>
        <p:nvSpPr>
          <p:cNvPr id="3" name="文本占位符 2">
            <a:extLst>
              <a:ext uri="{FF2B5EF4-FFF2-40B4-BE49-F238E27FC236}">
                <a16:creationId xmlns:a16="http://schemas.microsoft.com/office/drawing/2014/main" id="{AC485562-1F8C-4B9E-90FC-137B871B94C4}"/>
              </a:ext>
            </a:extLst>
          </p:cNvPr>
          <p:cNvSpPr>
            <a:spLocks noGrp="1"/>
          </p:cNvSpPr>
          <p:nvPr>
            <p:ph type="body" idx="1"/>
          </p:nvPr>
        </p:nvSpPr>
        <p:spPr/>
        <p:txBody>
          <a:bodyPr/>
          <a:lstStyle/>
          <a:p>
            <a:r>
              <a:rPr lang="zh-CN" altLang="zh-CN" dirty="0"/>
              <a:t>面向对象的编程带来的主要好处之一是代码的重用，实现这种重用的方法之一是通过继承机制。继承用于指定一个类将从其父类获取其大部分或全部功能。用户对现有类进行修改，来创建一个新的类，称为子类或派生类，原有的类称为基类或父类。它是面向对象编程的一个特征。继承的语法格式如下：</a:t>
            </a:r>
          </a:p>
          <a:p>
            <a:r>
              <a:rPr lang="en-US" altLang="zh-CN" dirty="0"/>
              <a:t>class </a:t>
            </a:r>
            <a:r>
              <a:rPr lang="zh-CN" altLang="zh-CN" dirty="0"/>
              <a:t>子类名</a:t>
            </a:r>
            <a:r>
              <a:rPr lang="en-US" altLang="zh-CN" dirty="0"/>
              <a:t>(</a:t>
            </a:r>
            <a:r>
              <a:rPr lang="zh-CN" altLang="zh-CN" dirty="0"/>
              <a:t>父类名</a:t>
            </a:r>
            <a:r>
              <a:rPr lang="en-US" altLang="zh-CN" dirty="0"/>
              <a:t>):</a:t>
            </a:r>
            <a:endParaRPr lang="zh-CN" altLang="zh-CN" dirty="0"/>
          </a:p>
          <a:p>
            <a:r>
              <a:rPr lang="en-US" altLang="zh-CN" dirty="0"/>
              <a:t>    </a:t>
            </a:r>
            <a:r>
              <a:rPr lang="zh-CN" altLang="zh-CN" dirty="0"/>
              <a:t>类体</a:t>
            </a:r>
          </a:p>
          <a:p>
            <a:endParaRPr lang="zh-CN" altLang="en-US" dirty="0"/>
          </a:p>
        </p:txBody>
      </p:sp>
      <p:sp>
        <p:nvSpPr>
          <p:cNvPr id="9" name="矩形 8"/>
          <p:cNvSpPr/>
          <p:nvPr/>
        </p:nvSpPr>
        <p:spPr>
          <a:xfrm>
            <a:off x="10055931" y="1042670"/>
            <a:ext cx="1362075" cy="149542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宋体"/>
              <a:cs typeface="Times New Roman"/>
            </a:endParaRPr>
          </a:p>
        </p:txBody>
      </p:sp>
      <p:sp>
        <p:nvSpPr>
          <p:cNvPr id="10" name="文本框 22"/>
          <p:cNvSpPr txBox="1"/>
          <p:nvPr/>
        </p:nvSpPr>
        <p:spPr>
          <a:xfrm>
            <a:off x="10084506" y="2242820"/>
            <a:ext cx="1304925" cy="277495"/>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宋体"/>
                <a:cs typeface="Times New Roman"/>
              </a:rPr>
              <a:t>扫码看视频</a:t>
            </a:r>
            <a:r>
              <a:rPr lang="en-US" sz="1050" kern="100">
                <a:effectLst/>
                <a:ea typeface="宋体"/>
                <a:cs typeface="Times New Roman"/>
              </a:rPr>
              <a:t>8.3</a:t>
            </a:r>
            <a:endParaRPr lang="zh-CN" sz="1050" kern="100">
              <a:effectLst/>
              <a:ea typeface="宋体"/>
              <a:cs typeface="Times New Roman"/>
            </a:endParaRPr>
          </a:p>
        </p:txBody>
      </p:sp>
      <p:sp>
        <p:nvSpPr>
          <p:cNvPr id="4" name="Rectangle 4"/>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Rectangle 8"/>
          <p:cNvSpPr>
            <a:spLocks noChangeArrowheads="1"/>
          </p:cNvSpPr>
          <p:nvPr/>
        </p:nvSpPr>
        <p:spPr bwMode="auto">
          <a:xfrm>
            <a:off x="0" y="1409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pic>
        <p:nvPicPr>
          <p:cNvPr id="6146" name="图片 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60718" y="1290320"/>
            <a:ext cx="952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13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a:extLst>
              <a:ext uri="{FF2B5EF4-FFF2-40B4-BE49-F238E27FC236}">
                <a16:creationId xmlns:a16="http://schemas.microsoft.com/office/drawing/2014/main" id="{AC485562-1F8C-4B9E-90FC-137B871B94C4}"/>
              </a:ext>
            </a:extLst>
          </p:cNvPr>
          <p:cNvSpPr>
            <a:spLocks noGrp="1"/>
          </p:cNvSpPr>
          <p:nvPr>
            <p:ph sz="half" idx="1"/>
          </p:nvPr>
        </p:nvSpPr>
        <p:spPr>
          <a:xfrm>
            <a:off x="684211" y="685800"/>
            <a:ext cx="4937655" cy="5974644"/>
          </a:xfrm>
        </p:spPr>
        <p:txBody>
          <a:bodyPr>
            <a:normAutofit fontScale="85000" lnSpcReduction="20000"/>
          </a:bodyPr>
          <a:lstStyle/>
          <a:p>
            <a:r>
              <a:rPr lang="zh-CN" altLang="zh-CN" dirty="0"/>
              <a:t>【例</a:t>
            </a:r>
            <a:r>
              <a:rPr lang="en-US" altLang="zh-CN" dirty="0"/>
              <a:t>8.12</a:t>
            </a:r>
            <a:r>
              <a:rPr lang="zh-CN" altLang="zh-CN" dirty="0"/>
              <a:t>】面向对象之继承示例</a:t>
            </a:r>
          </a:p>
          <a:p>
            <a:r>
              <a:rPr lang="en-US" altLang="zh-CN" dirty="0"/>
              <a:t>#</a:t>
            </a:r>
            <a:r>
              <a:rPr lang="zh-CN" altLang="zh-CN" dirty="0"/>
              <a:t>例</a:t>
            </a:r>
            <a:r>
              <a:rPr lang="en-US" altLang="zh-CN" dirty="0"/>
              <a:t>8.12</a:t>
            </a:r>
            <a:r>
              <a:rPr lang="zh-CN" altLang="zh-CN" dirty="0"/>
              <a:t>面向对象之继承</a:t>
            </a:r>
          </a:p>
          <a:p>
            <a:r>
              <a:rPr lang="en-US" altLang="zh-CN" dirty="0"/>
              <a:t>class Person (object):</a:t>
            </a:r>
            <a:endParaRPr lang="zh-CN" altLang="zh-CN" dirty="0"/>
          </a:p>
          <a:p>
            <a:r>
              <a:rPr lang="en-US" altLang="zh-CN" dirty="0"/>
              <a:t>    </a:t>
            </a:r>
            <a:r>
              <a:rPr lang="en-US" altLang="zh-CN" dirty="0" err="1"/>
              <a:t>def</a:t>
            </a:r>
            <a:r>
              <a:rPr lang="en-US" altLang="zh-CN" dirty="0"/>
              <a:t> __</a:t>
            </a:r>
            <a:r>
              <a:rPr lang="en-US" altLang="zh-CN" dirty="0" err="1"/>
              <a:t>init</a:t>
            </a:r>
            <a:r>
              <a:rPr lang="en-US" altLang="zh-CN" dirty="0"/>
              <a:t>__(self, name, gender):</a:t>
            </a:r>
            <a:endParaRPr lang="zh-CN" altLang="zh-CN" dirty="0"/>
          </a:p>
          <a:p>
            <a:r>
              <a:rPr lang="en-US" altLang="zh-CN" dirty="0"/>
              <a:t>        self.name= name</a:t>
            </a:r>
            <a:endParaRPr lang="zh-CN" altLang="zh-CN" dirty="0"/>
          </a:p>
          <a:p>
            <a:r>
              <a:rPr lang="en-US" altLang="zh-CN" dirty="0"/>
              <a:t>        </a:t>
            </a:r>
            <a:r>
              <a:rPr lang="en-US" altLang="zh-CN" dirty="0" err="1"/>
              <a:t>self.gender</a:t>
            </a:r>
            <a:r>
              <a:rPr lang="en-US" altLang="zh-CN" dirty="0"/>
              <a:t>= gender</a:t>
            </a:r>
            <a:endParaRPr lang="zh-CN" altLang="zh-CN" dirty="0"/>
          </a:p>
          <a:p>
            <a:r>
              <a:rPr lang="en-US" altLang="zh-CN" dirty="0"/>
              <a:t>        print(" Person</a:t>
            </a:r>
            <a:r>
              <a:rPr lang="zh-CN" altLang="zh-CN" dirty="0"/>
              <a:t>类</a:t>
            </a:r>
            <a:r>
              <a:rPr lang="en-US" altLang="zh-CN" dirty="0"/>
              <a:t>__</a:t>
            </a:r>
            <a:r>
              <a:rPr lang="en-US" altLang="zh-CN" dirty="0" err="1"/>
              <a:t>ini</a:t>
            </a:r>
            <a:r>
              <a:rPr lang="en-US" altLang="zh-CN" dirty="0"/>
              <a:t>()__</a:t>
            </a:r>
            <a:r>
              <a:rPr lang="zh-CN" altLang="zh-CN" dirty="0"/>
              <a:t>。</a:t>
            </a:r>
            <a:r>
              <a:rPr lang="en-US" altLang="zh-CN" dirty="0"/>
              <a:t>","</a:t>
            </a:r>
            <a:r>
              <a:rPr lang="zh-CN" altLang="zh-CN" dirty="0"/>
              <a:t>姓名：</a:t>
            </a:r>
            <a:r>
              <a:rPr lang="en-US" altLang="zh-CN" dirty="0"/>
              <a:t>",self.name)</a:t>
            </a:r>
            <a:endParaRPr lang="zh-CN" altLang="zh-CN" dirty="0"/>
          </a:p>
          <a:p>
            <a:r>
              <a:rPr lang="en-US" altLang="zh-CN" dirty="0"/>
              <a:t>class Student(Person):</a:t>
            </a:r>
            <a:endParaRPr lang="zh-CN" altLang="zh-CN" dirty="0"/>
          </a:p>
          <a:p>
            <a:r>
              <a:rPr lang="en-US" altLang="zh-CN" dirty="0"/>
              <a:t>    </a:t>
            </a:r>
            <a:r>
              <a:rPr lang="en-US" altLang="zh-CN" dirty="0" err="1"/>
              <a:t>def</a:t>
            </a:r>
            <a:r>
              <a:rPr lang="en-US" altLang="zh-CN" dirty="0"/>
              <a:t> __</a:t>
            </a:r>
            <a:r>
              <a:rPr lang="en-US" altLang="zh-CN" dirty="0" err="1"/>
              <a:t>init</a:t>
            </a:r>
            <a:r>
              <a:rPr lang="en-US" altLang="zh-CN" dirty="0"/>
              <a:t>__ (self, name, gender, score):</a:t>
            </a:r>
            <a:endParaRPr lang="zh-CN" altLang="zh-CN" dirty="0"/>
          </a:p>
          <a:p>
            <a:r>
              <a:rPr lang="en-US" altLang="zh-CN" dirty="0"/>
              <a:t>        super (</a:t>
            </a:r>
            <a:r>
              <a:rPr lang="en-US" altLang="zh-CN" dirty="0" err="1"/>
              <a:t>Student,self</a:t>
            </a:r>
            <a:r>
              <a:rPr lang="en-US" altLang="zh-CN" dirty="0"/>
              <a:t>).__</a:t>
            </a:r>
            <a:r>
              <a:rPr lang="en-US" altLang="zh-CN" dirty="0" err="1"/>
              <a:t>init</a:t>
            </a:r>
            <a:r>
              <a:rPr lang="en-US" altLang="zh-CN" dirty="0"/>
              <a:t>__ (name, gender)</a:t>
            </a:r>
            <a:endParaRPr lang="zh-CN" altLang="zh-CN" dirty="0"/>
          </a:p>
          <a:p>
            <a:r>
              <a:rPr lang="en-US" altLang="zh-CN" dirty="0"/>
              <a:t>        </a:t>
            </a:r>
            <a:r>
              <a:rPr lang="en-US" altLang="zh-CN" dirty="0" err="1"/>
              <a:t>self.score</a:t>
            </a:r>
            <a:r>
              <a:rPr lang="en-US" altLang="zh-CN" dirty="0"/>
              <a:t>= score</a:t>
            </a:r>
            <a:endParaRPr lang="zh-CN" altLang="zh-CN" dirty="0"/>
          </a:p>
          <a:p>
            <a:r>
              <a:rPr lang="en-US" altLang="zh-CN" dirty="0"/>
              <a:t>        print(" Student</a:t>
            </a:r>
            <a:r>
              <a:rPr lang="zh-CN" altLang="zh-CN" dirty="0"/>
              <a:t>类</a:t>
            </a:r>
            <a:r>
              <a:rPr lang="en-US" altLang="zh-CN" dirty="0"/>
              <a:t>__</a:t>
            </a:r>
            <a:r>
              <a:rPr lang="en-US" altLang="zh-CN" dirty="0" err="1"/>
              <a:t>ini</a:t>
            </a:r>
            <a:r>
              <a:rPr lang="en-US" altLang="zh-CN" dirty="0"/>
              <a:t>__()</a:t>
            </a:r>
            <a:r>
              <a:rPr lang="zh-CN" altLang="zh-CN" dirty="0"/>
              <a:t>。</a:t>
            </a:r>
            <a:r>
              <a:rPr lang="en-US" altLang="zh-CN" dirty="0"/>
              <a:t>","</a:t>
            </a:r>
            <a:r>
              <a:rPr lang="zh-CN" altLang="zh-CN" dirty="0"/>
              <a:t>姓名：</a:t>
            </a:r>
            <a:r>
              <a:rPr lang="en-US" altLang="zh-CN" dirty="0"/>
              <a:t>",self.name)</a:t>
            </a:r>
            <a:endParaRPr lang="zh-CN" altLang="zh-CN" dirty="0"/>
          </a:p>
          <a:p>
            <a:r>
              <a:rPr lang="en-US" altLang="zh-CN" dirty="0"/>
              <a:t>#</a:t>
            </a:r>
            <a:r>
              <a:rPr lang="zh-CN" altLang="zh-CN" dirty="0"/>
              <a:t>“</a:t>
            </a:r>
            <a:r>
              <a:rPr lang="en-US" altLang="zh-CN" dirty="0"/>
              <a:t>__main__”</a:t>
            </a:r>
            <a:r>
              <a:rPr lang="zh-CN" altLang="zh-CN" dirty="0"/>
              <a:t>等于当前执行文件的名称</a:t>
            </a:r>
          </a:p>
          <a:p>
            <a:r>
              <a:rPr lang="en-US" altLang="zh-CN" dirty="0"/>
              <a:t>if __name__=="__main__":</a:t>
            </a:r>
            <a:endParaRPr lang="zh-CN" altLang="zh-CN" dirty="0"/>
          </a:p>
          <a:p>
            <a:r>
              <a:rPr lang="en-US" altLang="zh-CN" dirty="0"/>
              <a:t>    person= Person("</a:t>
            </a:r>
            <a:r>
              <a:rPr lang="zh-CN" altLang="zh-CN" dirty="0"/>
              <a:t>张三</a:t>
            </a:r>
            <a:r>
              <a:rPr lang="en-US" altLang="zh-CN" dirty="0"/>
              <a:t>","</a:t>
            </a:r>
            <a:r>
              <a:rPr lang="zh-CN" altLang="zh-CN" dirty="0"/>
              <a:t>男</a:t>
            </a:r>
            <a:r>
              <a:rPr lang="en-US" altLang="zh-CN" dirty="0"/>
              <a:t>")</a:t>
            </a:r>
            <a:endParaRPr lang="zh-CN" altLang="zh-CN" dirty="0"/>
          </a:p>
          <a:p>
            <a:r>
              <a:rPr lang="en-US" altLang="zh-CN" dirty="0"/>
              <a:t>    student= Student("</a:t>
            </a:r>
            <a:r>
              <a:rPr lang="zh-CN" altLang="zh-CN" dirty="0"/>
              <a:t>李四</a:t>
            </a:r>
            <a:r>
              <a:rPr lang="en-US" altLang="zh-CN" dirty="0"/>
              <a:t>","</a:t>
            </a:r>
            <a:r>
              <a:rPr lang="zh-CN" altLang="zh-CN" dirty="0"/>
              <a:t>男</a:t>
            </a:r>
            <a:r>
              <a:rPr lang="en-US" altLang="zh-CN" dirty="0"/>
              <a:t>",100)</a:t>
            </a:r>
            <a:endParaRPr lang="zh-CN" altLang="zh-CN" dirty="0"/>
          </a:p>
        </p:txBody>
      </p:sp>
      <p:sp>
        <p:nvSpPr>
          <p:cNvPr id="11" name="内容占位符 10"/>
          <p:cNvSpPr>
            <a:spLocks noGrp="1"/>
          </p:cNvSpPr>
          <p:nvPr>
            <p:ph sz="half" idx="2"/>
          </p:nvPr>
        </p:nvSpPr>
        <p:spPr>
          <a:xfrm>
            <a:off x="5808133" y="685801"/>
            <a:ext cx="4934479" cy="4834466"/>
          </a:xfrm>
        </p:spPr>
        <p:txBody>
          <a:bodyPr>
            <a:normAutofit fontScale="85000" lnSpcReduction="20000"/>
          </a:bodyPr>
          <a:lstStyle/>
          <a:p>
            <a:r>
              <a:rPr lang="zh-CN" altLang="zh-CN" dirty="0"/>
              <a:t>运行结果：</a:t>
            </a:r>
          </a:p>
          <a:p>
            <a:r>
              <a:rPr lang="en-US" altLang="zh-CN" dirty="0"/>
              <a:t>Person</a:t>
            </a:r>
            <a:r>
              <a:rPr lang="zh-CN" altLang="zh-CN" dirty="0"/>
              <a:t>类</a:t>
            </a:r>
            <a:r>
              <a:rPr lang="en-US" altLang="zh-CN" dirty="0"/>
              <a:t>__</a:t>
            </a:r>
            <a:r>
              <a:rPr lang="en-US" altLang="zh-CN" dirty="0" err="1"/>
              <a:t>ini</a:t>
            </a:r>
            <a:r>
              <a:rPr lang="en-US" altLang="zh-CN" dirty="0"/>
              <a:t>()__</a:t>
            </a:r>
            <a:r>
              <a:rPr lang="zh-CN" altLang="zh-CN" dirty="0"/>
              <a:t>。 姓名： 张三</a:t>
            </a:r>
          </a:p>
          <a:p>
            <a:r>
              <a:rPr lang="en-US" altLang="zh-CN" dirty="0"/>
              <a:t>Person</a:t>
            </a:r>
            <a:r>
              <a:rPr lang="zh-CN" altLang="zh-CN" dirty="0"/>
              <a:t>类</a:t>
            </a:r>
            <a:r>
              <a:rPr lang="en-US" altLang="zh-CN" dirty="0"/>
              <a:t>__</a:t>
            </a:r>
            <a:r>
              <a:rPr lang="en-US" altLang="zh-CN" dirty="0" err="1"/>
              <a:t>ini</a:t>
            </a:r>
            <a:r>
              <a:rPr lang="en-US" altLang="zh-CN" dirty="0"/>
              <a:t>()__</a:t>
            </a:r>
            <a:r>
              <a:rPr lang="zh-CN" altLang="zh-CN" dirty="0"/>
              <a:t>。 姓名： 李四</a:t>
            </a:r>
          </a:p>
          <a:p>
            <a:r>
              <a:rPr lang="en-US" altLang="zh-CN" dirty="0"/>
              <a:t>Student</a:t>
            </a:r>
            <a:r>
              <a:rPr lang="zh-CN" altLang="zh-CN" dirty="0"/>
              <a:t>类</a:t>
            </a:r>
            <a:r>
              <a:rPr lang="en-US" altLang="zh-CN" dirty="0"/>
              <a:t>__</a:t>
            </a:r>
            <a:r>
              <a:rPr lang="en-US" altLang="zh-CN" dirty="0" err="1"/>
              <a:t>ini</a:t>
            </a:r>
            <a:r>
              <a:rPr lang="en-US" altLang="zh-CN" dirty="0"/>
              <a:t>__()</a:t>
            </a:r>
            <a:r>
              <a:rPr lang="zh-CN" altLang="zh-CN" dirty="0"/>
              <a:t>。 姓名： 李四</a:t>
            </a:r>
          </a:p>
          <a:p>
            <a:endParaRPr lang="zh-CN" altLang="en-US" dirty="0"/>
          </a:p>
        </p:txBody>
      </p:sp>
    </p:spTree>
    <p:extLst>
      <p:ext uri="{BB962C8B-B14F-4D97-AF65-F5344CB8AC3E}">
        <p14:creationId xmlns:p14="http://schemas.microsoft.com/office/powerpoint/2010/main" val="2852374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EADFEE-775E-4C7C-B5C7-713C77CC7EBB}"/>
              </a:ext>
            </a:extLst>
          </p:cNvPr>
          <p:cNvSpPr>
            <a:spLocks noGrp="1"/>
          </p:cNvSpPr>
          <p:nvPr>
            <p:ph type="title"/>
          </p:nvPr>
        </p:nvSpPr>
        <p:spPr/>
        <p:txBody>
          <a:bodyPr>
            <a:normAutofit/>
          </a:bodyPr>
          <a:lstStyle/>
          <a:p>
            <a:r>
              <a:rPr lang="en-US" altLang="zh-CN" dirty="0"/>
              <a:t>8.5 </a:t>
            </a:r>
            <a:r>
              <a:rPr lang="zh-CN" altLang="en-US" dirty="0"/>
              <a:t>多态</a:t>
            </a:r>
          </a:p>
        </p:txBody>
      </p:sp>
      <p:sp>
        <p:nvSpPr>
          <p:cNvPr id="3" name="文本占位符 2">
            <a:extLst>
              <a:ext uri="{FF2B5EF4-FFF2-40B4-BE49-F238E27FC236}">
                <a16:creationId xmlns:a16="http://schemas.microsoft.com/office/drawing/2014/main" id="{BF8C5668-0DFE-4641-B093-5D11234A5FAE}"/>
              </a:ext>
            </a:extLst>
          </p:cNvPr>
          <p:cNvSpPr>
            <a:spLocks noGrp="1"/>
          </p:cNvSpPr>
          <p:nvPr>
            <p:ph type="body" idx="1"/>
          </p:nvPr>
        </p:nvSpPr>
        <p:spPr>
          <a:xfrm>
            <a:off x="478022" y="1053353"/>
            <a:ext cx="9487213" cy="5542756"/>
          </a:xfrm>
        </p:spPr>
        <p:txBody>
          <a:bodyPr>
            <a:normAutofit/>
          </a:bodyPr>
          <a:lstStyle/>
          <a:p>
            <a:r>
              <a:rPr lang="zh-CN" altLang="zh-CN" dirty="0"/>
              <a:t>多态即多种形态，在运行时确定其状态，在编译阶段无法确定其类型，这就是多态。例如，序列类型有多种形态：字符串、列表、元组。多态性指的是：向不同对象发送同一条消息，不同对象在接收时会产生不同的行为</a:t>
            </a:r>
            <a:r>
              <a:rPr lang="en-US" altLang="zh-CN" dirty="0"/>
              <a:t>(</a:t>
            </a:r>
            <a:r>
              <a:rPr lang="zh-CN" altLang="zh-CN" dirty="0"/>
              <a:t>即方法</a:t>
            </a:r>
            <a:r>
              <a:rPr lang="en-US" altLang="zh-CN" dirty="0"/>
              <a:t>)</a:t>
            </a:r>
            <a:r>
              <a:rPr lang="zh-CN" altLang="zh-CN" dirty="0"/>
              <a:t>。所谓消息，就是调用函数，不同的行为就是指不同的实现，即执行不同的函数。</a:t>
            </a:r>
          </a:p>
          <a:p>
            <a:endParaRPr lang="zh-CN" altLang="en-US" dirty="0"/>
          </a:p>
        </p:txBody>
      </p:sp>
      <p:sp>
        <p:nvSpPr>
          <p:cNvPr id="10" name="矩形 9"/>
          <p:cNvSpPr/>
          <p:nvPr/>
        </p:nvSpPr>
        <p:spPr>
          <a:xfrm>
            <a:off x="9914467" y="1146492"/>
            <a:ext cx="1362075" cy="149542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宋体"/>
              <a:cs typeface="Times New Roman"/>
            </a:endParaRPr>
          </a:p>
        </p:txBody>
      </p:sp>
      <p:sp>
        <p:nvSpPr>
          <p:cNvPr id="12" name="文本框 25"/>
          <p:cNvSpPr txBox="1"/>
          <p:nvPr/>
        </p:nvSpPr>
        <p:spPr>
          <a:xfrm>
            <a:off x="9943042" y="2346642"/>
            <a:ext cx="1304925" cy="277495"/>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宋体"/>
                <a:cs typeface="Times New Roman"/>
              </a:rPr>
              <a:t>扫码看视频</a:t>
            </a:r>
            <a:r>
              <a:rPr lang="en-US" sz="1050" kern="100">
                <a:effectLst/>
                <a:ea typeface="宋体"/>
                <a:cs typeface="Times New Roman"/>
              </a:rPr>
              <a:t>8.4</a:t>
            </a:r>
            <a:endParaRPr lang="zh-CN" sz="1050" kern="100">
              <a:effectLst/>
              <a:ea typeface="宋体"/>
              <a:cs typeface="Times New Roman"/>
            </a:endParaRPr>
          </a:p>
        </p:txBody>
      </p:sp>
      <p:sp>
        <p:nvSpPr>
          <p:cNvPr id="8" name="Rectangle 4"/>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8"/>
          <p:cNvSpPr>
            <a:spLocks noChangeArrowheads="1"/>
          </p:cNvSpPr>
          <p:nvPr/>
        </p:nvSpPr>
        <p:spPr bwMode="auto">
          <a:xfrm>
            <a:off x="0" y="1409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pic>
        <p:nvPicPr>
          <p:cNvPr id="4098" name="图片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9254" y="1394142"/>
            <a:ext cx="952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816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EADFEE-775E-4C7C-B5C7-713C77CC7EBB}"/>
              </a:ext>
            </a:extLst>
          </p:cNvPr>
          <p:cNvSpPr>
            <a:spLocks noGrp="1"/>
          </p:cNvSpPr>
          <p:nvPr>
            <p:ph type="title"/>
          </p:nvPr>
        </p:nvSpPr>
        <p:spPr/>
        <p:txBody>
          <a:bodyPr>
            <a:normAutofit/>
          </a:bodyPr>
          <a:lstStyle/>
          <a:p>
            <a:r>
              <a:rPr lang="en-US" altLang="zh-CN" dirty="0"/>
              <a:t>8.6 </a:t>
            </a:r>
            <a:r>
              <a:rPr lang="zh-CN" altLang="en-US" dirty="0"/>
              <a:t>封装</a:t>
            </a:r>
          </a:p>
        </p:txBody>
      </p:sp>
      <p:sp>
        <p:nvSpPr>
          <p:cNvPr id="3" name="文本占位符 2">
            <a:extLst>
              <a:ext uri="{FF2B5EF4-FFF2-40B4-BE49-F238E27FC236}">
                <a16:creationId xmlns:a16="http://schemas.microsoft.com/office/drawing/2014/main" id="{BF8C5668-0DFE-4641-B093-5D11234A5FAE}"/>
              </a:ext>
            </a:extLst>
          </p:cNvPr>
          <p:cNvSpPr>
            <a:spLocks noGrp="1"/>
          </p:cNvSpPr>
          <p:nvPr>
            <p:ph type="body" idx="1"/>
          </p:nvPr>
        </p:nvSpPr>
        <p:spPr>
          <a:xfrm>
            <a:off x="478022" y="1053353"/>
            <a:ext cx="9487213" cy="5542756"/>
          </a:xfrm>
        </p:spPr>
        <p:txBody>
          <a:bodyPr>
            <a:normAutofit fontScale="85000" lnSpcReduction="20000"/>
          </a:bodyPr>
          <a:lstStyle/>
          <a:p>
            <a:r>
              <a:rPr lang="zh-CN" altLang="zh-CN" dirty="0"/>
              <a:t>在继承中，父类如果不想让子类覆盖自己的方法，可以将方法定义为私有的。首先，正常访问情况如下。</a:t>
            </a:r>
          </a:p>
          <a:p>
            <a:r>
              <a:rPr lang="zh-CN" altLang="zh-CN" dirty="0"/>
              <a:t>【例</a:t>
            </a:r>
            <a:r>
              <a:rPr lang="en-US" altLang="zh-CN" dirty="0"/>
              <a:t>8.16</a:t>
            </a:r>
            <a:r>
              <a:rPr lang="zh-CN" altLang="zh-CN" dirty="0"/>
              <a:t>】封装性示例</a:t>
            </a:r>
          </a:p>
          <a:p>
            <a:r>
              <a:rPr lang="en-US" altLang="zh-CN" dirty="0"/>
              <a:t>class A:</a:t>
            </a:r>
            <a:endParaRPr lang="zh-CN" altLang="zh-CN" dirty="0"/>
          </a:p>
          <a:p>
            <a:r>
              <a:rPr lang="en-US" altLang="zh-CN" dirty="0"/>
              <a:t>    </a:t>
            </a:r>
            <a:r>
              <a:rPr lang="en-US" altLang="zh-CN" dirty="0" err="1"/>
              <a:t>def</a:t>
            </a:r>
            <a:r>
              <a:rPr lang="en-US" altLang="zh-CN" dirty="0"/>
              <a:t> </a:t>
            </a:r>
            <a:r>
              <a:rPr lang="en-US" altLang="zh-CN" dirty="0" err="1"/>
              <a:t>fm</a:t>
            </a:r>
            <a:r>
              <a:rPr lang="en-US" altLang="zh-CN" dirty="0"/>
              <a:t>(self):</a:t>
            </a:r>
            <a:endParaRPr lang="zh-CN" altLang="zh-CN" dirty="0"/>
          </a:p>
          <a:p>
            <a:r>
              <a:rPr lang="en-US" altLang="zh-CN" dirty="0"/>
              <a:t>        print("from A")</a:t>
            </a:r>
            <a:endParaRPr lang="zh-CN" altLang="zh-CN" dirty="0"/>
          </a:p>
          <a:p>
            <a:r>
              <a:rPr lang="en-US" altLang="zh-CN" dirty="0"/>
              <a:t>    </a:t>
            </a:r>
            <a:r>
              <a:rPr lang="en-US" altLang="zh-CN" dirty="0" err="1"/>
              <a:t>def</a:t>
            </a:r>
            <a:r>
              <a:rPr lang="en-US" altLang="zh-CN" dirty="0"/>
              <a:t> test(self):</a:t>
            </a:r>
            <a:endParaRPr lang="zh-CN" altLang="zh-CN" dirty="0"/>
          </a:p>
          <a:p>
            <a:r>
              <a:rPr lang="en-US" altLang="zh-CN" dirty="0"/>
              <a:t>        self.fm()</a:t>
            </a:r>
            <a:endParaRPr lang="zh-CN" altLang="zh-CN" dirty="0"/>
          </a:p>
          <a:p>
            <a:r>
              <a:rPr lang="en-US" altLang="zh-CN" dirty="0"/>
              <a:t>class B(A):</a:t>
            </a:r>
            <a:endParaRPr lang="zh-CN" altLang="zh-CN" dirty="0"/>
          </a:p>
          <a:p>
            <a:r>
              <a:rPr lang="en-US" altLang="zh-CN" dirty="0"/>
              <a:t>    </a:t>
            </a:r>
            <a:r>
              <a:rPr lang="en-US" altLang="zh-CN" dirty="0" err="1"/>
              <a:t>def</a:t>
            </a:r>
            <a:r>
              <a:rPr lang="en-US" altLang="zh-CN" dirty="0"/>
              <a:t> </a:t>
            </a:r>
            <a:r>
              <a:rPr lang="en-US" altLang="zh-CN" dirty="0" err="1"/>
              <a:t>fm</a:t>
            </a:r>
            <a:r>
              <a:rPr lang="en-US" altLang="zh-CN" dirty="0"/>
              <a:t>(self):</a:t>
            </a:r>
            <a:endParaRPr lang="zh-CN" altLang="zh-CN" dirty="0"/>
          </a:p>
          <a:p>
            <a:r>
              <a:rPr lang="en-US" altLang="zh-CN" dirty="0"/>
              <a:t>        print("from B")</a:t>
            </a:r>
            <a:endParaRPr lang="zh-CN" altLang="zh-CN" dirty="0"/>
          </a:p>
          <a:p>
            <a:r>
              <a:rPr lang="en-US" altLang="zh-CN" dirty="0"/>
              <a:t>b=B()</a:t>
            </a:r>
            <a:endParaRPr lang="zh-CN" altLang="zh-CN" dirty="0"/>
          </a:p>
          <a:p>
            <a:r>
              <a:rPr lang="en-US" altLang="zh-CN" dirty="0" err="1"/>
              <a:t>b.test</a:t>
            </a:r>
            <a:r>
              <a:rPr lang="en-US" altLang="zh-CN" dirty="0"/>
              <a:t>()</a:t>
            </a:r>
            <a:endParaRPr lang="zh-CN" altLang="zh-CN" dirty="0"/>
          </a:p>
          <a:p>
            <a:r>
              <a:rPr lang="zh-CN" altLang="zh-CN" dirty="0"/>
              <a:t>输出结果如下</a:t>
            </a:r>
          </a:p>
          <a:p>
            <a:r>
              <a:rPr lang="en-US" altLang="zh-CN" dirty="0"/>
              <a:t>from B</a:t>
            </a:r>
            <a:endParaRPr lang="zh-CN" altLang="zh-CN" dirty="0"/>
          </a:p>
        </p:txBody>
      </p:sp>
      <p:sp>
        <p:nvSpPr>
          <p:cNvPr id="8" name="矩形 7"/>
          <p:cNvSpPr/>
          <p:nvPr/>
        </p:nvSpPr>
        <p:spPr>
          <a:xfrm>
            <a:off x="10193161" y="965906"/>
            <a:ext cx="1362075" cy="149542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宋体"/>
              <a:cs typeface="Times New Roman"/>
            </a:endParaRPr>
          </a:p>
        </p:txBody>
      </p:sp>
      <p:sp>
        <p:nvSpPr>
          <p:cNvPr id="9" name="文本框 28"/>
          <p:cNvSpPr txBox="1"/>
          <p:nvPr/>
        </p:nvSpPr>
        <p:spPr>
          <a:xfrm>
            <a:off x="10228721" y="2153356"/>
            <a:ext cx="1304925" cy="277495"/>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dirty="0">
                <a:effectLst/>
                <a:ea typeface="宋体"/>
                <a:cs typeface="Times New Roman"/>
              </a:rPr>
              <a:t>扫码看视频</a:t>
            </a:r>
            <a:r>
              <a:rPr lang="en-US" sz="1050" kern="100" dirty="0">
                <a:effectLst/>
                <a:ea typeface="宋体"/>
                <a:cs typeface="Times New Roman"/>
              </a:rPr>
              <a:t>8.5</a:t>
            </a:r>
            <a:endParaRPr lang="zh-CN" sz="1050" kern="100" dirty="0">
              <a:effectLst/>
              <a:ea typeface="宋体"/>
              <a:cs typeface="Times New Roman"/>
            </a:endParaRPr>
          </a:p>
        </p:txBody>
      </p:sp>
      <p:pic>
        <p:nvPicPr>
          <p:cNvPr id="10" name="图片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7948" y="1200856"/>
            <a:ext cx="952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737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EADFEE-775E-4C7C-B5C7-713C77CC7EBB}"/>
              </a:ext>
            </a:extLst>
          </p:cNvPr>
          <p:cNvSpPr>
            <a:spLocks noGrp="1"/>
          </p:cNvSpPr>
          <p:nvPr>
            <p:ph type="title"/>
          </p:nvPr>
        </p:nvSpPr>
        <p:spPr/>
        <p:txBody>
          <a:bodyPr>
            <a:normAutofit/>
          </a:bodyPr>
          <a:lstStyle/>
          <a:p>
            <a:r>
              <a:rPr lang="en-US" altLang="zh-CN" dirty="0"/>
              <a:t>8.6 </a:t>
            </a:r>
            <a:r>
              <a:rPr lang="zh-CN" altLang="en-US" dirty="0"/>
              <a:t>封装</a:t>
            </a:r>
          </a:p>
        </p:txBody>
      </p:sp>
      <p:sp>
        <p:nvSpPr>
          <p:cNvPr id="3" name="文本占位符 2">
            <a:extLst>
              <a:ext uri="{FF2B5EF4-FFF2-40B4-BE49-F238E27FC236}">
                <a16:creationId xmlns:a16="http://schemas.microsoft.com/office/drawing/2014/main" id="{BF8C5668-0DFE-4641-B093-5D11234A5FAE}"/>
              </a:ext>
            </a:extLst>
          </p:cNvPr>
          <p:cNvSpPr>
            <a:spLocks noGrp="1"/>
          </p:cNvSpPr>
          <p:nvPr>
            <p:ph type="body" idx="1"/>
          </p:nvPr>
        </p:nvSpPr>
        <p:spPr>
          <a:xfrm>
            <a:off x="478022" y="1053353"/>
            <a:ext cx="9487213" cy="5542756"/>
          </a:xfrm>
        </p:spPr>
        <p:txBody>
          <a:bodyPr>
            <a:normAutofit fontScale="85000" lnSpcReduction="20000"/>
          </a:bodyPr>
          <a:lstStyle/>
          <a:p>
            <a:r>
              <a:rPr lang="zh-CN" altLang="zh-CN" dirty="0"/>
              <a:t>接下来，将</a:t>
            </a:r>
            <a:r>
              <a:rPr lang="en-US" altLang="zh-CN" dirty="0" err="1"/>
              <a:t>fm</a:t>
            </a:r>
            <a:r>
              <a:rPr lang="en-US" altLang="zh-CN" dirty="0"/>
              <a:t>()</a:t>
            </a:r>
            <a:r>
              <a:rPr lang="zh-CN" altLang="zh-CN" dirty="0"/>
              <a:t>定义成私有的，即</a:t>
            </a:r>
            <a:r>
              <a:rPr lang="en-US" altLang="zh-CN" dirty="0"/>
              <a:t>__</a:t>
            </a:r>
            <a:r>
              <a:rPr lang="en-US" altLang="zh-CN" dirty="0" err="1"/>
              <a:t>fm</a:t>
            </a:r>
            <a:r>
              <a:rPr lang="en-US" altLang="zh-CN" dirty="0"/>
              <a:t>()</a:t>
            </a:r>
            <a:r>
              <a:rPr lang="zh-CN" altLang="zh-CN" dirty="0"/>
              <a:t>，输出结果变成了</a:t>
            </a:r>
            <a:r>
              <a:rPr lang="en-US" altLang="zh-CN" dirty="0"/>
              <a:t>“from A”</a:t>
            </a:r>
            <a:r>
              <a:rPr lang="zh-CN" altLang="zh-CN" dirty="0"/>
              <a:t>，这意味着子类</a:t>
            </a:r>
            <a:r>
              <a:rPr lang="en-US" altLang="zh-CN" dirty="0"/>
              <a:t>B</a:t>
            </a:r>
            <a:r>
              <a:rPr lang="zh-CN" altLang="zh-CN" dirty="0"/>
              <a:t>没有覆盖掉父类</a:t>
            </a:r>
            <a:r>
              <a:rPr lang="en-US" altLang="zh-CN" dirty="0"/>
              <a:t>A</a:t>
            </a:r>
            <a:r>
              <a:rPr lang="zh-CN" altLang="zh-CN" dirty="0"/>
              <a:t>的</a:t>
            </a:r>
            <a:r>
              <a:rPr lang="en-US" altLang="zh-CN" dirty="0"/>
              <a:t>__</a:t>
            </a:r>
            <a:r>
              <a:rPr lang="en-US" altLang="zh-CN" dirty="0" err="1"/>
              <a:t>fm</a:t>
            </a:r>
            <a:r>
              <a:rPr lang="en-US" altLang="zh-CN" dirty="0"/>
              <a:t>()</a:t>
            </a:r>
            <a:r>
              <a:rPr lang="zh-CN" altLang="zh-CN" dirty="0"/>
              <a:t>方法。</a:t>
            </a:r>
          </a:p>
          <a:p>
            <a:r>
              <a:rPr lang="zh-CN" altLang="zh-CN" dirty="0"/>
              <a:t>【例</a:t>
            </a:r>
            <a:r>
              <a:rPr lang="en-US" altLang="zh-CN" dirty="0"/>
              <a:t>8.17</a:t>
            </a:r>
            <a:r>
              <a:rPr lang="zh-CN" altLang="zh-CN" dirty="0"/>
              <a:t>】私有方法并不会被覆盖的封装示例</a:t>
            </a:r>
          </a:p>
          <a:p>
            <a:r>
              <a:rPr lang="en-US" altLang="zh-CN" dirty="0"/>
              <a:t>class A:</a:t>
            </a:r>
            <a:endParaRPr lang="zh-CN" altLang="zh-CN" dirty="0"/>
          </a:p>
          <a:p>
            <a:r>
              <a:rPr lang="en-US" altLang="zh-CN" dirty="0"/>
              <a:t>    </a:t>
            </a:r>
            <a:r>
              <a:rPr lang="en-US" altLang="zh-CN" dirty="0" err="1"/>
              <a:t>def</a:t>
            </a:r>
            <a:r>
              <a:rPr lang="en-US" altLang="zh-CN" dirty="0"/>
              <a:t> __</a:t>
            </a:r>
            <a:r>
              <a:rPr lang="en-US" altLang="zh-CN" dirty="0" err="1"/>
              <a:t>fm</a:t>
            </a:r>
            <a:r>
              <a:rPr lang="en-US" altLang="zh-CN" dirty="0"/>
              <a:t>(self):</a:t>
            </a:r>
            <a:endParaRPr lang="zh-CN" altLang="zh-CN" dirty="0"/>
          </a:p>
          <a:p>
            <a:r>
              <a:rPr lang="en-US" altLang="zh-CN" dirty="0"/>
              <a:t>        print("from A")</a:t>
            </a:r>
            <a:endParaRPr lang="zh-CN" altLang="zh-CN" dirty="0"/>
          </a:p>
          <a:p>
            <a:r>
              <a:rPr lang="en-US" altLang="zh-CN" dirty="0"/>
              <a:t>    </a:t>
            </a:r>
            <a:r>
              <a:rPr lang="en-US" altLang="zh-CN" dirty="0" err="1"/>
              <a:t>def</a:t>
            </a:r>
            <a:r>
              <a:rPr lang="en-US" altLang="zh-CN" dirty="0"/>
              <a:t> test(self):</a:t>
            </a:r>
            <a:endParaRPr lang="zh-CN" altLang="zh-CN" dirty="0"/>
          </a:p>
          <a:p>
            <a:r>
              <a:rPr lang="en-US" altLang="zh-CN" dirty="0"/>
              <a:t>        self.__</a:t>
            </a:r>
            <a:r>
              <a:rPr lang="en-US" altLang="zh-CN" dirty="0" err="1"/>
              <a:t>fm</a:t>
            </a:r>
            <a:r>
              <a:rPr lang="en-US" altLang="zh-CN" dirty="0"/>
              <a:t>()</a:t>
            </a:r>
            <a:endParaRPr lang="zh-CN" altLang="zh-CN" dirty="0"/>
          </a:p>
          <a:p>
            <a:r>
              <a:rPr lang="en-US" altLang="zh-CN" dirty="0"/>
              <a:t>class B(A):</a:t>
            </a:r>
            <a:endParaRPr lang="zh-CN" altLang="zh-CN" dirty="0"/>
          </a:p>
          <a:p>
            <a:r>
              <a:rPr lang="en-US" altLang="zh-CN" dirty="0"/>
              <a:t>    </a:t>
            </a:r>
            <a:r>
              <a:rPr lang="en-US" altLang="zh-CN" dirty="0" err="1"/>
              <a:t>def</a:t>
            </a:r>
            <a:r>
              <a:rPr lang="en-US" altLang="zh-CN" dirty="0"/>
              <a:t> __</a:t>
            </a:r>
            <a:r>
              <a:rPr lang="en-US" altLang="zh-CN" dirty="0" err="1"/>
              <a:t>fm</a:t>
            </a:r>
            <a:r>
              <a:rPr lang="en-US" altLang="zh-CN" dirty="0"/>
              <a:t>(self):</a:t>
            </a:r>
            <a:endParaRPr lang="zh-CN" altLang="zh-CN" dirty="0"/>
          </a:p>
          <a:p>
            <a:r>
              <a:rPr lang="en-US" altLang="zh-CN" dirty="0"/>
              <a:t>        print("from B")</a:t>
            </a:r>
            <a:endParaRPr lang="zh-CN" altLang="zh-CN" dirty="0"/>
          </a:p>
          <a:p>
            <a:r>
              <a:rPr lang="en-US" altLang="zh-CN" dirty="0"/>
              <a:t>b = B()</a:t>
            </a:r>
            <a:endParaRPr lang="zh-CN" altLang="zh-CN" dirty="0"/>
          </a:p>
          <a:p>
            <a:r>
              <a:rPr lang="en-US" altLang="zh-CN" dirty="0" err="1"/>
              <a:t>b.test</a:t>
            </a:r>
            <a:r>
              <a:rPr lang="en-US" altLang="zh-CN" dirty="0"/>
              <a:t>()</a:t>
            </a:r>
            <a:endParaRPr lang="zh-CN" altLang="zh-CN" dirty="0"/>
          </a:p>
          <a:p>
            <a:r>
              <a:rPr lang="zh-CN" altLang="zh-CN" dirty="0"/>
              <a:t>运行结果：</a:t>
            </a:r>
          </a:p>
          <a:p>
            <a:r>
              <a:rPr lang="en-US" altLang="zh-CN" dirty="0"/>
              <a:t>from A</a:t>
            </a:r>
            <a:endParaRPr lang="zh-CN" altLang="zh-CN" dirty="0"/>
          </a:p>
        </p:txBody>
      </p:sp>
      <p:sp>
        <p:nvSpPr>
          <p:cNvPr id="4" name="Rectangle 4"/>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6"/>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zh-CN" altLang="en-US"/>
          </a:p>
        </p:txBody>
      </p:sp>
      <p:sp>
        <p:nvSpPr>
          <p:cNvPr id="8" name="Rectangle 8"/>
          <p:cNvSpPr>
            <a:spLocks noChangeArrowheads="1"/>
          </p:cNvSpPr>
          <p:nvPr/>
        </p:nvSpPr>
        <p:spPr bwMode="auto">
          <a:xfrm>
            <a:off x="0" y="1409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3360130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F5FE16-ADAD-4004-98F1-0080D1DB4D62}"/>
              </a:ext>
            </a:extLst>
          </p:cNvPr>
          <p:cNvSpPr>
            <a:spLocks noGrp="1"/>
          </p:cNvSpPr>
          <p:nvPr>
            <p:ph type="title"/>
          </p:nvPr>
        </p:nvSpPr>
        <p:spPr/>
        <p:txBody>
          <a:bodyPr/>
          <a:lstStyle/>
          <a:p>
            <a:r>
              <a:rPr lang="zh-CN" altLang="en-US" dirty="0"/>
              <a:t>本单元知识点</a:t>
            </a:r>
          </a:p>
        </p:txBody>
      </p:sp>
      <p:sp>
        <p:nvSpPr>
          <p:cNvPr id="3" name="文本占位符 2">
            <a:extLst>
              <a:ext uri="{FF2B5EF4-FFF2-40B4-BE49-F238E27FC236}">
                <a16:creationId xmlns:a16="http://schemas.microsoft.com/office/drawing/2014/main" id="{00DB81F0-B919-41D6-98F0-248DABCF65ED}"/>
              </a:ext>
            </a:extLst>
          </p:cNvPr>
          <p:cNvSpPr>
            <a:spLocks noGrp="1"/>
          </p:cNvSpPr>
          <p:nvPr>
            <p:ph type="body" idx="1"/>
          </p:nvPr>
        </p:nvSpPr>
        <p:spPr/>
        <p:txBody>
          <a:bodyPr/>
          <a:lstStyle/>
          <a:p>
            <a:pPr marL="342900" indent="-342900">
              <a:buFont typeface="Wingdings" panose="05000000000000000000" pitchFamily="2" charset="2"/>
              <a:buChar char="Ø"/>
            </a:pPr>
            <a:r>
              <a:rPr lang="en-US" altLang="zh-CN" dirty="0"/>
              <a:t>8.1 </a:t>
            </a:r>
            <a:r>
              <a:rPr lang="zh-CN" altLang="en-US" dirty="0"/>
              <a:t>面向对象编程概述</a:t>
            </a:r>
            <a:endParaRPr lang="en-US" altLang="zh-CN" dirty="0"/>
          </a:p>
          <a:p>
            <a:pPr marL="342900" indent="-342900">
              <a:buFont typeface="Wingdings" panose="05000000000000000000" pitchFamily="2" charset="2"/>
              <a:buChar char="Ø"/>
            </a:pPr>
            <a:r>
              <a:rPr lang="en-US" altLang="zh-CN" dirty="0"/>
              <a:t>8.2 </a:t>
            </a:r>
            <a:r>
              <a:rPr lang="zh-CN" altLang="en-US" dirty="0"/>
              <a:t>创建类与对象</a:t>
            </a:r>
            <a:endParaRPr lang="en-US" altLang="zh-CN" dirty="0"/>
          </a:p>
          <a:p>
            <a:pPr marL="342900" indent="-342900">
              <a:buFont typeface="Wingdings" panose="05000000000000000000" pitchFamily="2" charset="2"/>
              <a:buChar char="Ø"/>
            </a:pPr>
            <a:r>
              <a:rPr lang="en-US" altLang="zh-CN" dirty="0"/>
              <a:t>8.3 </a:t>
            </a:r>
            <a:r>
              <a:rPr lang="zh-CN" altLang="en-US" dirty="0"/>
              <a:t>属性和方法</a:t>
            </a:r>
            <a:endParaRPr lang="en-US" altLang="zh-CN" dirty="0"/>
          </a:p>
          <a:p>
            <a:pPr marL="342900" indent="-342900">
              <a:buFont typeface="Wingdings" panose="05000000000000000000" pitchFamily="2" charset="2"/>
              <a:buChar char="Ø"/>
            </a:pPr>
            <a:r>
              <a:rPr lang="en-US" altLang="zh-CN" dirty="0"/>
              <a:t>8.4 </a:t>
            </a:r>
            <a:r>
              <a:rPr lang="zh-CN" altLang="en-US" dirty="0"/>
              <a:t>继承	</a:t>
            </a:r>
          </a:p>
          <a:p>
            <a:pPr marL="342900" indent="-342900">
              <a:buFont typeface="Wingdings" panose="05000000000000000000" pitchFamily="2" charset="2"/>
              <a:buChar char="Ø"/>
            </a:pPr>
            <a:r>
              <a:rPr lang="en-US" altLang="zh-CN" dirty="0"/>
              <a:t>8.5 </a:t>
            </a:r>
            <a:r>
              <a:rPr lang="zh-CN" altLang="en-US" dirty="0"/>
              <a:t>多态</a:t>
            </a:r>
            <a:endParaRPr lang="en-US" altLang="zh-CN" dirty="0"/>
          </a:p>
          <a:p>
            <a:pPr marL="342900" indent="-342900">
              <a:buFont typeface="Wingdings" panose="05000000000000000000" pitchFamily="2" charset="2"/>
              <a:buChar char="Ø"/>
            </a:pPr>
            <a:r>
              <a:rPr lang="en-US" altLang="zh-CN" dirty="0"/>
              <a:t>8.6 </a:t>
            </a:r>
            <a:r>
              <a:rPr lang="zh-CN" altLang="en-US" dirty="0"/>
              <a:t>封装</a:t>
            </a:r>
            <a:endParaRPr lang="en-US" altLang="zh-CN" dirty="0"/>
          </a:p>
          <a:p>
            <a:pPr marL="342900" indent="-342900">
              <a:buFont typeface="Wingdings" panose="05000000000000000000" pitchFamily="2" charset="2"/>
              <a:buChar char="Ø"/>
            </a:pPr>
            <a:r>
              <a:rPr lang="en-US" altLang="zh-CN" dirty="0"/>
              <a:t>8.7 </a:t>
            </a:r>
            <a:r>
              <a:rPr lang="zh-CN" altLang="en-US" dirty="0"/>
              <a:t>单例模式</a:t>
            </a:r>
            <a:endParaRPr lang="en-US" altLang="zh-CN" dirty="0"/>
          </a:p>
          <a:p>
            <a:endParaRPr lang="zh-CN" altLang="en-US" dirty="0"/>
          </a:p>
        </p:txBody>
      </p:sp>
    </p:spTree>
    <p:extLst>
      <p:ext uri="{BB962C8B-B14F-4D97-AF65-F5344CB8AC3E}">
        <p14:creationId xmlns:p14="http://schemas.microsoft.com/office/powerpoint/2010/main" val="2356478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EADFEE-775E-4C7C-B5C7-713C77CC7EBB}"/>
              </a:ext>
            </a:extLst>
          </p:cNvPr>
          <p:cNvSpPr>
            <a:spLocks noGrp="1"/>
          </p:cNvSpPr>
          <p:nvPr>
            <p:ph type="title"/>
          </p:nvPr>
        </p:nvSpPr>
        <p:spPr/>
        <p:txBody>
          <a:bodyPr>
            <a:normAutofit/>
          </a:bodyPr>
          <a:lstStyle/>
          <a:p>
            <a:r>
              <a:rPr lang="en-US" altLang="zh-CN" dirty="0"/>
              <a:t>8.7 </a:t>
            </a:r>
            <a:r>
              <a:rPr lang="zh-CN" altLang="en-US" dirty="0"/>
              <a:t>单例模式</a:t>
            </a:r>
          </a:p>
        </p:txBody>
      </p:sp>
      <p:sp>
        <p:nvSpPr>
          <p:cNvPr id="3" name="文本占位符 2">
            <a:extLst>
              <a:ext uri="{FF2B5EF4-FFF2-40B4-BE49-F238E27FC236}">
                <a16:creationId xmlns:a16="http://schemas.microsoft.com/office/drawing/2014/main" id="{BF8C5668-0DFE-4641-B093-5D11234A5FAE}"/>
              </a:ext>
            </a:extLst>
          </p:cNvPr>
          <p:cNvSpPr>
            <a:spLocks noGrp="1"/>
          </p:cNvSpPr>
          <p:nvPr>
            <p:ph type="body" idx="1"/>
          </p:nvPr>
        </p:nvSpPr>
        <p:spPr>
          <a:xfrm>
            <a:off x="478022" y="1053353"/>
            <a:ext cx="9487213" cy="5542756"/>
          </a:xfrm>
        </p:spPr>
        <p:txBody>
          <a:bodyPr>
            <a:normAutofit fontScale="55000" lnSpcReduction="20000"/>
          </a:bodyPr>
          <a:lstStyle/>
          <a:p>
            <a:r>
              <a:rPr lang="zh-CN" altLang="zh-CN" dirty="0"/>
              <a:t>单例模式（</a:t>
            </a:r>
            <a:r>
              <a:rPr lang="en-US" altLang="zh-CN" dirty="0"/>
              <a:t>Singleton Pattern</a:t>
            </a:r>
            <a:r>
              <a:rPr lang="zh-CN" altLang="zh-CN" dirty="0"/>
              <a:t>）是一种常用的软件设计模式，该模式的主要目的是确保某一个类只有一个实例存在。</a:t>
            </a:r>
          </a:p>
          <a:p>
            <a:r>
              <a:rPr lang="zh-CN" altLang="zh-CN" dirty="0"/>
              <a:t>【例</a:t>
            </a:r>
            <a:r>
              <a:rPr lang="en-US" altLang="zh-CN" dirty="0"/>
              <a:t>8.18</a:t>
            </a:r>
            <a:r>
              <a:rPr lang="zh-CN" altLang="zh-CN" dirty="0"/>
              <a:t>】创建一个全局唯一的对象实例</a:t>
            </a:r>
          </a:p>
          <a:p>
            <a:r>
              <a:rPr lang="en-US" altLang="zh-CN" dirty="0"/>
              <a:t>class Earth(object):</a:t>
            </a:r>
            <a:endParaRPr lang="zh-CN" altLang="zh-CN" dirty="0"/>
          </a:p>
          <a:p>
            <a:r>
              <a:rPr lang="en-US" altLang="zh-CN" dirty="0"/>
              <a:t>    __instance = None  # </a:t>
            </a:r>
            <a:r>
              <a:rPr lang="zh-CN" altLang="zh-CN" dirty="0"/>
              <a:t>定义一个类属性做判断</a:t>
            </a:r>
          </a:p>
          <a:p>
            <a:r>
              <a:rPr lang="en-US" altLang="zh-CN" dirty="0"/>
              <a:t>    </a:t>
            </a:r>
            <a:r>
              <a:rPr lang="en-US" altLang="zh-CN" dirty="0" err="1"/>
              <a:t>def</a:t>
            </a:r>
            <a:r>
              <a:rPr lang="en-US" altLang="zh-CN" dirty="0"/>
              <a:t> __new__(</a:t>
            </a:r>
            <a:r>
              <a:rPr lang="en-US" altLang="zh-CN" dirty="0" err="1"/>
              <a:t>cls</a:t>
            </a:r>
            <a:r>
              <a:rPr lang="en-US" altLang="zh-CN" dirty="0"/>
              <a:t>):</a:t>
            </a:r>
            <a:endParaRPr lang="zh-CN" altLang="zh-CN" dirty="0"/>
          </a:p>
          <a:p>
            <a:r>
              <a:rPr lang="en-US" altLang="zh-CN" dirty="0"/>
              <a:t>        if </a:t>
            </a:r>
            <a:r>
              <a:rPr lang="en-US" altLang="zh-CN" dirty="0" err="1"/>
              <a:t>cls</a:t>
            </a:r>
            <a:r>
              <a:rPr lang="en-US" altLang="zh-CN" dirty="0"/>
              <a:t>.__instance == None:</a:t>
            </a:r>
            <a:endParaRPr lang="zh-CN" altLang="zh-CN" dirty="0"/>
          </a:p>
          <a:p>
            <a:r>
              <a:rPr lang="en-US" altLang="zh-CN" dirty="0"/>
              <a:t>            # </a:t>
            </a:r>
            <a:r>
              <a:rPr lang="zh-CN" altLang="zh-CN" dirty="0"/>
              <a:t>如果</a:t>
            </a:r>
            <a:r>
              <a:rPr lang="en-US" altLang="zh-CN" dirty="0"/>
              <a:t>__instance</a:t>
            </a:r>
            <a:r>
              <a:rPr lang="zh-CN" altLang="zh-CN" dirty="0"/>
              <a:t>为空证明是第一次创建实例</a:t>
            </a:r>
          </a:p>
          <a:p>
            <a:r>
              <a:rPr lang="en-US" altLang="zh-CN" dirty="0"/>
              <a:t>            # </a:t>
            </a:r>
            <a:r>
              <a:rPr lang="zh-CN" altLang="zh-CN" dirty="0"/>
              <a:t>通过父类的</a:t>
            </a:r>
            <a:r>
              <a:rPr lang="en-US" altLang="zh-CN" dirty="0"/>
              <a:t>__new__(</a:t>
            </a:r>
            <a:r>
              <a:rPr lang="en-US" altLang="zh-CN" dirty="0" err="1"/>
              <a:t>cls</a:t>
            </a:r>
            <a:r>
              <a:rPr lang="en-US" altLang="zh-CN" dirty="0"/>
              <a:t>)</a:t>
            </a:r>
            <a:r>
              <a:rPr lang="zh-CN" altLang="zh-CN" dirty="0"/>
              <a:t>创建实例</a:t>
            </a:r>
          </a:p>
          <a:p>
            <a:r>
              <a:rPr lang="en-US" altLang="zh-CN" dirty="0"/>
              <a:t>            </a:t>
            </a:r>
            <a:r>
              <a:rPr lang="en-US" altLang="zh-CN" dirty="0" err="1"/>
              <a:t>cls</a:t>
            </a:r>
            <a:r>
              <a:rPr lang="en-US" altLang="zh-CN" dirty="0"/>
              <a:t>.__instance = </a:t>
            </a:r>
            <a:r>
              <a:rPr lang="en-US" altLang="zh-CN" dirty="0" err="1"/>
              <a:t>object.__new</a:t>
            </a:r>
            <a:r>
              <a:rPr lang="en-US" altLang="zh-CN" dirty="0"/>
              <a:t>__(</a:t>
            </a:r>
            <a:r>
              <a:rPr lang="en-US" altLang="zh-CN" dirty="0" err="1"/>
              <a:t>cls</a:t>
            </a:r>
            <a:r>
              <a:rPr lang="en-US" altLang="zh-CN" dirty="0"/>
              <a:t>)</a:t>
            </a:r>
            <a:endParaRPr lang="zh-CN" altLang="zh-CN" dirty="0"/>
          </a:p>
          <a:p>
            <a:r>
              <a:rPr lang="en-US" altLang="zh-CN" dirty="0"/>
              <a:t>            return </a:t>
            </a:r>
            <a:r>
              <a:rPr lang="en-US" altLang="zh-CN" dirty="0" err="1"/>
              <a:t>cls</a:t>
            </a:r>
            <a:r>
              <a:rPr lang="en-US" altLang="zh-CN" dirty="0"/>
              <a:t>.__instance</a:t>
            </a:r>
            <a:endParaRPr lang="zh-CN" altLang="zh-CN" dirty="0"/>
          </a:p>
          <a:p>
            <a:r>
              <a:rPr lang="en-US" altLang="zh-CN" dirty="0"/>
              <a:t>        else:</a:t>
            </a:r>
            <a:endParaRPr lang="zh-CN" altLang="zh-CN" dirty="0"/>
          </a:p>
          <a:p>
            <a:r>
              <a:rPr lang="en-US" altLang="zh-CN" dirty="0"/>
              <a:t>            # </a:t>
            </a:r>
            <a:r>
              <a:rPr lang="zh-CN" altLang="zh-CN" dirty="0"/>
              <a:t>返回上一个对象的引用</a:t>
            </a:r>
          </a:p>
          <a:p>
            <a:r>
              <a:rPr lang="en-US" altLang="zh-CN" dirty="0"/>
              <a:t>            return </a:t>
            </a:r>
            <a:r>
              <a:rPr lang="en-US" altLang="zh-CN" dirty="0" err="1"/>
              <a:t>cls</a:t>
            </a:r>
            <a:r>
              <a:rPr lang="en-US" altLang="zh-CN" dirty="0"/>
              <a:t>.__instance</a:t>
            </a:r>
            <a:endParaRPr lang="zh-CN" altLang="zh-CN" dirty="0"/>
          </a:p>
          <a:p>
            <a:r>
              <a:rPr lang="en-US" altLang="zh-CN" dirty="0"/>
              <a:t>a = Earth()</a:t>
            </a:r>
            <a:endParaRPr lang="zh-CN" altLang="zh-CN" dirty="0"/>
          </a:p>
          <a:p>
            <a:r>
              <a:rPr lang="en-US" altLang="zh-CN" dirty="0"/>
              <a:t>print(id(a))</a:t>
            </a:r>
            <a:endParaRPr lang="zh-CN" altLang="zh-CN" dirty="0"/>
          </a:p>
          <a:p>
            <a:r>
              <a:rPr lang="en-US" altLang="zh-CN" dirty="0"/>
              <a:t>b = Earth()</a:t>
            </a:r>
            <a:endParaRPr lang="zh-CN" altLang="zh-CN" dirty="0"/>
          </a:p>
          <a:p>
            <a:r>
              <a:rPr lang="en-US" altLang="zh-CN" dirty="0"/>
              <a:t>print(id(b))</a:t>
            </a:r>
            <a:endParaRPr lang="zh-CN" altLang="zh-CN" dirty="0"/>
          </a:p>
          <a:p>
            <a:r>
              <a:rPr lang="zh-CN" altLang="zh-CN" dirty="0"/>
              <a:t>运行结果：</a:t>
            </a:r>
          </a:p>
          <a:p>
            <a:r>
              <a:rPr lang="en-US" altLang="zh-CN" dirty="0"/>
              <a:t>34961280</a:t>
            </a:r>
            <a:endParaRPr lang="zh-CN" altLang="zh-CN" dirty="0"/>
          </a:p>
          <a:p>
            <a:r>
              <a:rPr lang="en-US" altLang="zh-CN" dirty="0"/>
              <a:t>34961280</a:t>
            </a:r>
            <a:endParaRPr lang="zh-CN" altLang="zh-CN" dirty="0"/>
          </a:p>
          <a:p>
            <a:endParaRPr lang="zh-CN" altLang="en-US" dirty="0"/>
          </a:p>
        </p:txBody>
      </p:sp>
      <p:sp>
        <p:nvSpPr>
          <p:cNvPr id="18" name="矩形 17"/>
          <p:cNvSpPr/>
          <p:nvPr/>
        </p:nvSpPr>
        <p:spPr>
          <a:xfrm>
            <a:off x="10130508" y="1095869"/>
            <a:ext cx="1362075" cy="149542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宋体"/>
              <a:cs typeface="Times New Roman"/>
            </a:endParaRPr>
          </a:p>
        </p:txBody>
      </p:sp>
      <p:sp>
        <p:nvSpPr>
          <p:cNvPr id="19" name="文本框 31"/>
          <p:cNvSpPr txBox="1"/>
          <p:nvPr/>
        </p:nvSpPr>
        <p:spPr>
          <a:xfrm>
            <a:off x="10159082" y="2313799"/>
            <a:ext cx="1304925" cy="277495"/>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宋体"/>
                <a:cs typeface="Times New Roman"/>
              </a:rPr>
              <a:t>扫码看视频</a:t>
            </a:r>
            <a:r>
              <a:rPr lang="en-US" sz="1050" kern="100">
                <a:effectLst/>
                <a:ea typeface="宋体"/>
                <a:cs typeface="Times New Roman"/>
              </a:rPr>
              <a:t>8.6</a:t>
            </a:r>
            <a:endParaRPr lang="zh-CN" sz="1050" kern="100">
              <a:effectLst/>
              <a:ea typeface="宋体"/>
              <a:cs typeface="Times New Roman"/>
            </a:endParaRPr>
          </a:p>
        </p:txBody>
      </p:sp>
      <p:sp>
        <p:nvSpPr>
          <p:cNvPr id="16" name="Rectangle 1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15"/>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Rectangle 17"/>
          <p:cNvSpPr>
            <a:spLocks noChangeArrowheads="1"/>
          </p:cNvSpPr>
          <p:nvPr/>
        </p:nvSpPr>
        <p:spPr bwMode="auto">
          <a:xfrm>
            <a:off x="0" y="1409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pic>
        <p:nvPicPr>
          <p:cNvPr id="2059"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5294" y="1361299"/>
            <a:ext cx="952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312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453A11-4EA5-4961-9C3C-B9B9D676E11B}"/>
              </a:ext>
            </a:extLst>
          </p:cNvPr>
          <p:cNvSpPr>
            <a:spLocks noGrp="1"/>
          </p:cNvSpPr>
          <p:nvPr>
            <p:ph type="title"/>
          </p:nvPr>
        </p:nvSpPr>
        <p:spPr/>
        <p:txBody>
          <a:bodyPr>
            <a:normAutofit/>
          </a:bodyPr>
          <a:lstStyle/>
          <a:p>
            <a:r>
              <a:rPr lang="en-US" altLang="zh-CN" dirty="0"/>
              <a:t>8.1 </a:t>
            </a:r>
            <a:r>
              <a:rPr lang="zh-CN" altLang="en-US" dirty="0"/>
              <a:t>面向对象编程概述</a:t>
            </a:r>
          </a:p>
        </p:txBody>
      </p:sp>
      <p:sp>
        <p:nvSpPr>
          <p:cNvPr id="3" name="文本占位符 2">
            <a:extLst>
              <a:ext uri="{FF2B5EF4-FFF2-40B4-BE49-F238E27FC236}">
                <a16:creationId xmlns:a16="http://schemas.microsoft.com/office/drawing/2014/main" id="{7BD9FCA4-249A-43FB-9F65-51737DFD72A4}"/>
              </a:ext>
            </a:extLst>
          </p:cNvPr>
          <p:cNvSpPr>
            <a:spLocks noGrp="1"/>
          </p:cNvSpPr>
          <p:nvPr>
            <p:ph type="body" idx="1"/>
          </p:nvPr>
        </p:nvSpPr>
        <p:spPr/>
        <p:txBody>
          <a:bodyPr/>
          <a:lstStyle/>
          <a:p>
            <a:r>
              <a:rPr lang="en-US" altLang="zh-CN" b="1" dirty="0">
                <a:solidFill>
                  <a:srgbClr val="245794"/>
                </a:solidFill>
              </a:rPr>
              <a:t>1</a:t>
            </a:r>
            <a:r>
              <a:rPr lang="zh-CN" altLang="zh-CN" b="1" dirty="0">
                <a:solidFill>
                  <a:srgbClr val="245794"/>
                </a:solidFill>
              </a:rPr>
              <a:t>．</a:t>
            </a:r>
            <a:r>
              <a:rPr lang="zh-CN" altLang="en-US" dirty="0"/>
              <a:t>对象</a:t>
            </a:r>
          </a:p>
          <a:p>
            <a:r>
              <a:rPr lang="zh-CN" altLang="en-US" dirty="0"/>
              <a:t>　　现实世界中客观存在的事物称作对象（</a:t>
            </a:r>
            <a:r>
              <a:rPr lang="en-US" altLang="zh-CN" dirty="0"/>
              <a:t>object</a:t>
            </a:r>
            <a:r>
              <a:rPr lang="zh-CN" altLang="en-US" dirty="0"/>
              <a:t>），任何对象都具有各自的特征（属性）和行为（方法）。</a:t>
            </a:r>
          </a:p>
          <a:p>
            <a:r>
              <a:rPr lang="zh-CN" altLang="en-US" dirty="0"/>
              <a:t>　　面向对象程序设计中的对象是现实世界中的客观事物在程序设计中的具体体现，它也具有自己的特征和行为。对象的特征用数据来表示，称为属性（</a:t>
            </a:r>
            <a:r>
              <a:rPr lang="en-US" altLang="zh-CN" dirty="0"/>
              <a:t>property</a:t>
            </a:r>
            <a:r>
              <a:rPr lang="zh-CN" altLang="en-US" dirty="0"/>
              <a:t>）。对象的行为用程序代码来实现，称为对象的方法（</a:t>
            </a:r>
            <a:r>
              <a:rPr lang="en-US" altLang="zh-CN" dirty="0"/>
              <a:t>method</a:t>
            </a:r>
            <a:r>
              <a:rPr lang="zh-CN" altLang="en-US" dirty="0"/>
              <a:t>）。总之，任何对象都是由属性和方法组成的。</a:t>
            </a:r>
          </a:p>
          <a:p>
            <a:endParaRPr lang="zh-CN" altLang="en-US" dirty="0"/>
          </a:p>
        </p:txBody>
      </p:sp>
    </p:spTree>
    <p:extLst>
      <p:ext uri="{BB962C8B-B14F-4D97-AF65-F5344CB8AC3E}">
        <p14:creationId xmlns:p14="http://schemas.microsoft.com/office/powerpoint/2010/main" val="1146856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453A11-4EA5-4961-9C3C-B9B9D676E11B}"/>
              </a:ext>
            </a:extLst>
          </p:cNvPr>
          <p:cNvSpPr>
            <a:spLocks noGrp="1"/>
          </p:cNvSpPr>
          <p:nvPr>
            <p:ph type="title"/>
          </p:nvPr>
        </p:nvSpPr>
        <p:spPr/>
        <p:txBody>
          <a:bodyPr>
            <a:normAutofit/>
          </a:bodyPr>
          <a:lstStyle/>
          <a:p>
            <a:r>
              <a:rPr lang="en-US" altLang="zh-CN" dirty="0"/>
              <a:t>8.1 </a:t>
            </a:r>
            <a:r>
              <a:rPr lang="zh-CN" altLang="en-US" dirty="0"/>
              <a:t>面向对象编程概述</a:t>
            </a:r>
          </a:p>
        </p:txBody>
      </p:sp>
      <p:sp>
        <p:nvSpPr>
          <p:cNvPr id="3" name="文本占位符 2">
            <a:extLst>
              <a:ext uri="{FF2B5EF4-FFF2-40B4-BE49-F238E27FC236}">
                <a16:creationId xmlns:a16="http://schemas.microsoft.com/office/drawing/2014/main" id="{7BD9FCA4-249A-43FB-9F65-51737DFD72A4}"/>
              </a:ext>
            </a:extLst>
          </p:cNvPr>
          <p:cNvSpPr>
            <a:spLocks noGrp="1"/>
          </p:cNvSpPr>
          <p:nvPr>
            <p:ph type="body" idx="1"/>
          </p:nvPr>
        </p:nvSpPr>
        <p:spPr/>
        <p:txBody>
          <a:bodyPr/>
          <a:lstStyle/>
          <a:p>
            <a:r>
              <a:rPr lang="en-US" altLang="zh-CN" dirty="0"/>
              <a:t>2</a:t>
            </a:r>
            <a:r>
              <a:rPr lang="zh-CN" altLang="en-US" dirty="0"/>
              <a:t>．类</a:t>
            </a:r>
          </a:p>
          <a:p>
            <a:r>
              <a:rPr lang="zh-CN" altLang="en-US" dirty="0"/>
              <a:t>　　类（</a:t>
            </a:r>
            <a:r>
              <a:rPr lang="en-US" altLang="zh-CN" dirty="0"/>
              <a:t>class</a:t>
            </a:r>
            <a:r>
              <a:rPr lang="zh-CN" altLang="en-US" dirty="0"/>
              <a:t>）是具有相同属性和行为的一组对象的集合，它为属于该类的全部对象提供了统一的抽象描述。任何对象都是某个类的实例（</a:t>
            </a:r>
            <a:r>
              <a:rPr lang="en-US" altLang="zh-CN" dirty="0"/>
              <a:t>instance</a:t>
            </a:r>
            <a:r>
              <a:rPr lang="zh-CN" altLang="en-US" dirty="0"/>
              <a:t>）。</a:t>
            </a:r>
          </a:p>
          <a:p>
            <a:r>
              <a:rPr lang="zh-CN" altLang="en-US" dirty="0"/>
              <a:t>　　在系统中通常有很多相似的对象，它们具有相同名称和类型的属性、响应相同的消息、使用相同的方法。将相似的对象分组形成一个类，每个这样的对象被称为类的一个实例，一个类中的所有对象共享一个公共的定义，尽管它们对属性所赋予的值不同。</a:t>
            </a:r>
          </a:p>
          <a:p>
            <a:endParaRPr lang="zh-CN" altLang="en-US" dirty="0"/>
          </a:p>
        </p:txBody>
      </p:sp>
    </p:spTree>
    <p:extLst>
      <p:ext uri="{BB962C8B-B14F-4D97-AF65-F5344CB8AC3E}">
        <p14:creationId xmlns:p14="http://schemas.microsoft.com/office/powerpoint/2010/main" val="1646040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B00663-E089-438F-82D2-141C4BE178CA}"/>
              </a:ext>
            </a:extLst>
          </p:cNvPr>
          <p:cNvSpPr>
            <a:spLocks noGrp="1"/>
          </p:cNvSpPr>
          <p:nvPr>
            <p:ph type="title"/>
          </p:nvPr>
        </p:nvSpPr>
        <p:spPr/>
        <p:txBody>
          <a:bodyPr>
            <a:normAutofit/>
          </a:bodyPr>
          <a:lstStyle/>
          <a:p>
            <a:r>
              <a:rPr lang="en-US" altLang="zh-CN" dirty="0"/>
              <a:t>8.2 </a:t>
            </a:r>
            <a:r>
              <a:rPr lang="zh-CN" altLang="en-US" dirty="0"/>
              <a:t>创建类与对象</a:t>
            </a:r>
          </a:p>
        </p:txBody>
      </p:sp>
      <p:sp>
        <p:nvSpPr>
          <p:cNvPr id="3" name="文本占位符 2">
            <a:extLst>
              <a:ext uri="{FF2B5EF4-FFF2-40B4-BE49-F238E27FC236}">
                <a16:creationId xmlns:a16="http://schemas.microsoft.com/office/drawing/2014/main" id="{4DD2E971-1D72-457C-A457-32DC9B38A896}"/>
              </a:ext>
            </a:extLst>
          </p:cNvPr>
          <p:cNvSpPr>
            <a:spLocks noGrp="1"/>
          </p:cNvSpPr>
          <p:nvPr>
            <p:ph type="body" idx="1"/>
          </p:nvPr>
        </p:nvSpPr>
        <p:spPr>
          <a:xfrm>
            <a:off x="478023" y="1053352"/>
            <a:ext cx="9975488" cy="5200691"/>
          </a:xfrm>
        </p:spPr>
        <p:txBody>
          <a:bodyPr>
            <a:normAutofit/>
          </a:bodyPr>
          <a:lstStyle/>
          <a:p>
            <a:r>
              <a:rPr lang="en-US" altLang="zh-CN" dirty="0"/>
              <a:t>1. </a:t>
            </a:r>
            <a:r>
              <a:rPr lang="zh-CN" altLang="en-US" dirty="0"/>
              <a:t>定义类</a:t>
            </a:r>
          </a:p>
          <a:p>
            <a:r>
              <a:rPr lang="zh-CN" altLang="en-US" dirty="0"/>
              <a:t>在</a:t>
            </a:r>
            <a:r>
              <a:rPr lang="en-US" altLang="zh-CN" dirty="0"/>
              <a:t>Python</a:t>
            </a:r>
            <a:r>
              <a:rPr lang="zh-CN" altLang="en-US" dirty="0"/>
              <a:t>中，通过</a:t>
            </a:r>
            <a:r>
              <a:rPr lang="en-US" altLang="zh-CN" dirty="0"/>
              <a:t>class</a:t>
            </a:r>
            <a:r>
              <a:rPr lang="zh-CN" altLang="en-US" dirty="0"/>
              <a:t>关键字来定义类。定义类的语法格式如下：</a:t>
            </a:r>
          </a:p>
          <a:p>
            <a:r>
              <a:rPr lang="en-US" altLang="zh-CN" dirty="0"/>
              <a:t>class </a:t>
            </a:r>
            <a:r>
              <a:rPr lang="zh-CN" altLang="en-US" dirty="0"/>
              <a:t>类名</a:t>
            </a:r>
            <a:r>
              <a:rPr lang="en-US" altLang="zh-CN" dirty="0"/>
              <a:t>:</a:t>
            </a:r>
          </a:p>
          <a:p>
            <a:r>
              <a:rPr lang="en-US" altLang="zh-CN" dirty="0"/>
              <a:t>	</a:t>
            </a:r>
            <a:r>
              <a:rPr lang="zh-CN" altLang="en-US" dirty="0"/>
              <a:t>成员变量</a:t>
            </a:r>
          </a:p>
          <a:p>
            <a:r>
              <a:rPr lang="en-US" altLang="zh-CN" dirty="0"/>
              <a:t>	</a:t>
            </a:r>
            <a:r>
              <a:rPr lang="zh-CN" altLang="en-US" dirty="0"/>
              <a:t>成员函数</a:t>
            </a:r>
          </a:p>
          <a:p>
            <a:r>
              <a:rPr lang="zh-CN" altLang="en-US" dirty="0"/>
              <a:t>例如定义了一个</a:t>
            </a:r>
            <a:r>
              <a:rPr lang="en-US" altLang="zh-CN" dirty="0"/>
              <a:t>Person</a:t>
            </a:r>
            <a:r>
              <a:rPr lang="zh-CN" altLang="en-US" dirty="0"/>
              <a:t>类：</a:t>
            </a:r>
          </a:p>
          <a:p>
            <a:r>
              <a:rPr lang="en-US" altLang="zh-CN" dirty="0"/>
              <a:t>class Person:</a:t>
            </a:r>
          </a:p>
          <a:p>
            <a:r>
              <a:rPr lang="en-US" altLang="zh-CN" dirty="0"/>
              <a:t>    name='</a:t>
            </a:r>
            <a:r>
              <a:rPr lang="en-US" altLang="zh-CN" dirty="0" err="1"/>
              <a:t>brenden</a:t>
            </a:r>
            <a:r>
              <a:rPr lang="en-US" altLang="zh-CN" dirty="0"/>
              <a:t>'              #</a:t>
            </a:r>
            <a:r>
              <a:rPr lang="zh-CN" altLang="en-US" dirty="0"/>
              <a:t>定义了一个属性</a:t>
            </a:r>
          </a:p>
          <a:p>
            <a:r>
              <a:rPr lang="zh-CN" altLang="en-US" dirty="0"/>
              <a:t>    </a:t>
            </a:r>
            <a:r>
              <a:rPr lang="en-US" altLang="zh-CN" dirty="0" err="1"/>
              <a:t>def</a:t>
            </a:r>
            <a:r>
              <a:rPr lang="en-US" altLang="zh-CN" dirty="0"/>
              <a:t> </a:t>
            </a:r>
            <a:r>
              <a:rPr lang="en-US" altLang="zh-CN" dirty="0" err="1"/>
              <a:t>printName</a:t>
            </a:r>
            <a:r>
              <a:rPr lang="en-US" altLang="zh-CN" dirty="0"/>
              <a:t>(self):           #</a:t>
            </a:r>
            <a:r>
              <a:rPr lang="zh-CN" altLang="en-US" dirty="0"/>
              <a:t>定义了一个方法</a:t>
            </a:r>
          </a:p>
          <a:p>
            <a:r>
              <a:rPr lang="zh-CN" altLang="en-US" dirty="0"/>
              <a:t>        </a:t>
            </a:r>
            <a:r>
              <a:rPr lang="en-US" altLang="zh-CN" dirty="0"/>
              <a:t>print(self.name)</a:t>
            </a:r>
          </a:p>
          <a:p>
            <a:endParaRPr lang="zh-CN" altLang="en-US" dirty="0"/>
          </a:p>
        </p:txBody>
      </p:sp>
      <p:sp>
        <p:nvSpPr>
          <p:cNvPr id="4" name="矩形 3"/>
          <p:cNvSpPr/>
          <p:nvPr/>
        </p:nvSpPr>
        <p:spPr>
          <a:xfrm>
            <a:off x="9998252" y="650663"/>
            <a:ext cx="1362075" cy="149542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5" name="文本框 11"/>
          <p:cNvSpPr txBox="1"/>
          <p:nvPr/>
        </p:nvSpPr>
        <p:spPr>
          <a:xfrm>
            <a:off x="10031272" y="1838748"/>
            <a:ext cx="1304925" cy="277495"/>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等线"/>
                <a:cs typeface="Times New Roman"/>
              </a:rPr>
              <a:t>扫码看视频</a:t>
            </a:r>
            <a:r>
              <a:rPr lang="en-US" sz="1050" kern="100">
                <a:effectLst/>
                <a:ea typeface="等线"/>
                <a:cs typeface="Times New Roman"/>
              </a:rPr>
              <a:t>8.1</a:t>
            </a:r>
            <a:endParaRPr lang="zh-CN" sz="1050" kern="100">
              <a:effectLst/>
              <a:ea typeface="等线"/>
              <a:cs typeface="Times New Roman"/>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8277" y="922918"/>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485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B00663-E089-438F-82D2-141C4BE178CA}"/>
              </a:ext>
            </a:extLst>
          </p:cNvPr>
          <p:cNvSpPr>
            <a:spLocks noGrp="1"/>
          </p:cNvSpPr>
          <p:nvPr>
            <p:ph type="title"/>
          </p:nvPr>
        </p:nvSpPr>
        <p:spPr/>
        <p:txBody>
          <a:bodyPr>
            <a:normAutofit/>
          </a:bodyPr>
          <a:lstStyle/>
          <a:p>
            <a:r>
              <a:rPr lang="en-US" altLang="zh-CN" dirty="0"/>
              <a:t>8.2 </a:t>
            </a:r>
            <a:r>
              <a:rPr lang="zh-CN" altLang="en-US" dirty="0"/>
              <a:t>创建类与对象</a:t>
            </a:r>
          </a:p>
        </p:txBody>
      </p:sp>
      <p:sp>
        <p:nvSpPr>
          <p:cNvPr id="3" name="文本占位符 2">
            <a:extLst>
              <a:ext uri="{FF2B5EF4-FFF2-40B4-BE49-F238E27FC236}">
                <a16:creationId xmlns:a16="http://schemas.microsoft.com/office/drawing/2014/main" id="{4DD2E971-1D72-457C-A457-32DC9B38A896}"/>
              </a:ext>
            </a:extLst>
          </p:cNvPr>
          <p:cNvSpPr>
            <a:spLocks noGrp="1"/>
          </p:cNvSpPr>
          <p:nvPr>
            <p:ph type="body" idx="1"/>
          </p:nvPr>
        </p:nvSpPr>
        <p:spPr>
          <a:xfrm>
            <a:off x="478023" y="1053352"/>
            <a:ext cx="9975488" cy="5200691"/>
          </a:xfrm>
        </p:spPr>
        <p:txBody>
          <a:bodyPr>
            <a:normAutofit/>
          </a:bodyPr>
          <a:lstStyle/>
          <a:p>
            <a:r>
              <a:rPr lang="en-US" altLang="zh-CN" dirty="0"/>
              <a:t>2.</a:t>
            </a:r>
            <a:r>
              <a:rPr lang="zh-CN" altLang="en-US" dirty="0"/>
              <a:t>对象的创建和使用</a:t>
            </a:r>
          </a:p>
          <a:p>
            <a:r>
              <a:rPr lang="zh-CN" altLang="en-US" dirty="0"/>
              <a:t>在</a:t>
            </a:r>
            <a:r>
              <a:rPr lang="en-US" altLang="zh-CN" dirty="0"/>
              <a:t>Python</a:t>
            </a:r>
            <a:r>
              <a:rPr lang="zh-CN" altLang="en-US" dirty="0"/>
              <a:t>中，用赋值的方式创建类的实例，一般格式为：</a:t>
            </a:r>
          </a:p>
          <a:p>
            <a:r>
              <a:rPr lang="zh-CN" altLang="en-US" dirty="0"/>
              <a:t>对象名</a:t>
            </a:r>
            <a:r>
              <a:rPr lang="en-US" altLang="zh-CN" dirty="0"/>
              <a:t>=</a:t>
            </a:r>
            <a:r>
              <a:rPr lang="zh-CN" altLang="en-US" dirty="0"/>
              <a:t>类名</a:t>
            </a:r>
            <a:r>
              <a:rPr lang="en-US" altLang="zh-CN" dirty="0"/>
              <a:t>(</a:t>
            </a:r>
            <a:r>
              <a:rPr lang="zh-CN" altLang="en-US" dirty="0"/>
              <a:t>参数列表</a:t>
            </a:r>
            <a:r>
              <a:rPr lang="en-US" altLang="zh-CN" dirty="0"/>
              <a:t>)</a:t>
            </a:r>
          </a:p>
          <a:p>
            <a:r>
              <a:rPr lang="zh-CN" altLang="en-US" dirty="0"/>
              <a:t>创建对象后，可以使用“</a:t>
            </a:r>
            <a:r>
              <a:rPr lang="en-US" altLang="zh-CN" dirty="0"/>
              <a:t>.”</a:t>
            </a:r>
            <a:r>
              <a:rPr lang="zh-CN" altLang="en-US" dirty="0"/>
              <a:t>运算符，通过实例对象来访问这个类的属性和方法（函数），一般格式为：</a:t>
            </a:r>
          </a:p>
          <a:p>
            <a:r>
              <a:rPr lang="zh-CN" altLang="en-US" dirty="0"/>
              <a:t>对象名</a:t>
            </a:r>
            <a:r>
              <a:rPr lang="en-US" altLang="zh-CN" dirty="0"/>
              <a:t>.</a:t>
            </a:r>
            <a:r>
              <a:rPr lang="zh-CN" altLang="en-US" dirty="0"/>
              <a:t>属性名</a:t>
            </a:r>
          </a:p>
          <a:p>
            <a:r>
              <a:rPr lang="zh-CN" altLang="en-US" dirty="0"/>
              <a:t>对象名</a:t>
            </a:r>
            <a:r>
              <a:rPr lang="en-US" altLang="zh-CN" dirty="0"/>
              <a:t>.</a:t>
            </a:r>
            <a:r>
              <a:rPr lang="zh-CN" altLang="en-US" dirty="0"/>
              <a:t>函数名</a:t>
            </a:r>
            <a:r>
              <a:rPr lang="en-US" altLang="zh-CN" dirty="0"/>
              <a:t>()</a:t>
            </a:r>
          </a:p>
        </p:txBody>
      </p:sp>
    </p:spTree>
    <p:extLst>
      <p:ext uri="{BB962C8B-B14F-4D97-AF65-F5344CB8AC3E}">
        <p14:creationId xmlns:p14="http://schemas.microsoft.com/office/powerpoint/2010/main" val="5176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B00663-E089-438F-82D2-141C4BE178CA}"/>
              </a:ext>
            </a:extLst>
          </p:cNvPr>
          <p:cNvSpPr>
            <a:spLocks noGrp="1"/>
          </p:cNvSpPr>
          <p:nvPr>
            <p:ph type="title"/>
          </p:nvPr>
        </p:nvSpPr>
        <p:spPr/>
        <p:txBody>
          <a:bodyPr>
            <a:normAutofit/>
          </a:bodyPr>
          <a:lstStyle/>
          <a:p>
            <a:r>
              <a:rPr lang="en-US" altLang="zh-CN" dirty="0"/>
              <a:t>8.2 </a:t>
            </a:r>
            <a:r>
              <a:rPr lang="zh-CN" altLang="en-US" dirty="0"/>
              <a:t>创建类与对象</a:t>
            </a:r>
          </a:p>
        </p:txBody>
      </p:sp>
      <p:sp>
        <p:nvSpPr>
          <p:cNvPr id="3" name="文本占位符 2">
            <a:extLst>
              <a:ext uri="{FF2B5EF4-FFF2-40B4-BE49-F238E27FC236}">
                <a16:creationId xmlns:a16="http://schemas.microsoft.com/office/drawing/2014/main" id="{4DD2E971-1D72-457C-A457-32DC9B38A896}"/>
              </a:ext>
            </a:extLst>
          </p:cNvPr>
          <p:cNvSpPr>
            <a:spLocks noGrp="1"/>
          </p:cNvSpPr>
          <p:nvPr>
            <p:ph type="body" idx="1"/>
          </p:nvPr>
        </p:nvSpPr>
        <p:spPr>
          <a:xfrm>
            <a:off x="478023" y="1053352"/>
            <a:ext cx="9975488" cy="5607092"/>
          </a:xfrm>
        </p:spPr>
        <p:txBody>
          <a:bodyPr>
            <a:normAutofit lnSpcReduction="10000"/>
          </a:bodyPr>
          <a:lstStyle/>
          <a:p>
            <a:r>
              <a:rPr lang="en-US" altLang="zh-CN" dirty="0"/>
              <a:t>【</a:t>
            </a:r>
            <a:r>
              <a:rPr lang="zh-CN" altLang="en-US" dirty="0"/>
              <a:t>例</a:t>
            </a:r>
            <a:r>
              <a:rPr lang="en-US" altLang="zh-CN" dirty="0"/>
              <a:t>8.1】</a:t>
            </a:r>
            <a:r>
              <a:rPr lang="zh-CN" altLang="en-US" dirty="0"/>
              <a:t>类和对象应用示例。程序如下：</a:t>
            </a:r>
          </a:p>
          <a:p>
            <a:r>
              <a:rPr lang="en-US" altLang="zh-CN" dirty="0"/>
              <a:t>class CC:</a:t>
            </a:r>
          </a:p>
          <a:p>
            <a:r>
              <a:rPr lang="en-US" altLang="zh-CN" dirty="0"/>
              <a:t>    x=10              #</a:t>
            </a:r>
            <a:r>
              <a:rPr lang="zh-CN" altLang="en-US" dirty="0"/>
              <a:t>定义属性</a:t>
            </a:r>
          </a:p>
          <a:p>
            <a:r>
              <a:rPr lang="zh-CN" altLang="en-US" dirty="0"/>
              <a:t>    </a:t>
            </a:r>
            <a:r>
              <a:rPr lang="en-US" altLang="zh-CN" dirty="0"/>
              <a:t>y=20              #</a:t>
            </a:r>
            <a:r>
              <a:rPr lang="zh-CN" altLang="en-US" dirty="0"/>
              <a:t>定义属性</a:t>
            </a:r>
          </a:p>
          <a:p>
            <a:r>
              <a:rPr lang="zh-CN" altLang="en-US" dirty="0"/>
              <a:t>    </a:t>
            </a:r>
            <a:r>
              <a:rPr lang="en-US" altLang="zh-CN" dirty="0"/>
              <a:t>z=30              #</a:t>
            </a:r>
            <a:r>
              <a:rPr lang="zh-CN" altLang="en-US" dirty="0"/>
              <a:t>定义属性</a:t>
            </a:r>
          </a:p>
          <a:p>
            <a:r>
              <a:rPr lang="zh-CN" altLang="en-US" dirty="0"/>
              <a:t>    </a:t>
            </a:r>
            <a:r>
              <a:rPr lang="en-US" altLang="zh-CN" dirty="0" err="1"/>
              <a:t>def</a:t>
            </a:r>
            <a:r>
              <a:rPr lang="en-US" altLang="zh-CN" dirty="0"/>
              <a:t> show(self):        #</a:t>
            </a:r>
            <a:r>
              <a:rPr lang="zh-CN" altLang="en-US" dirty="0"/>
              <a:t>定义方法</a:t>
            </a:r>
          </a:p>
          <a:p>
            <a:r>
              <a:rPr lang="zh-CN" altLang="en-US" dirty="0"/>
              <a:t>        </a:t>
            </a:r>
            <a:r>
              <a:rPr lang="en-US" altLang="zh-CN" dirty="0"/>
              <a:t>print((</a:t>
            </a:r>
            <a:r>
              <a:rPr lang="en-US" altLang="zh-CN" dirty="0" err="1"/>
              <a:t>self.x+self.y+self.z</a:t>
            </a:r>
            <a:r>
              <a:rPr lang="en-US" altLang="zh-CN" dirty="0"/>
              <a:t>)/3)</a:t>
            </a:r>
          </a:p>
          <a:p>
            <a:r>
              <a:rPr lang="en-US" altLang="zh-CN" dirty="0"/>
              <a:t>b=CC()       #</a:t>
            </a:r>
            <a:r>
              <a:rPr lang="zh-CN" altLang="en-US" dirty="0"/>
              <a:t>创建实例对象</a:t>
            </a:r>
            <a:r>
              <a:rPr lang="en-US" altLang="zh-CN" dirty="0"/>
              <a:t>b</a:t>
            </a:r>
          </a:p>
          <a:p>
            <a:r>
              <a:rPr lang="en-US" altLang="zh-CN" dirty="0" err="1"/>
              <a:t>b.x</a:t>
            </a:r>
            <a:r>
              <a:rPr lang="en-US" altLang="zh-CN" dirty="0"/>
              <a:t>=30       #</a:t>
            </a:r>
            <a:r>
              <a:rPr lang="zh-CN" altLang="en-US" dirty="0"/>
              <a:t>调用属性</a:t>
            </a:r>
            <a:r>
              <a:rPr lang="en-US" altLang="zh-CN" dirty="0"/>
              <a:t>x</a:t>
            </a:r>
          </a:p>
          <a:p>
            <a:r>
              <a:rPr lang="en-US" altLang="zh-CN" dirty="0" err="1"/>
              <a:t>b.show</a:t>
            </a:r>
            <a:r>
              <a:rPr lang="en-US" altLang="zh-CN" dirty="0"/>
              <a:t>()     #</a:t>
            </a:r>
            <a:r>
              <a:rPr lang="zh-CN" altLang="en-US" dirty="0"/>
              <a:t>调用方法</a:t>
            </a:r>
            <a:r>
              <a:rPr lang="en-US" altLang="zh-CN" dirty="0"/>
              <a:t>show</a:t>
            </a:r>
          </a:p>
          <a:p>
            <a:r>
              <a:rPr lang="zh-CN" altLang="en-US" dirty="0"/>
              <a:t>运行结果：</a:t>
            </a:r>
            <a:r>
              <a:rPr lang="en-US" altLang="zh-CN" dirty="0"/>
              <a:t>26.666666666666668</a:t>
            </a:r>
          </a:p>
        </p:txBody>
      </p:sp>
    </p:spTree>
    <p:extLst>
      <p:ext uri="{BB962C8B-B14F-4D97-AF65-F5344CB8AC3E}">
        <p14:creationId xmlns:p14="http://schemas.microsoft.com/office/powerpoint/2010/main" val="365608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68A6A-C935-4CC0-8B22-EB25C56DA206}"/>
              </a:ext>
            </a:extLst>
          </p:cNvPr>
          <p:cNvSpPr>
            <a:spLocks noGrp="1"/>
          </p:cNvSpPr>
          <p:nvPr>
            <p:ph type="title"/>
          </p:nvPr>
        </p:nvSpPr>
        <p:spPr/>
        <p:txBody>
          <a:bodyPr>
            <a:normAutofit/>
          </a:bodyPr>
          <a:lstStyle/>
          <a:p>
            <a:r>
              <a:rPr lang="en-US" altLang="zh-CN" dirty="0"/>
              <a:t>8.3 </a:t>
            </a:r>
            <a:r>
              <a:rPr lang="zh-CN" altLang="en-US" dirty="0"/>
              <a:t>属性和方法</a:t>
            </a:r>
          </a:p>
        </p:txBody>
      </p:sp>
      <p:sp>
        <p:nvSpPr>
          <p:cNvPr id="3" name="文本占位符 2">
            <a:extLst>
              <a:ext uri="{FF2B5EF4-FFF2-40B4-BE49-F238E27FC236}">
                <a16:creationId xmlns:a16="http://schemas.microsoft.com/office/drawing/2014/main" id="{0D65AE02-750C-4C23-B117-D0AA22B75AA3}"/>
              </a:ext>
            </a:extLst>
          </p:cNvPr>
          <p:cNvSpPr>
            <a:spLocks noGrp="1"/>
          </p:cNvSpPr>
          <p:nvPr>
            <p:ph type="body" idx="1"/>
          </p:nvPr>
        </p:nvSpPr>
        <p:spPr>
          <a:xfrm>
            <a:off x="478023" y="1053353"/>
            <a:ext cx="8534400" cy="5313580"/>
          </a:xfrm>
        </p:spPr>
        <p:txBody>
          <a:bodyPr>
            <a:normAutofit fontScale="92500" lnSpcReduction="20000"/>
          </a:bodyPr>
          <a:lstStyle/>
          <a:p>
            <a:r>
              <a:rPr lang="en-US" altLang="zh-CN" dirty="0"/>
              <a:t>1.</a:t>
            </a:r>
            <a:r>
              <a:rPr lang="zh-CN" altLang="en-US" dirty="0"/>
              <a:t>类属性</a:t>
            </a:r>
            <a:endParaRPr lang="en-US" altLang="zh-CN" dirty="0"/>
          </a:p>
          <a:p>
            <a:r>
              <a:rPr lang="zh-CN" altLang="zh-CN" dirty="0"/>
              <a:t>类属性被所有类对象的实例对象所共有。类属性通常在类体中初始化。对于公有的类属性，在类外可以通过类对象和实例对象访问。</a:t>
            </a:r>
            <a:endParaRPr lang="en-US" altLang="zh-CN" dirty="0"/>
          </a:p>
          <a:p>
            <a:r>
              <a:rPr lang="en-US" altLang="zh-CN" dirty="0"/>
              <a:t>【</a:t>
            </a:r>
            <a:r>
              <a:rPr lang="zh-CN" altLang="en-US" dirty="0"/>
              <a:t>例</a:t>
            </a:r>
            <a:r>
              <a:rPr lang="en-US" altLang="zh-CN" dirty="0"/>
              <a:t>8.2】</a:t>
            </a:r>
            <a:r>
              <a:rPr lang="zh-CN" altLang="en-US" dirty="0"/>
              <a:t>定义 </a:t>
            </a:r>
            <a:r>
              <a:rPr lang="en-US" altLang="zh-CN" dirty="0"/>
              <a:t>Student</a:t>
            </a:r>
            <a:r>
              <a:rPr lang="zh-CN" altLang="en-US" dirty="0"/>
              <a:t>类，定义实例属性和方法</a:t>
            </a:r>
          </a:p>
          <a:p>
            <a:r>
              <a:rPr lang="en-US" altLang="zh-CN" dirty="0"/>
              <a:t>class Person:</a:t>
            </a:r>
          </a:p>
          <a:p>
            <a:r>
              <a:rPr lang="en-US" altLang="zh-CN" dirty="0"/>
              <a:t>	name='</a:t>
            </a:r>
            <a:r>
              <a:rPr lang="en-US" altLang="zh-CN" dirty="0" err="1"/>
              <a:t>brenden</a:t>
            </a:r>
            <a:r>
              <a:rPr lang="en-US" altLang="zh-CN" dirty="0"/>
              <a:t>'     #</a:t>
            </a:r>
            <a:r>
              <a:rPr lang="zh-CN" altLang="en-US" dirty="0"/>
              <a:t>公有的类属性</a:t>
            </a:r>
          </a:p>
          <a:p>
            <a:r>
              <a:rPr lang="en-US" altLang="zh-CN" dirty="0"/>
              <a:t>	__age=18            #</a:t>
            </a:r>
            <a:r>
              <a:rPr lang="zh-CN" altLang="en-US" dirty="0"/>
              <a:t>私有的类属性</a:t>
            </a:r>
          </a:p>
          <a:p>
            <a:r>
              <a:rPr lang="en-US" altLang="zh-CN" dirty="0"/>
              <a:t>p=Person()</a:t>
            </a:r>
          </a:p>
          <a:p>
            <a:r>
              <a:rPr lang="en-US" altLang="zh-CN" dirty="0"/>
              <a:t>print(p.name)             #</a:t>
            </a:r>
            <a:r>
              <a:rPr lang="zh-CN" altLang="en-US" dirty="0"/>
              <a:t>正确，但不提倡</a:t>
            </a:r>
          </a:p>
          <a:p>
            <a:r>
              <a:rPr lang="en-US" altLang="zh-CN" dirty="0"/>
              <a:t>print(Person.name)        #</a:t>
            </a:r>
            <a:r>
              <a:rPr lang="zh-CN" altLang="en-US" dirty="0"/>
              <a:t>正确</a:t>
            </a:r>
          </a:p>
          <a:p>
            <a:r>
              <a:rPr lang="en-US" altLang="zh-CN" dirty="0"/>
              <a:t>print(</a:t>
            </a:r>
            <a:r>
              <a:rPr lang="en-US" altLang="zh-CN" dirty="0" err="1"/>
              <a:t>p.__age</a:t>
            </a:r>
            <a:r>
              <a:rPr lang="en-US" altLang="zh-CN" dirty="0"/>
              <a:t>)            #</a:t>
            </a:r>
            <a:r>
              <a:rPr lang="zh-CN" altLang="en-US" dirty="0"/>
              <a:t>错误，不能在类外通过实例对象访问私有的类属性</a:t>
            </a:r>
          </a:p>
          <a:p>
            <a:r>
              <a:rPr lang="en-US" altLang="zh-CN" dirty="0"/>
              <a:t>print(</a:t>
            </a:r>
            <a:r>
              <a:rPr lang="en-US" altLang="zh-CN" dirty="0" err="1"/>
              <a:t>Person.__age</a:t>
            </a:r>
            <a:r>
              <a:rPr lang="en-US" altLang="zh-CN" dirty="0"/>
              <a:t>)       #</a:t>
            </a:r>
            <a:r>
              <a:rPr lang="zh-CN" altLang="en-US" dirty="0"/>
              <a:t>错误，不能在类外通过类对象访问私有的类属性</a:t>
            </a:r>
          </a:p>
        </p:txBody>
      </p:sp>
      <p:sp>
        <p:nvSpPr>
          <p:cNvPr id="4" name="矩形 3"/>
          <p:cNvSpPr/>
          <p:nvPr/>
        </p:nvSpPr>
        <p:spPr>
          <a:xfrm>
            <a:off x="9749896" y="1185862"/>
            <a:ext cx="1362075" cy="149542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5" name="文本框 19"/>
          <p:cNvSpPr txBox="1"/>
          <p:nvPr/>
        </p:nvSpPr>
        <p:spPr>
          <a:xfrm>
            <a:off x="9778471" y="2386012"/>
            <a:ext cx="1304925" cy="277495"/>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等线"/>
                <a:cs typeface="Times New Roman"/>
              </a:rPr>
              <a:t>扫码看视频</a:t>
            </a:r>
            <a:r>
              <a:rPr lang="en-US" sz="1050" kern="100">
                <a:effectLst/>
                <a:ea typeface="等线"/>
                <a:cs typeface="Times New Roman"/>
              </a:rPr>
              <a:t>8.2</a:t>
            </a:r>
            <a:endParaRPr lang="zh-CN" sz="1050" kern="100">
              <a:effectLst/>
              <a:ea typeface="等线"/>
              <a:cs typeface="Times New Roman"/>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5476" y="1435099"/>
            <a:ext cx="9509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727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68A6A-C935-4CC0-8B22-EB25C56DA206}"/>
              </a:ext>
            </a:extLst>
          </p:cNvPr>
          <p:cNvSpPr>
            <a:spLocks noGrp="1"/>
          </p:cNvSpPr>
          <p:nvPr>
            <p:ph type="title"/>
          </p:nvPr>
        </p:nvSpPr>
        <p:spPr/>
        <p:txBody>
          <a:bodyPr>
            <a:normAutofit/>
          </a:bodyPr>
          <a:lstStyle/>
          <a:p>
            <a:r>
              <a:rPr lang="en-US" altLang="zh-CN" dirty="0"/>
              <a:t>8.3 </a:t>
            </a:r>
            <a:r>
              <a:rPr lang="zh-CN" altLang="en-US" dirty="0"/>
              <a:t>属性和方法</a:t>
            </a:r>
          </a:p>
        </p:txBody>
      </p:sp>
      <p:sp>
        <p:nvSpPr>
          <p:cNvPr id="3" name="文本占位符 2">
            <a:extLst>
              <a:ext uri="{FF2B5EF4-FFF2-40B4-BE49-F238E27FC236}">
                <a16:creationId xmlns:a16="http://schemas.microsoft.com/office/drawing/2014/main" id="{0D65AE02-750C-4C23-B117-D0AA22B75AA3}"/>
              </a:ext>
            </a:extLst>
          </p:cNvPr>
          <p:cNvSpPr>
            <a:spLocks noGrp="1"/>
          </p:cNvSpPr>
          <p:nvPr>
            <p:ph type="body" idx="1"/>
          </p:nvPr>
        </p:nvSpPr>
        <p:spPr>
          <a:xfrm>
            <a:off x="478023" y="1053353"/>
            <a:ext cx="8534400" cy="5313580"/>
          </a:xfrm>
        </p:spPr>
        <p:txBody>
          <a:bodyPr>
            <a:normAutofit/>
          </a:bodyPr>
          <a:lstStyle/>
          <a:p>
            <a:r>
              <a:rPr lang="en-US" altLang="zh-CN" dirty="0"/>
              <a:t>2</a:t>
            </a:r>
            <a:r>
              <a:rPr lang="zh-CN" altLang="en-US" dirty="0"/>
              <a:t>．实例属性</a:t>
            </a:r>
          </a:p>
          <a:p>
            <a:r>
              <a:rPr lang="zh-CN" altLang="en-US" dirty="0"/>
              <a:t>实例属性（</a:t>
            </a:r>
            <a:r>
              <a:rPr lang="en-US" altLang="zh-CN" dirty="0"/>
              <a:t>instance attribute)</a:t>
            </a:r>
            <a:r>
              <a:rPr lang="zh-CN" altLang="en-US" dirty="0"/>
              <a:t>是不需要在类中显式定义，而在</a:t>
            </a:r>
            <a:r>
              <a:rPr lang="en-US" altLang="zh-CN" dirty="0"/>
              <a:t>__</a:t>
            </a:r>
            <a:r>
              <a:rPr lang="en-US" altLang="zh-CN" dirty="0" err="1"/>
              <a:t>init</a:t>
            </a:r>
            <a:r>
              <a:rPr lang="en-US" altLang="zh-CN" dirty="0"/>
              <a:t>__</a:t>
            </a:r>
            <a:r>
              <a:rPr lang="zh-CN" altLang="en-US" dirty="0"/>
              <a:t>构造函数中定义的，定义时以“</a:t>
            </a:r>
            <a:r>
              <a:rPr lang="en-US" altLang="zh-CN" dirty="0"/>
              <a:t>self. ”</a:t>
            </a:r>
            <a:r>
              <a:rPr lang="zh-CN" altLang="en-US" dirty="0"/>
              <a:t>作为前缀，实例属性属于特定的实例。在其他方法中也可以随意添加新的实例属性</a:t>
            </a:r>
            <a:r>
              <a:rPr lang="en-US" altLang="zh-CN" dirty="0"/>
              <a:t>,</a:t>
            </a:r>
            <a:r>
              <a:rPr lang="zh-CN" altLang="en-US" dirty="0"/>
              <a:t>但并不提倡这么做，所有的实例属性最好在</a:t>
            </a:r>
            <a:r>
              <a:rPr lang="en-US" altLang="zh-CN" dirty="0"/>
              <a:t>__</a:t>
            </a:r>
            <a:r>
              <a:rPr lang="en-US" altLang="zh-CN" dirty="0" err="1"/>
              <a:t>init</a:t>
            </a:r>
            <a:r>
              <a:rPr lang="en-US" altLang="zh-CN" dirty="0"/>
              <a:t>__</a:t>
            </a:r>
            <a:r>
              <a:rPr lang="zh-CN" altLang="en-US" dirty="0"/>
              <a:t>中给出。实例属性在内部通过“</a:t>
            </a:r>
            <a:r>
              <a:rPr lang="en-US" altLang="zh-CN" dirty="0"/>
              <a:t>self. ”</a:t>
            </a:r>
            <a:r>
              <a:rPr lang="zh-CN" altLang="en-US" dirty="0"/>
              <a:t>访问，在外部通过对象实例访问。</a:t>
            </a:r>
          </a:p>
        </p:txBody>
      </p:sp>
    </p:spTree>
    <p:extLst>
      <p:ext uri="{BB962C8B-B14F-4D97-AF65-F5344CB8AC3E}">
        <p14:creationId xmlns:p14="http://schemas.microsoft.com/office/powerpoint/2010/main" val="2072348638"/>
      </p:ext>
    </p:extLst>
  </p:cSld>
  <p:clrMapOvr>
    <a:masterClrMapping/>
  </p:clrMapOvr>
</p:sld>
</file>

<file path=ppt/theme/theme1.xml><?xml version="1.0" encoding="utf-8"?>
<a:theme xmlns:a="http://schemas.openxmlformats.org/drawingml/2006/main" name="切片">
  <a:themeElements>
    <a:clrScheme name="切片">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片">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片">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300</TotalTime>
  <Words>1568</Words>
  <Application>Microsoft Office PowerPoint</Application>
  <PresentationFormat>宽屏</PresentationFormat>
  <Paragraphs>161</Paragraphs>
  <Slides>20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vt:i4>
      </vt:variant>
    </vt:vector>
  </HeadingPairs>
  <TitlesOfParts>
    <vt:vector size="26" baseType="lpstr">
      <vt:lpstr>等线</vt:lpstr>
      <vt:lpstr>Arial</vt:lpstr>
      <vt:lpstr>Century Gothic</vt:lpstr>
      <vt:lpstr>Wingdings</vt:lpstr>
      <vt:lpstr>Wingdings 3</vt:lpstr>
      <vt:lpstr>切片</vt:lpstr>
      <vt:lpstr>第8单元</vt:lpstr>
      <vt:lpstr>本单元知识点</vt:lpstr>
      <vt:lpstr>8.1 面向对象编程概述</vt:lpstr>
      <vt:lpstr>8.1 面向对象编程概述</vt:lpstr>
      <vt:lpstr>8.2 创建类与对象</vt:lpstr>
      <vt:lpstr>8.2 创建类与对象</vt:lpstr>
      <vt:lpstr>8.2 创建类与对象</vt:lpstr>
      <vt:lpstr>8.3 属性和方法</vt:lpstr>
      <vt:lpstr>8.3 属性和方法</vt:lpstr>
      <vt:lpstr>8.3 属性和方法</vt:lpstr>
      <vt:lpstr>8.3 属性和方法</vt:lpstr>
      <vt:lpstr>8.3 属性和方法</vt:lpstr>
      <vt:lpstr>8.3 属性和方法</vt:lpstr>
      <vt:lpstr>8.3 属性和方法</vt:lpstr>
      <vt:lpstr>8.4 继承</vt:lpstr>
      <vt:lpstr>PowerPoint 演示文稿</vt:lpstr>
      <vt:lpstr>8.5 多态</vt:lpstr>
      <vt:lpstr>8.6 封装</vt:lpstr>
      <vt:lpstr>8.6 封装</vt:lpstr>
      <vt:lpstr>8.7 单例模式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第11单元</dc:title>
  <dc:creator>9day</dc:creator>
  <cp:lastModifiedBy>9day</cp:lastModifiedBy>
  <cp:revision>129</cp:revision>
  <dcterms:created xsi:type="dcterms:W3CDTF">2019-06-10T18:02:19Z</dcterms:created>
  <dcterms:modified xsi:type="dcterms:W3CDTF">2019-06-19T02:38:04Z</dcterms:modified>
</cp:coreProperties>
</file>