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89" r:id="rId5"/>
    <p:sldId id="268" r:id="rId6"/>
    <p:sldId id="278" r:id="rId7"/>
    <p:sldId id="291" r:id="rId8"/>
    <p:sldId id="279" r:id="rId9"/>
    <p:sldId id="290" r:id="rId10"/>
    <p:sldId id="269" r:id="rId11"/>
    <p:sldId id="280" r:id="rId12"/>
    <p:sldId id="281" r:id="rId13"/>
    <p:sldId id="287" r:id="rId14"/>
    <p:sldId id="288" r:id="rId15"/>
    <p:sldId id="270" r:id="rId16"/>
    <p:sldId id="282" r:id="rId17"/>
    <p:sldId id="286" r:id="rId18"/>
    <p:sldId id="283" r:id="rId19"/>
    <p:sldId id="284" r:id="rId20"/>
    <p:sldId id="28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31" autoAdjust="0"/>
    <p:restoredTop sz="94660"/>
  </p:normalViewPr>
  <p:slideViewPr>
    <p:cSldViewPr snapToGrid="0">
      <p:cViewPr varScale="1">
        <p:scale>
          <a:sx n="84" d="100"/>
          <a:sy n="84" d="100"/>
        </p:scale>
        <p:origin x="-73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23B7F-1235-4685-809E-417F393999E8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1F69B3-F8FB-4723-9E4D-BFB4CEF550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2088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图片 1">
            <a:extLst>
              <a:ext uri="{FF2B5EF4-FFF2-40B4-BE49-F238E27FC236}">
                <a16:creationId xmlns:a16="http://schemas.microsoft.com/office/drawing/2014/main" xmlns="" id="{A1812A26-823A-4A53-8459-D51972F83E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762" y="4909078"/>
            <a:ext cx="4305300" cy="141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0697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全景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864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4661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3906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12530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CN" altLang="en-US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0409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CN" altLang="en-US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69131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04293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2245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023" y="80600"/>
            <a:ext cx="8534401" cy="7830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8023" y="1053353"/>
            <a:ext cx="8534400" cy="4908176"/>
          </a:xfrm>
        </p:spPr>
        <p:txBody>
          <a:bodyPr anchor="t">
            <a:normAutofit/>
          </a:bodyPr>
          <a:lstStyle>
            <a:lvl1pPr marL="0" indent="0" algn="l">
              <a:buNone/>
              <a:defRPr sz="24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5821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738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4601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2555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7303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7355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0237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9932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7956CF4-0283-4AF9-AF73-019E5472E8D0}" type="datetimeFigureOut">
              <a:rPr lang="zh-CN" altLang="en-US" smtClean="0"/>
              <a:t>2019/6/19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38924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65A8A662-1B31-43AA-BB30-6FD2B0483C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第</a:t>
            </a:r>
            <a:r>
              <a:rPr lang="en-US" altLang="zh-CN" dirty="0" smtClean="0"/>
              <a:t>9</a:t>
            </a:r>
            <a:r>
              <a:rPr lang="zh-CN" altLang="en-US" dirty="0" smtClean="0"/>
              <a:t>单元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2FE6E7FD-DE7E-4571-AACB-4F19129542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b="1" dirty="0"/>
              <a:t>文件操作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08377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8F768A6A-C935-4CC0-8B22-EB25C56DA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9.3 </a:t>
            </a:r>
            <a:r>
              <a:rPr lang="zh-CN" altLang="zh-CN" dirty="0" smtClean="0"/>
              <a:t>文件</a:t>
            </a:r>
            <a:r>
              <a:rPr lang="zh-CN" altLang="zh-CN" dirty="0"/>
              <a:t>和目录操作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0D65AE02-750C-4C23-B117-D0AA22B75A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023" y="1053353"/>
            <a:ext cx="9173978" cy="4908176"/>
          </a:xfrm>
        </p:spPr>
        <p:txBody>
          <a:bodyPr/>
          <a:lstStyle/>
          <a:p>
            <a:r>
              <a:rPr lang="en-US" altLang="zh-CN" dirty="0" smtClean="0"/>
              <a:t>1. </a:t>
            </a:r>
            <a:r>
              <a:rPr lang="en-US" altLang="zh-CN" dirty="0" err="1" smtClean="0"/>
              <a:t>os.remove</a:t>
            </a:r>
            <a:r>
              <a:rPr lang="en-US" altLang="zh-CN" dirty="0"/>
              <a:t>()</a:t>
            </a:r>
            <a:r>
              <a:rPr lang="zh-CN" altLang="en-US" dirty="0"/>
              <a:t>方法</a:t>
            </a:r>
          </a:p>
          <a:p>
            <a:r>
              <a:rPr lang="en-US" altLang="zh-CN" dirty="0"/>
              <a:t>remove()</a:t>
            </a:r>
            <a:r>
              <a:rPr lang="zh-CN" altLang="en-US" dirty="0"/>
              <a:t>方法用于删除指定文件，一般都会</a:t>
            </a:r>
            <a:r>
              <a:rPr lang="zh-CN" altLang="en-US" dirty="0" smtClean="0"/>
              <a:t>结合</a:t>
            </a:r>
            <a:r>
              <a:rPr lang="en-US" altLang="zh-CN" dirty="0" err="1" smtClean="0"/>
              <a:t>os.path.exists</a:t>
            </a:r>
            <a:r>
              <a:rPr lang="en-US" altLang="zh-CN" dirty="0"/>
              <a:t>()</a:t>
            </a:r>
            <a:r>
              <a:rPr lang="zh-CN" altLang="en-US" dirty="0"/>
              <a:t>方法使用，即先检查该文件是否存在，再删除该文件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en-US" altLang="zh-CN" dirty="0" smtClean="0"/>
              <a:t>2.</a:t>
            </a:r>
            <a:r>
              <a:rPr lang="zh-CN" altLang="en-US" dirty="0"/>
              <a:t> </a:t>
            </a:r>
            <a:r>
              <a:rPr lang="en-US" altLang="zh-CN" dirty="0" err="1"/>
              <a:t>os.mkdir</a:t>
            </a:r>
            <a:r>
              <a:rPr lang="en-US" altLang="zh-CN" dirty="0"/>
              <a:t>()</a:t>
            </a:r>
            <a:r>
              <a:rPr lang="zh-CN" altLang="en-US" dirty="0"/>
              <a:t>方法</a:t>
            </a:r>
          </a:p>
          <a:p>
            <a:r>
              <a:rPr lang="zh-CN" altLang="en-US" dirty="0"/>
              <a:t>用</a:t>
            </a:r>
            <a:r>
              <a:rPr lang="en-US" altLang="zh-CN" dirty="0" err="1"/>
              <a:t>mkdir</a:t>
            </a:r>
            <a:r>
              <a:rPr lang="en-US" altLang="zh-CN" dirty="0"/>
              <a:t>()</a:t>
            </a:r>
            <a:r>
              <a:rPr lang="zh-CN" altLang="en-US" dirty="0"/>
              <a:t>方法可以创建指定名称的目录。执行后会在当前目录创建对应的目录。但如果目录已经创建，执行时就会产生错误。所以一般要先用</a:t>
            </a:r>
            <a:r>
              <a:rPr lang="en-US" altLang="zh-CN" dirty="0" err="1"/>
              <a:t>os.path.exists</a:t>
            </a:r>
            <a:r>
              <a:rPr lang="en-US" altLang="zh-CN" dirty="0"/>
              <a:t>()</a:t>
            </a:r>
            <a:r>
              <a:rPr lang="zh-CN" altLang="en-US" dirty="0"/>
              <a:t>方法检查该目录是否存在，再决定是否要创建该目录。一般都会结合</a:t>
            </a:r>
            <a:r>
              <a:rPr lang="en-US" altLang="zh-CN" dirty="0" err="1"/>
              <a:t>os.getcwd</a:t>
            </a:r>
            <a:r>
              <a:rPr lang="en-US" altLang="zh-CN" dirty="0"/>
              <a:t>()</a:t>
            </a:r>
            <a:r>
              <a:rPr lang="zh-CN" altLang="en-US" dirty="0"/>
              <a:t>方法使用，即先查看当前目录位置，检查该所要创建的目录是否存在，再创建该目录。</a:t>
            </a:r>
          </a:p>
          <a:p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10122429" y="1185227"/>
            <a:ext cx="1362075" cy="149542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en-US" sz="1050" kern="100">
              <a:effectLst/>
              <a:latin typeface="等线"/>
              <a:cs typeface="Times New Roman"/>
            </a:endParaRPr>
          </a:p>
        </p:txBody>
      </p:sp>
      <p:sp>
        <p:nvSpPr>
          <p:cNvPr id="5" name="文本框 19"/>
          <p:cNvSpPr txBox="1"/>
          <p:nvPr/>
        </p:nvSpPr>
        <p:spPr>
          <a:xfrm>
            <a:off x="10166244" y="2404427"/>
            <a:ext cx="1304925" cy="2774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sz="1050" kern="100">
                <a:effectLst/>
                <a:latin typeface="等线"/>
                <a:cs typeface="Times New Roman"/>
              </a:rPr>
              <a:t>扫码看视频</a:t>
            </a:r>
            <a:r>
              <a:rPr lang="en-US" sz="1050" kern="100">
                <a:effectLst/>
                <a:latin typeface="等线"/>
                <a:cs typeface="Times New Roman"/>
              </a:rPr>
              <a:t>9.3</a:t>
            </a:r>
            <a:endParaRPr lang="zh-CN" sz="1050" kern="100">
              <a:effectLst/>
              <a:latin typeface="等线"/>
              <a:cs typeface="Times New Roman"/>
            </a:endParaRPr>
          </a:p>
        </p:txBody>
      </p:sp>
      <p:pic>
        <p:nvPicPr>
          <p:cNvPr id="6" name="图片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2456" y="1460394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270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8F768A6A-C935-4CC0-8B22-EB25C56DA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9.3 </a:t>
            </a:r>
            <a:r>
              <a:rPr lang="zh-CN" altLang="zh-CN" dirty="0" smtClean="0"/>
              <a:t>文件</a:t>
            </a:r>
            <a:r>
              <a:rPr lang="zh-CN" altLang="zh-CN" dirty="0"/>
              <a:t>和目录操作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0D65AE02-750C-4C23-B117-D0AA22B75A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023" y="1053353"/>
            <a:ext cx="9173978" cy="490817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3.  </a:t>
            </a:r>
            <a:r>
              <a:rPr lang="en-US" altLang="zh-CN" dirty="0" err="1"/>
              <a:t>os.rmdir</a:t>
            </a:r>
            <a:r>
              <a:rPr lang="en-US" altLang="zh-CN" dirty="0"/>
              <a:t>()</a:t>
            </a:r>
            <a:r>
              <a:rPr lang="zh-CN" altLang="en-US" dirty="0"/>
              <a:t>方法</a:t>
            </a:r>
          </a:p>
          <a:p>
            <a:r>
              <a:rPr lang="en-US" altLang="zh-CN" dirty="0" err="1"/>
              <a:t>rmdir</a:t>
            </a:r>
            <a:r>
              <a:rPr lang="en-US" altLang="zh-CN" dirty="0"/>
              <a:t>()</a:t>
            </a:r>
            <a:r>
              <a:rPr lang="zh-CN" altLang="en-US" dirty="0"/>
              <a:t>方法可以删除指定目录，删除目录前必须先删除该目录中的文件。一般都会先检查目录是否存在，再删除该目录。</a:t>
            </a:r>
          </a:p>
          <a:p>
            <a:r>
              <a:rPr lang="en-US" altLang="zh-CN" dirty="0" smtClean="0"/>
              <a:t>4.  </a:t>
            </a:r>
            <a:r>
              <a:rPr lang="en-US" altLang="zh-CN" dirty="0" err="1"/>
              <a:t>os.system</a:t>
            </a:r>
            <a:r>
              <a:rPr lang="en-US" altLang="zh-CN" dirty="0"/>
              <a:t>()</a:t>
            </a:r>
            <a:r>
              <a:rPr lang="zh-CN" altLang="en-US" dirty="0"/>
              <a:t>方法</a:t>
            </a:r>
          </a:p>
          <a:p>
            <a:r>
              <a:rPr lang="en-US" altLang="zh-CN" dirty="0"/>
              <a:t>system()</a:t>
            </a:r>
            <a:r>
              <a:rPr lang="zh-CN" altLang="en-US" dirty="0"/>
              <a:t>方法用来执行操作系统命令，例如：清除屏幕、创建目录，复制文件等等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endParaRPr lang="zh-CN" altLang="en-US" dirty="0" smtClean="0"/>
          </a:p>
          <a:p>
            <a:endParaRPr lang="zh-CN" altLang="en-US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013834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8F768A6A-C935-4CC0-8B22-EB25C56DA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9.3 </a:t>
            </a:r>
            <a:r>
              <a:rPr lang="zh-CN" altLang="zh-CN" dirty="0" smtClean="0"/>
              <a:t>文件</a:t>
            </a:r>
            <a:r>
              <a:rPr lang="zh-CN" altLang="zh-CN" dirty="0"/>
              <a:t>和目录操作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0D65AE02-750C-4C23-B117-D0AA22B75A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023" y="1053353"/>
            <a:ext cx="9173978" cy="490817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5. </a:t>
            </a:r>
            <a:r>
              <a:rPr lang="en-US" altLang="zh-CN" dirty="0" err="1" smtClean="0"/>
              <a:t>os.rename</a:t>
            </a:r>
            <a:r>
              <a:rPr lang="en-US" altLang="zh-CN" dirty="0" smtClean="0"/>
              <a:t> </a:t>
            </a:r>
            <a:r>
              <a:rPr lang="en-US" altLang="zh-CN" dirty="0"/>
              <a:t>()</a:t>
            </a:r>
            <a:r>
              <a:rPr lang="zh-CN" altLang="en-US" dirty="0"/>
              <a:t>方法</a:t>
            </a:r>
          </a:p>
          <a:p>
            <a:r>
              <a:rPr lang="en-US" altLang="zh-CN" dirty="0"/>
              <a:t>rename()</a:t>
            </a:r>
            <a:r>
              <a:rPr lang="zh-CN" altLang="en-US" dirty="0"/>
              <a:t>方法用来为文件重命名。它需要两个参数，即当前的文件名和新文件名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en-US" altLang="zh-CN" dirty="0"/>
              <a:t>6  </a:t>
            </a:r>
            <a:r>
              <a:rPr lang="en-US" altLang="zh-CN" dirty="0" err="1"/>
              <a:t>os.walk</a:t>
            </a:r>
            <a:r>
              <a:rPr lang="en-US" altLang="zh-CN" dirty="0"/>
              <a:t>()</a:t>
            </a:r>
            <a:r>
              <a:rPr lang="zh-CN" altLang="en-US" dirty="0"/>
              <a:t>方法</a:t>
            </a:r>
          </a:p>
          <a:p>
            <a:r>
              <a:rPr lang="en-US" altLang="zh-CN" dirty="0" err="1"/>
              <a:t>os.walk</a:t>
            </a:r>
            <a:r>
              <a:rPr lang="en-US" altLang="zh-CN" dirty="0"/>
              <a:t>()</a:t>
            </a:r>
            <a:r>
              <a:rPr lang="zh-CN" altLang="en-US" dirty="0"/>
              <a:t>方法用来搜索指定目录及其子目录，它返回一个包含</a:t>
            </a:r>
            <a:r>
              <a:rPr lang="en-US" altLang="zh-CN" dirty="0"/>
              <a:t>3</a:t>
            </a:r>
            <a:r>
              <a:rPr lang="zh-CN" altLang="en-US" dirty="0"/>
              <a:t>个元素的元组（</a:t>
            </a:r>
            <a:r>
              <a:rPr lang="en-US" altLang="zh-CN" dirty="0" err="1"/>
              <a:t>dirpath,dirname,filenames</a:t>
            </a:r>
            <a:r>
              <a:rPr lang="zh-CN" altLang="en-US" dirty="0"/>
              <a:t>）：</a:t>
            </a:r>
          </a:p>
          <a:p>
            <a:r>
              <a:rPr lang="en-US" altLang="zh-CN" dirty="0" err="1"/>
              <a:t>dirpath</a:t>
            </a:r>
            <a:r>
              <a:rPr lang="zh-CN" altLang="en-US" dirty="0"/>
              <a:t>：以字符串形式返回该目录下所有的绝对路径；</a:t>
            </a:r>
          </a:p>
          <a:p>
            <a:r>
              <a:rPr lang="en-US" altLang="zh-CN" dirty="0" err="1"/>
              <a:t>dirname</a:t>
            </a:r>
            <a:r>
              <a:rPr lang="zh-CN" altLang="en-US" dirty="0"/>
              <a:t>：以列表形式返回每一个绝对路径下的目录；</a:t>
            </a:r>
          </a:p>
          <a:p>
            <a:r>
              <a:rPr lang="en-US" altLang="zh-CN" dirty="0"/>
              <a:t>filenames</a:t>
            </a:r>
            <a:r>
              <a:rPr lang="zh-CN" altLang="en-US" dirty="0"/>
              <a:t>：以列表形式返回该路径下的所有文件。</a:t>
            </a:r>
          </a:p>
          <a:p>
            <a:endParaRPr lang="zh-CN" altLang="en-US" dirty="0" smtClean="0"/>
          </a:p>
          <a:p>
            <a:endParaRPr lang="zh-CN" altLang="en-US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536666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8F768A6A-C935-4CC0-8B22-EB25C56DA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9.3 </a:t>
            </a:r>
            <a:r>
              <a:rPr lang="zh-CN" altLang="zh-CN" dirty="0" smtClean="0"/>
              <a:t>文件</a:t>
            </a:r>
            <a:r>
              <a:rPr lang="zh-CN" altLang="zh-CN" dirty="0"/>
              <a:t>和目录操作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0D65AE02-750C-4C23-B117-D0AA22B75A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023" y="1053353"/>
            <a:ext cx="9173978" cy="5178114"/>
          </a:xfrm>
        </p:spPr>
        <p:txBody>
          <a:bodyPr>
            <a:normAutofit fontScale="92500" lnSpcReduction="20000"/>
          </a:bodyPr>
          <a:lstStyle/>
          <a:p>
            <a:r>
              <a:rPr lang="zh-CN" altLang="zh-CN" dirty="0"/>
              <a:t>【例</a:t>
            </a:r>
            <a:r>
              <a:rPr lang="en-US" altLang="zh-CN" dirty="0"/>
              <a:t>9.12</a:t>
            </a:r>
            <a:r>
              <a:rPr lang="zh-CN" altLang="zh-CN" dirty="0"/>
              <a:t>】使用</a:t>
            </a:r>
            <a:r>
              <a:rPr lang="en-US" altLang="zh-CN" dirty="0" err="1"/>
              <a:t>mkdir</a:t>
            </a:r>
            <a:r>
              <a:rPr lang="en-US" altLang="zh-CN" dirty="0"/>
              <a:t>()</a:t>
            </a:r>
            <a:r>
              <a:rPr lang="zh-CN" altLang="zh-CN" dirty="0"/>
              <a:t>方法来创建目录</a:t>
            </a:r>
          </a:p>
          <a:p>
            <a:r>
              <a:rPr lang="en-US" altLang="zh-CN" dirty="0" smtClean="0"/>
              <a:t>import </a:t>
            </a:r>
            <a:r>
              <a:rPr lang="en-US" altLang="zh-CN" dirty="0" err="1"/>
              <a:t>os</a:t>
            </a:r>
            <a:endParaRPr lang="zh-CN" altLang="zh-CN" dirty="0"/>
          </a:p>
          <a:p>
            <a:r>
              <a:rPr lang="en-US" altLang="zh-CN" dirty="0" err="1"/>
              <a:t>dir_str</a:t>
            </a:r>
            <a:r>
              <a:rPr lang="en-US" altLang="zh-CN" dirty="0"/>
              <a:t>=</a:t>
            </a:r>
            <a:r>
              <a:rPr lang="en-US" altLang="zh-CN" dirty="0" err="1"/>
              <a:t>os.getcwd</a:t>
            </a:r>
            <a:r>
              <a:rPr lang="en-US" altLang="zh-CN" dirty="0"/>
              <a:t>()</a:t>
            </a:r>
            <a:endParaRPr lang="zh-CN" altLang="zh-CN" dirty="0"/>
          </a:p>
          <a:p>
            <a:r>
              <a:rPr lang="en-US" altLang="zh-CN" dirty="0" err="1"/>
              <a:t>my_dir</a:t>
            </a:r>
            <a:r>
              <a:rPr lang="en-US" altLang="zh-CN" dirty="0"/>
              <a:t>="</a:t>
            </a:r>
            <a:r>
              <a:rPr lang="en-US" altLang="zh-CN" dirty="0" err="1"/>
              <a:t>PythonFile</a:t>
            </a:r>
            <a:r>
              <a:rPr lang="en-US" altLang="zh-CN" dirty="0"/>
              <a:t>"</a:t>
            </a:r>
            <a:endParaRPr lang="zh-CN" altLang="zh-CN" dirty="0"/>
          </a:p>
          <a:p>
            <a:r>
              <a:rPr lang="en-US" altLang="zh-CN" dirty="0"/>
              <a:t>if not </a:t>
            </a:r>
            <a:r>
              <a:rPr lang="en-US" altLang="zh-CN" dirty="0" err="1"/>
              <a:t>os.path.exists</a:t>
            </a:r>
            <a:r>
              <a:rPr lang="en-US" altLang="zh-CN" dirty="0"/>
              <a:t>(</a:t>
            </a:r>
            <a:r>
              <a:rPr lang="en-US" altLang="zh-CN" dirty="0" err="1"/>
              <a:t>my_dir</a:t>
            </a:r>
            <a:r>
              <a:rPr lang="en-US" altLang="zh-CN" dirty="0"/>
              <a:t>):</a:t>
            </a:r>
            <a:endParaRPr lang="zh-CN" altLang="zh-CN" dirty="0"/>
          </a:p>
          <a:p>
            <a:r>
              <a:rPr lang="en-US" altLang="zh-CN" dirty="0"/>
              <a:t>    </a:t>
            </a:r>
            <a:r>
              <a:rPr lang="en-US" altLang="zh-CN" dirty="0" err="1"/>
              <a:t>os.mkdir</a:t>
            </a:r>
            <a:r>
              <a:rPr lang="en-US" altLang="zh-CN" dirty="0"/>
              <a:t>(</a:t>
            </a:r>
            <a:r>
              <a:rPr lang="en-US" altLang="zh-CN" dirty="0" err="1"/>
              <a:t>my_dir</a:t>
            </a:r>
            <a:r>
              <a:rPr lang="en-US" altLang="zh-CN" dirty="0"/>
              <a:t>)</a:t>
            </a:r>
            <a:endParaRPr lang="zh-CN" altLang="zh-CN" dirty="0"/>
          </a:p>
          <a:p>
            <a:r>
              <a:rPr lang="en-US" altLang="zh-CN" dirty="0"/>
              <a:t>    print("</a:t>
            </a:r>
            <a:r>
              <a:rPr lang="zh-CN" altLang="zh-CN" dirty="0"/>
              <a:t>当前目录为：</a:t>
            </a:r>
            <a:r>
              <a:rPr lang="en-US" altLang="zh-CN" dirty="0"/>
              <a:t>"+ </a:t>
            </a:r>
            <a:r>
              <a:rPr lang="en-US" altLang="zh-CN" dirty="0" err="1"/>
              <a:t>dir_str</a:t>
            </a:r>
            <a:r>
              <a:rPr lang="en-US" altLang="zh-CN" dirty="0"/>
              <a:t> +"</a:t>
            </a:r>
            <a:r>
              <a:rPr lang="zh-CN" altLang="zh-CN" dirty="0"/>
              <a:t>。在该目录下，</a:t>
            </a:r>
            <a:r>
              <a:rPr lang="en-US" altLang="zh-CN" dirty="0"/>
              <a:t>"+</a:t>
            </a:r>
            <a:r>
              <a:rPr lang="en-US" altLang="zh-CN" dirty="0" err="1"/>
              <a:t>my_dir</a:t>
            </a:r>
            <a:r>
              <a:rPr lang="en-US" altLang="zh-CN" dirty="0"/>
              <a:t> +"</a:t>
            </a:r>
            <a:r>
              <a:rPr lang="zh-CN" altLang="zh-CN" dirty="0"/>
              <a:t>目录创建成功！</a:t>
            </a:r>
            <a:r>
              <a:rPr lang="en-US" altLang="zh-CN" dirty="0"/>
              <a:t>")</a:t>
            </a:r>
            <a:endParaRPr lang="zh-CN" altLang="zh-CN" dirty="0"/>
          </a:p>
          <a:p>
            <a:r>
              <a:rPr lang="en-US" altLang="zh-CN" dirty="0"/>
              <a:t>else:</a:t>
            </a:r>
            <a:endParaRPr lang="zh-CN" altLang="zh-CN" dirty="0"/>
          </a:p>
          <a:p>
            <a:r>
              <a:rPr lang="en-US" altLang="zh-CN" dirty="0"/>
              <a:t>    print("</a:t>
            </a:r>
            <a:r>
              <a:rPr lang="zh-CN" altLang="zh-CN" dirty="0"/>
              <a:t>当前目录为：</a:t>
            </a:r>
            <a:r>
              <a:rPr lang="en-US" altLang="zh-CN" dirty="0"/>
              <a:t>"+ </a:t>
            </a:r>
            <a:r>
              <a:rPr lang="en-US" altLang="zh-CN" dirty="0" err="1"/>
              <a:t>dir_str</a:t>
            </a:r>
            <a:r>
              <a:rPr lang="en-US" altLang="zh-CN" dirty="0"/>
              <a:t> +"</a:t>
            </a:r>
            <a:r>
              <a:rPr lang="zh-CN" altLang="zh-CN" dirty="0"/>
              <a:t>。在该目录下，</a:t>
            </a:r>
            <a:r>
              <a:rPr lang="en-US" altLang="zh-CN" dirty="0"/>
              <a:t>"+</a:t>
            </a:r>
            <a:r>
              <a:rPr lang="en-US" altLang="zh-CN" dirty="0" err="1"/>
              <a:t>my_dir</a:t>
            </a:r>
            <a:r>
              <a:rPr lang="en-US" altLang="zh-CN" dirty="0"/>
              <a:t> +"</a:t>
            </a:r>
            <a:r>
              <a:rPr lang="zh-CN" altLang="zh-CN" dirty="0"/>
              <a:t>目录已存在！</a:t>
            </a:r>
            <a:r>
              <a:rPr lang="en-US" altLang="zh-CN" dirty="0"/>
              <a:t>")</a:t>
            </a:r>
            <a:endParaRPr lang="zh-CN" altLang="zh-CN" dirty="0"/>
          </a:p>
          <a:p>
            <a:r>
              <a:rPr lang="zh-CN" altLang="zh-CN" dirty="0"/>
              <a:t>运行结果：</a:t>
            </a:r>
          </a:p>
          <a:p>
            <a:r>
              <a:rPr lang="zh-CN" altLang="zh-CN" dirty="0"/>
              <a:t>当前目录为：</a:t>
            </a:r>
            <a:r>
              <a:rPr lang="en-US" altLang="zh-CN" dirty="0"/>
              <a:t>D:\ws\python</a:t>
            </a:r>
            <a:r>
              <a:rPr lang="zh-CN" altLang="zh-CN" dirty="0"/>
              <a:t>。在该目录下，</a:t>
            </a:r>
            <a:r>
              <a:rPr lang="en-US" altLang="zh-CN" dirty="0" err="1"/>
              <a:t>PythonFile</a:t>
            </a:r>
            <a:r>
              <a:rPr lang="zh-CN" altLang="zh-CN" dirty="0"/>
              <a:t>目录创建成功</a:t>
            </a:r>
            <a:r>
              <a:rPr lang="zh-CN" altLang="zh-CN" dirty="0" smtClean="0"/>
              <a:t>！</a:t>
            </a:r>
            <a:endParaRPr lang="zh-CN" altLang="en-US" dirty="0" smtClean="0"/>
          </a:p>
          <a:p>
            <a:endParaRPr lang="zh-CN" altLang="en-US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12579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8F768A6A-C935-4CC0-8B22-EB25C56DA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9.3 </a:t>
            </a:r>
            <a:r>
              <a:rPr lang="zh-CN" altLang="zh-CN" dirty="0" smtClean="0"/>
              <a:t>文件</a:t>
            </a:r>
            <a:r>
              <a:rPr lang="zh-CN" altLang="zh-CN" dirty="0"/>
              <a:t>和目录操作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0D65AE02-750C-4C23-B117-D0AA22B75A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023" y="1053353"/>
            <a:ext cx="9173978" cy="5178114"/>
          </a:xfrm>
        </p:spPr>
        <p:txBody>
          <a:bodyPr>
            <a:normAutofit fontScale="92500" lnSpcReduction="10000"/>
          </a:bodyPr>
          <a:lstStyle/>
          <a:p>
            <a:r>
              <a:rPr lang="zh-CN" altLang="zh-CN" dirty="0"/>
              <a:t>例</a:t>
            </a:r>
            <a:r>
              <a:rPr lang="en-US" altLang="zh-CN" dirty="0"/>
              <a:t>9.15</a:t>
            </a:r>
            <a:r>
              <a:rPr lang="zh-CN" altLang="zh-CN" dirty="0"/>
              <a:t>】使用</a:t>
            </a:r>
            <a:r>
              <a:rPr lang="en-US" altLang="zh-CN" dirty="0"/>
              <a:t>rename ()</a:t>
            </a:r>
            <a:r>
              <a:rPr lang="zh-CN" altLang="zh-CN" dirty="0"/>
              <a:t>方法来为文件重命名</a:t>
            </a:r>
          </a:p>
          <a:p>
            <a:r>
              <a:rPr lang="en-US" altLang="zh-CN" smtClean="0"/>
              <a:t>import </a:t>
            </a:r>
            <a:r>
              <a:rPr lang="en-US" altLang="zh-CN" dirty="0" err="1"/>
              <a:t>os</a:t>
            </a:r>
            <a:endParaRPr lang="zh-CN" altLang="zh-CN" dirty="0"/>
          </a:p>
          <a:p>
            <a:r>
              <a:rPr lang="en-US" altLang="zh-CN" dirty="0" err="1"/>
              <a:t>file_name</a:t>
            </a:r>
            <a:r>
              <a:rPr lang="en-US" altLang="zh-CN" dirty="0"/>
              <a:t>="test.txt"</a:t>
            </a:r>
            <a:endParaRPr lang="zh-CN" altLang="zh-CN" dirty="0"/>
          </a:p>
          <a:p>
            <a:r>
              <a:rPr lang="en-US" altLang="zh-CN" dirty="0" err="1"/>
              <a:t>file_name_new</a:t>
            </a:r>
            <a:r>
              <a:rPr lang="en-US" altLang="zh-CN" dirty="0"/>
              <a:t>="test_new.txt"</a:t>
            </a:r>
            <a:endParaRPr lang="zh-CN" altLang="zh-CN" dirty="0"/>
          </a:p>
          <a:p>
            <a:r>
              <a:rPr lang="en-US" altLang="zh-CN" dirty="0"/>
              <a:t>if </a:t>
            </a:r>
            <a:r>
              <a:rPr lang="en-US" altLang="zh-CN" dirty="0" err="1"/>
              <a:t>os.path.exists</a:t>
            </a:r>
            <a:r>
              <a:rPr lang="en-US" altLang="zh-CN" dirty="0"/>
              <a:t>(</a:t>
            </a:r>
            <a:r>
              <a:rPr lang="en-US" altLang="zh-CN" dirty="0" err="1"/>
              <a:t>file_name</a:t>
            </a:r>
            <a:r>
              <a:rPr lang="en-US" altLang="zh-CN" dirty="0"/>
              <a:t>):</a:t>
            </a:r>
            <a:endParaRPr lang="zh-CN" altLang="zh-CN" dirty="0"/>
          </a:p>
          <a:p>
            <a:r>
              <a:rPr lang="en-US" altLang="zh-CN" dirty="0"/>
              <a:t>    </a:t>
            </a:r>
            <a:r>
              <a:rPr lang="en-US" altLang="zh-CN" dirty="0" err="1"/>
              <a:t>os.rename</a:t>
            </a:r>
            <a:r>
              <a:rPr lang="en-US" altLang="zh-CN" dirty="0"/>
              <a:t> (</a:t>
            </a:r>
            <a:r>
              <a:rPr lang="en-US" altLang="zh-CN" dirty="0" err="1"/>
              <a:t>file_name,file_name_new</a:t>
            </a:r>
            <a:r>
              <a:rPr lang="en-US" altLang="zh-CN" dirty="0"/>
              <a:t>)</a:t>
            </a:r>
            <a:endParaRPr lang="zh-CN" altLang="zh-CN" dirty="0"/>
          </a:p>
          <a:p>
            <a:r>
              <a:rPr lang="en-US" altLang="zh-CN" dirty="0"/>
              <a:t>    print("</a:t>
            </a:r>
            <a:r>
              <a:rPr lang="zh-CN" altLang="zh-CN" dirty="0"/>
              <a:t>文件重命名为：</a:t>
            </a:r>
            <a:r>
              <a:rPr lang="en-US" altLang="zh-CN" dirty="0"/>
              <a:t>"+</a:t>
            </a:r>
            <a:r>
              <a:rPr lang="en-US" altLang="zh-CN" dirty="0" err="1"/>
              <a:t>file_name_new</a:t>
            </a:r>
            <a:r>
              <a:rPr lang="en-US" altLang="zh-CN" dirty="0"/>
              <a:t>)</a:t>
            </a:r>
            <a:endParaRPr lang="zh-CN" altLang="zh-CN" dirty="0"/>
          </a:p>
          <a:p>
            <a:r>
              <a:rPr lang="en-US" altLang="zh-CN" dirty="0"/>
              <a:t>else:</a:t>
            </a:r>
            <a:endParaRPr lang="zh-CN" altLang="zh-CN" dirty="0"/>
          </a:p>
          <a:p>
            <a:r>
              <a:rPr lang="en-US" altLang="zh-CN" dirty="0"/>
              <a:t>    print(</a:t>
            </a:r>
            <a:r>
              <a:rPr lang="en-US" altLang="zh-CN" dirty="0" err="1"/>
              <a:t>file_name</a:t>
            </a:r>
            <a:r>
              <a:rPr lang="en-US" altLang="zh-CN" dirty="0"/>
              <a:t>+"</a:t>
            </a:r>
            <a:r>
              <a:rPr lang="zh-CN" altLang="zh-CN" dirty="0"/>
              <a:t>文件未找到！</a:t>
            </a:r>
            <a:r>
              <a:rPr lang="en-US" altLang="zh-CN" dirty="0"/>
              <a:t>")</a:t>
            </a:r>
            <a:endParaRPr lang="zh-CN" altLang="zh-CN" dirty="0"/>
          </a:p>
          <a:p>
            <a:r>
              <a:rPr lang="zh-CN" altLang="zh-CN" dirty="0"/>
              <a:t>运行结果：</a:t>
            </a:r>
          </a:p>
          <a:p>
            <a:r>
              <a:rPr lang="zh-CN" altLang="zh-CN" dirty="0"/>
              <a:t>文件重命名为：</a:t>
            </a:r>
            <a:r>
              <a:rPr lang="en-US" altLang="zh-CN" dirty="0" smtClean="0"/>
              <a:t>test_new.txt</a:t>
            </a:r>
            <a:endParaRPr lang="zh-CN" altLang="en-US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090666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7B11487-BD82-4BDD-BBC6-47CEB6C77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9.4 </a:t>
            </a:r>
            <a:r>
              <a:rPr lang="en-US" altLang="zh-CN" dirty="0"/>
              <a:t>CSV</a:t>
            </a:r>
            <a:r>
              <a:rPr lang="zh-CN" altLang="zh-CN" dirty="0"/>
              <a:t>文件操作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AC485562-1F8C-4B9E-90FC-137B871B94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023" y="1053353"/>
            <a:ext cx="8982066" cy="4908176"/>
          </a:xfrm>
        </p:spPr>
        <p:txBody>
          <a:bodyPr/>
          <a:lstStyle/>
          <a:p>
            <a:r>
              <a:rPr lang="zh-CN" altLang="en-US" dirty="0"/>
              <a:t>采用逗号分割的存储格式叫作</a:t>
            </a:r>
            <a:r>
              <a:rPr lang="en-US" altLang="zh-CN" dirty="0"/>
              <a:t>CSV( Comma-Separated Values</a:t>
            </a:r>
            <a:r>
              <a:rPr lang="zh-CN" altLang="en-US" dirty="0"/>
              <a:t>，逗号分隔值</a:t>
            </a:r>
            <a:r>
              <a:rPr lang="en-US" altLang="zh-CN" dirty="0"/>
              <a:t>)</a:t>
            </a:r>
            <a:r>
              <a:rPr lang="zh-CN" altLang="en-US" dirty="0"/>
              <a:t>格式，它是种通用的、相对简单的文件格式，在商业和科学上广泛应用，大部分编辑器都支持直接读入或保存文件为</a:t>
            </a:r>
            <a:r>
              <a:rPr lang="en-US" altLang="zh-CN" dirty="0"/>
              <a:t>CSV</a:t>
            </a:r>
            <a:r>
              <a:rPr lang="zh-CN" altLang="en-US" dirty="0"/>
              <a:t>格式。根据数据的关系不同，数据组织可以分为一维数据、二维数据和高维数据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en-US" altLang="zh-CN" dirty="0" smtClean="0"/>
              <a:t>1. </a:t>
            </a:r>
            <a:r>
              <a:rPr lang="en-US" altLang="zh-CN" dirty="0"/>
              <a:t>CSV</a:t>
            </a:r>
            <a:r>
              <a:rPr lang="zh-CN" altLang="en-US" dirty="0"/>
              <a:t>文件的一维数据读写</a:t>
            </a:r>
          </a:p>
          <a:p>
            <a:r>
              <a:rPr lang="zh-CN" altLang="en-US" dirty="0"/>
              <a:t>一维数据保存成</a:t>
            </a:r>
            <a:r>
              <a:rPr lang="en-US" altLang="zh-CN" dirty="0"/>
              <a:t>CSV</a:t>
            </a:r>
            <a:r>
              <a:rPr lang="zh-CN" altLang="en-US" dirty="0"/>
              <a:t>格式后，各元素采用逗号分隔，形成一行。从 </a:t>
            </a:r>
            <a:r>
              <a:rPr lang="en-US" altLang="zh-CN" dirty="0"/>
              <a:t>Python</a:t>
            </a:r>
            <a:r>
              <a:rPr lang="zh-CN" altLang="en-US" dirty="0"/>
              <a:t>表示到数据存储，需要将列表对象输出为</a:t>
            </a:r>
            <a:r>
              <a:rPr lang="en-US" altLang="zh-CN" dirty="0"/>
              <a:t>CSV</a:t>
            </a:r>
            <a:r>
              <a:rPr lang="zh-CN" altLang="en-US" dirty="0"/>
              <a:t>格式以及将</a:t>
            </a:r>
            <a:r>
              <a:rPr lang="en-US" altLang="zh-CN" dirty="0"/>
              <a:t>CSV</a:t>
            </a:r>
            <a:r>
              <a:rPr lang="zh-CN" altLang="en-US" dirty="0"/>
              <a:t>格式读入成列表对象。</a:t>
            </a:r>
          </a:p>
          <a:p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9693451" y="965377"/>
            <a:ext cx="1362075" cy="149542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en-US" sz="1050" kern="100">
              <a:effectLst/>
              <a:latin typeface="等线"/>
              <a:cs typeface="Times New Roman"/>
            </a:endParaRPr>
          </a:p>
        </p:txBody>
      </p:sp>
      <p:sp>
        <p:nvSpPr>
          <p:cNvPr id="10" name="文本框 13"/>
          <p:cNvSpPr txBox="1"/>
          <p:nvPr/>
        </p:nvSpPr>
        <p:spPr>
          <a:xfrm>
            <a:off x="9722026" y="2156002"/>
            <a:ext cx="1304925" cy="2774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sz="1050" kern="100">
                <a:effectLst/>
                <a:latin typeface="等线"/>
                <a:cs typeface="Times New Roman"/>
              </a:rPr>
              <a:t>扫码看视频</a:t>
            </a:r>
            <a:r>
              <a:rPr lang="en-US" sz="1050" kern="100">
                <a:effectLst/>
                <a:latin typeface="等线"/>
                <a:cs typeface="Times New Roman"/>
              </a:rPr>
              <a:t>9.4</a:t>
            </a:r>
            <a:endParaRPr lang="zh-CN" sz="1050" kern="100">
              <a:effectLst/>
              <a:latin typeface="等线"/>
              <a:cs typeface="Times New Roman"/>
            </a:endParaRPr>
          </a:p>
        </p:txBody>
      </p:sp>
      <p:pic>
        <p:nvPicPr>
          <p:cNvPr id="11" name="图片 1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8238" y="1236839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3748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7B11487-BD82-4BDD-BBC6-47CEB6C77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9.4 </a:t>
            </a:r>
            <a:r>
              <a:rPr lang="en-US" altLang="zh-CN" dirty="0"/>
              <a:t>CSV</a:t>
            </a:r>
            <a:r>
              <a:rPr lang="zh-CN" altLang="zh-CN" dirty="0"/>
              <a:t>文件操作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AC485562-1F8C-4B9E-90FC-137B871B94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023" y="1053353"/>
            <a:ext cx="8982066" cy="4908176"/>
          </a:xfrm>
        </p:spPr>
        <p:txBody>
          <a:bodyPr/>
          <a:lstStyle/>
          <a:p>
            <a:r>
              <a:rPr lang="en-US" altLang="zh-CN" dirty="0"/>
              <a:t>【</a:t>
            </a:r>
            <a:r>
              <a:rPr lang="zh-CN" altLang="en-US" dirty="0"/>
              <a:t>例</a:t>
            </a:r>
            <a:r>
              <a:rPr lang="en-US" altLang="zh-CN" dirty="0"/>
              <a:t>9.17】</a:t>
            </a:r>
            <a:r>
              <a:rPr lang="zh-CN" altLang="en-US" dirty="0"/>
              <a:t>将一维数据写入</a:t>
            </a:r>
            <a:r>
              <a:rPr lang="en-US" altLang="zh-CN" dirty="0"/>
              <a:t>CSV</a:t>
            </a:r>
            <a:r>
              <a:rPr lang="zh-CN" altLang="en-US" dirty="0"/>
              <a:t>格式文件</a:t>
            </a:r>
          </a:p>
          <a:p>
            <a:r>
              <a:rPr lang="en-US" altLang="zh-CN" dirty="0" smtClean="0"/>
              <a:t>list</a:t>
            </a:r>
            <a:r>
              <a:rPr lang="en-US" altLang="zh-CN" dirty="0"/>
              <a:t>=['</a:t>
            </a:r>
            <a:r>
              <a:rPr lang="zh-CN" altLang="en-US" dirty="0"/>
              <a:t>苹果</a:t>
            </a:r>
            <a:r>
              <a:rPr lang="en-US" altLang="zh-CN" dirty="0"/>
              <a:t>','</a:t>
            </a:r>
            <a:r>
              <a:rPr lang="zh-CN" altLang="en-US" dirty="0"/>
              <a:t>葡萄</a:t>
            </a:r>
            <a:r>
              <a:rPr lang="en-US" altLang="zh-CN" dirty="0"/>
              <a:t>','</a:t>
            </a:r>
            <a:r>
              <a:rPr lang="zh-CN" altLang="en-US" dirty="0"/>
              <a:t>香蕉</a:t>
            </a:r>
            <a:r>
              <a:rPr lang="en-US" altLang="zh-CN" dirty="0"/>
              <a:t>','</a:t>
            </a:r>
            <a:r>
              <a:rPr lang="zh-CN" altLang="en-US" dirty="0"/>
              <a:t>西瓜</a:t>
            </a:r>
            <a:r>
              <a:rPr lang="en-US" altLang="zh-CN" dirty="0"/>
              <a:t>']</a:t>
            </a:r>
          </a:p>
          <a:p>
            <a:r>
              <a:rPr lang="en-US" altLang="zh-CN" dirty="0"/>
              <a:t>f1=open("shuiguo.csv", "w")</a:t>
            </a:r>
          </a:p>
          <a:p>
            <a:r>
              <a:rPr lang="en-US" altLang="zh-CN" dirty="0"/>
              <a:t>f1.write(",".join(list)+ "\n")</a:t>
            </a:r>
          </a:p>
          <a:p>
            <a:r>
              <a:rPr lang="en-US" altLang="zh-CN" dirty="0"/>
              <a:t>f1.close()</a:t>
            </a:r>
          </a:p>
          <a:p>
            <a:r>
              <a:rPr lang="zh-CN" altLang="en-US" dirty="0"/>
              <a:t>运行结果：在当前目录下会创建 </a:t>
            </a:r>
            <a:r>
              <a:rPr lang="en-US" altLang="zh-CN" dirty="0"/>
              <a:t>shuiguo.csv</a:t>
            </a:r>
            <a:r>
              <a:rPr lang="zh-CN" altLang="en-US" dirty="0"/>
              <a:t>文件，并将列表内容写入到该</a:t>
            </a:r>
            <a:r>
              <a:rPr lang="en-US" altLang="zh-CN" dirty="0" err="1"/>
              <a:t>csv</a:t>
            </a:r>
            <a:r>
              <a:rPr lang="zh-CN" altLang="en-US" dirty="0"/>
              <a:t>文件中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376804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7B11487-BD82-4BDD-BBC6-47CEB6C77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9.4 </a:t>
            </a:r>
            <a:r>
              <a:rPr lang="en-US" altLang="zh-CN" dirty="0"/>
              <a:t>CSV</a:t>
            </a:r>
            <a:r>
              <a:rPr lang="zh-CN" altLang="zh-CN" dirty="0"/>
              <a:t>文件操作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AC485562-1F8C-4B9E-90FC-137B871B94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023" y="1053353"/>
            <a:ext cx="8982066" cy="4908176"/>
          </a:xfrm>
        </p:spPr>
        <p:txBody>
          <a:bodyPr/>
          <a:lstStyle/>
          <a:p>
            <a:r>
              <a:rPr lang="zh-CN" altLang="zh-CN" dirty="0"/>
              <a:t>【例</a:t>
            </a:r>
            <a:r>
              <a:rPr lang="en-US" altLang="zh-CN" dirty="0"/>
              <a:t>9.18</a:t>
            </a:r>
            <a:r>
              <a:rPr lang="zh-CN" altLang="zh-CN" dirty="0"/>
              <a:t>】从</a:t>
            </a:r>
            <a:r>
              <a:rPr lang="en-US" altLang="zh-CN" dirty="0"/>
              <a:t>CSV</a:t>
            </a:r>
            <a:r>
              <a:rPr lang="zh-CN" altLang="zh-CN" dirty="0"/>
              <a:t>格式文件读取一维数据</a:t>
            </a:r>
          </a:p>
          <a:p>
            <a:r>
              <a:rPr lang="en-US" altLang="zh-CN" dirty="0"/>
              <a:t>#</a:t>
            </a:r>
            <a:r>
              <a:rPr lang="zh-CN" altLang="zh-CN" dirty="0"/>
              <a:t>例</a:t>
            </a:r>
            <a:r>
              <a:rPr lang="en-US" altLang="zh-CN" dirty="0"/>
              <a:t>9.18</a:t>
            </a:r>
            <a:r>
              <a:rPr lang="zh-CN" altLang="zh-CN" dirty="0"/>
              <a:t>从</a:t>
            </a:r>
            <a:r>
              <a:rPr lang="en-US" altLang="zh-CN" dirty="0"/>
              <a:t>CSV</a:t>
            </a:r>
            <a:r>
              <a:rPr lang="zh-CN" altLang="zh-CN" dirty="0"/>
              <a:t>格式文件读取一维数据</a:t>
            </a:r>
          </a:p>
          <a:p>
            <a:r>
              <a:rPr lang="en-US" altLang="zh-CN" dirty="0"/>
              <a:t>f2=open("shuiguo.</a:t>
            </a:r>
            <a:r>
              <a:rPr lang="en-US" altLang="zh-CN" dirty="0" err="1"/>
              <a:t>csv</a:t>
            </a:r>
            <a:r>
              <a:rPr lang="en-US" altLang="zh-CN" dirty="0"/>
              <a:t>","r")</a:t>
            </a:r>
            <a:endParaRPr lang="zh-CN" altLang="zh-CN" dirty="0"/>
          </a:p>
          <a:p>
            <a:r>
              <a:rPr lang="en-US" altLang="zh-CN" dirty="0"/>
              <a:t>list=f2.read().strip("\n").split("</a:t>
            </a:r>
            <a:r>
              <a:rPr lang="zh-CN" altLang="zh-CN" dirty="0"/>
              <a:t>，</a:t>
            </a:r>
            <a:r>
              <a:rPr lang="en-US" altLang="zh-CN" dirty="0"/>
              <a:t>")</a:t>
            </a:r>
            <a:endParaRPr lang="zh-CN" altLang="zh-CN" dirty="0"/>
          </a:p>
          <a:p>
            <a:r>
              <a:rPr lang="en-US" altLang="zh-CN" dirty="0"/>
              <a:t>f2.close()</a:t>
            </a:r>
            <a:endParaRPr lang="zh-CN" altLang="zh-CN" dirty="0"/>
          </a:p>
          <a:p>
            <a:r>
              <a:rPr lang="en-US" altLang="zh-CN" dirty="0"/>
              <a:t>print(list)</a:t>
            </a:r>
            <a:endParaRPr lang="zh-CN" altLang="zh-CN" dirty="0"/>
          </a:p>
          <a:p>
            <a:r>
              <a:rPr lang="zh-CN" altLang="zh-CN" dirty="0"/>
              <a:t>运行结果</a:t>
            </a:r>
          </a:p>
          <a:p>
            <a:r>
              <a:rPr lang="en-US" altLang="zh-CN" dirty="0"/>
              <a:t>['</a:t>
            </a:r>
            <a:r>
              <a:rPr lang="zh-CN" altLang="zh-CN" dirty="0"/>
              <a:t>苹果</a:t>
            </a:r>
            <a:r>
              <a:rPr lang="en-US" altLang="zh-CN" dirty="0"/>
              <a:t>,</a:t>
            </a:r>
            <a:r>
              <a:rPr lang="zh-CN" altLang="zh-CN" dirty="0"/>
              <a:t>葡萄</a:t>
            </a:r>
            <a:r>
              <a:rPr lang="en-US" altLang="zh-CN" dirty="0"/>
              <a:t>,</a:t>
            </a:r>
            <a:r>
              <a:rPr lang="zh-CN" altLang="zh-CN" dirty="0"/>
              <a:t>香蕉</a:t>
            </a:r>
            <a:r>
              <a:rPr lang="en-US" altLang="zh-CN" dirty="0"/>
              <a:t>,</a:t>
            </a:r>
            <a:r>
              <a:rPr lang="zh-CN" altLang="zh-CN" dirty="0"/>
              <a:t>西瓜</a:t>
            </a:r>
            <a:r>
              <a:rPr lang="en-US" altLang="zh-CN" dirty="0"/>
              <a:t>']</a:t>
            </a: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36935712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7B11487-BD82-4BDD-BBC6-47CEB6C77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9.4 </a:t>
            </a:r>
            <a:r>
              <a:rPr lang="en-US" altLang="zh-CN" dirty="0"/>
              <a:t>CSV</a:t>
            </a:r>
            <a:r>
              <a:rPr lang="zh-CN" altLang="zh-CN" dirty="0"/>
              <a:t>文件操作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AC485562-1F8C-4B9E-90FC-137B871B94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023" y="1053353"/>
            <a:ext cx="8982066" cy="4908176"/>
          </a:xfrm>
        </p:spPr>
        <p:txBody>
          <a:bodyPr/>
          <a:lstStyle/>
          <a:p>
            <a:r>
              <a:rPr lang="en-US" altLang="zh-CN" dirty="0" smtClean="0"/>
              <a:t>2. </a:t>
            </a:r>
            <a:r>
              <a:rPr lang="en-US" altLang="zh-CN" dirty="0"/>
              <a:t>CSV</a:t>
            </a:r>
            <a:r>
              <a:rPr lang="zh-CN" altLang="en-US" dirty="0"/>
              <a:t>文件的二维数据读写</a:t>
            </a:r>
          </a:p>
          <a:p>
            <a:r>
              <a:rPr lang="zh-CN" altLang="en-US" dirty="0"/>
              <a:t>二维数据是由多条一维数据构成的，可以看成一维数据的组合形式。因此，二维数据可以用二维列表来表示，即列表的每个元素对应二维数据的一行，这个元素本身也是列表类型，其部各元素对应这行中的各列值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095899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7B11487-BD82-4BDD-BBC6-47CEB6C77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9.4 </a:t>
            </a:r>
            <a:r>
              <a:rPr lang="en-US" altLang="zh-CN" dirty="0"/>
              <a:t>CSV</a:t>
            </a:r>
            <a:r>
              <a:rPr lang="zh-CN" altLang="zh-CN" dirty="0"/>
              <a:t>文件操作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AC485562-1F8C-4B9E-90FC-137B871B94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023" y="1053353"/>
            <a:ext cx="8982066" cy="4908176"/>
          </a:xfrm>
        </p:spPr>
        <p:txBody>
          <a:bodyPr>
            <a:normAutofit fontScale="85000" lnSpcReduction="20000"/>
          </a:bodyPr>
          <a:lstStyle/>
          <a:p>
            <a:r>
              <a:rPr lang="zh-CN" altLang="zh-CN" dirty="0"/>
              <a:t>【例</a:t>
            </a:r>
            <a:r>
              <a:rPr lang="en-US" altLang="zh-CN" dirty="0"/>
              <a:t>9.19</a:t>
            </a:r>
            <a:r>
              <a:rPr lang="zh-CN" altLang="zh-CN" dirty="0"/>
              <a:t>】将二维数据写入到</a:t>
            </a:r>
            <a:r>
              <a:rPr lang="en-US" altLang="zh-CN" dirty="0"/>
              <a:t>CSV</a:t>
            </a:r>
            <a:r>
              <a:rPr lang="zh-CN" altLang="zh-CN" dirty="0"/>
              <a:t>格式文件</a:t>
            </a:r>
          </a:p>
          <a:p>
            <a:r>
              <a:rPr lang="en-US" altLang="zh-CN" dirty="0" smtClean="0"/>
              <a:t>list </a:t>
            </a:r>
            <a:r>
              <a:rPr lang="en-US" altLang="zh-CN" dirty="0"/>
              <a:t>=[['</a:t>
            </a:r>
            <a:r>
              <a:rPr lang="zh-CN" altLang="zh-CN" dirty="0"/>
              <a:t>水果名称</a:t>
            </a:r>
            <a:r>
              <a:rPr lang="en-US" altLang="zh-CN" dirty="0"/>
              <a:t>', '</a:t>
            </a:r>
            <a:r>
              <a:rPr lang="zh-CN" altLang="zh-CN" dirty="0"/>
              <a:t>单价</a:t>
            </a:r>
            <a:r>
              <a:rPr lang="en-US" altLang="zh-CN" dirty="0"/>
              <a:t>', '</a:t>
            </a:r>
            <a:r>
              <a:rPr lang="zh-CN" altLang="zh-CN" dirty="0"/>
              <a:t>数量</a:t>
            </a:r>
            <a:r>
              <a:rPr lang="en-US" altLang="zh-CN" dirty="0"/>
              <a:t>', '</a:t>
            </a:r>
            <a:r>
              <a:rPr lang="zh-CN" altLang="zh-CN" dirty="0"/>
              <a:t>金额</a:t>
            </a:r>
            <a:r>
              <a:rPr lang="en-US" altLang="zh-CN" dirty="0"/>
              <a:t>'],</a:t>
            </a:r>
            <a:endParaRPr lang="zh-CN" altLang="zh-CN" dirty="0"/>
          </a:p>
          <a:p>
            <a:r>
              <a:rPr lang="en-US" altLang="zh-CN" dirty="0"/>
              <a:t>['</a:t>
            </a:r>
            <a:r>
              <a:rPr lang="zh-CN" altLang="zh-CN" dirty="0"/>
              <a:t>葡萄</a:t>
            </a:r>
            <a:r>
              <a:rPr lang="en-US" altLang="zh-CN" dirty="0"/>
              <a:t>', '30', '1.5', '45'],</a:t>
            </a:r>
            <a:endParaRPr lang="zh-CN" altLang="zh-CN" dirty="0"/>
          </a:p>
          <a:p>
            <a:r>
              <a:rPr lang="en-US" altLang="zh-CN" dirty="0"/>
              <a:t>['</a:t>
            </a:r>
            <a:r>
              <a:rPr lang="zh-CN" altLang="zh-CN" dirty="0"/>
              <a:t>香蕉</a:t>
            </a:r>
            <a:r>
              <a:rPr lang="en-US" altLang="zh-CN" dirty="0"/>
              <a:t>', '10', '3', '30'],</a:t>
            </a:r>
            <a:endParaRPr lang="zh-CN" altLang="zh-CN" dirty="0"/>
          </a:p>
          <a:p>
            <a:r>
              <a:rPr lang="en-US" altLang="zh-CN" dirty="0"/>
              <a:t>['</a:t>
            </a:r>
            <a:r>
              <a:rPr lang="zh-CN" altLang="zh-CN" dirty="0"/>
              <a:t>西瓜</a:t>
            </a:r>
            <a:r>
              <a:rPr lang="en-US" altLang="zh-CN" dirty="0"/>
              <a:t>', '12', '2', '26']]</a:t>
            </a:r>
            <a:endParaRPr lang="zh-CN" altLang="zh-CN" dirty="0"/>
          </a:p>
          <a:p>
            <a:r>
              <a:rPr lang="en-US" altLang="zh-CN" dirty="0"/>
              <a:t>f3_name="shuiguoqingdan.csv"</a:t>
            </a:r>
            <a:endParaRPr lang="zh-CN" altLang="zh-CN" dirty="0"/>
          </a:p>
          <a:p>
            <a:r>
              <a:rPr lang="en-US" altLang="zh-CN" dirty="0"/>
              <a:t>f3=open(f3_name, 'w')</a:t>
            </a:r>
            <a:endParaRPr lang="zh-CN" altLang="zh-CN" dirty="0"/>
          </a:p>
          <a:p>
            <a:r>
              <a:rPr lang="en-US" altLang="zh-CN" dirty="0"/>
              <a:t>for row in list:</a:t>
            </a:r>
            <a:endParaRPr lang="zh-CN" altLang="zh-CN" dirty="0"/>
          </a:p>
          <a:p>
            <a:r>
              <a:rPr lang="en-US" altLang="zh-CN" dirty="0"/>
              <a:t>    f3.write(",".join(row)+ "\n")</a:t>
            </a:r>
            <a:endParaRPr lang="zh-CN" altLang="zh-CN" dirty="0"/>
          </a:p>
          <a:p>
            <a:r>
              <a:rPr lang="en-US" altLang="zh-CN" dirty="0"/>
              <a:t>print("</a:t>
            </a:r>
            <a:r>
              <a:rPr lang="zh-CN" altLang="zh-CN" dirty="0"/>
              <a:t>数据写入</a:t>
            </a:r>
            <a:r>
              <a:rPr lang="en-US" altLang="zh-CN" dirty="0"/>
              <a:t>",f3_name, "</a:t>
            </a:r>
            <a:r>
              <a:rPr lang="zh-CN" altLang="zh-CN" dirty="0"/>
              <a:t>成功。</a:t>
            </a:r>
            <a:r>
              <a:rPr lang="en-US" altLang="zh-CN" dirty="0"/>
              <a:t>")</a:t>
            </a:r>
            <a:endParaRPr lang="zh-CN" altLang="zh-CN" dirty="0"/>
          </a:p>
          <a:p>
            <a:r>
              <a:rPr lang="en-US" altLang="zh-CN" dirty="0"/>
              <a:t>f3.close()</a:t>
            </a:r>
            <a:endParaRPr lang="zh-CN" altLang="zh-CN" dirty="0"/>
          </a:p>
          <a:p>
            <a:r>
              <a:rPr lang="zh-CN" altLang="zh-CN" dirty="0"/>
              <a:t>运行结果</a:t>
            </a:r>
          </a:p>
          <a:p>
            <a:r>
              <a:rPr lang="zh-CN" altLang="zh-CN" dirty="0"/>
              <a:t>数据写入</a:t>
            </a:r>
            <a:r>
              <a:rPr lang="en-US" altLang="zh-CN" dirty="0"/>
              <a:t> shuiguoqingdan.csv </a:t>
            </a:r>
            <a:r>
              <a:rPr lang="zh-CN" altLang="zh-CN" dirty="0"/>
              <a:t>成功</a:t>
            </a:r>
            <a:r>
              <a:rPr lang="zh-CN" altLang="zh-CN" dirty="0" smtClean="0"/>
              <a:t>。</a:t>
            </a: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3532699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79F5FE16-ADAD-4004-98F1-0080D1DB4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本单元知识点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00DB81F0-B919-41D6-98F0-248DABCF65E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dirty="0" smtClean="0"/>
              <a:t>9.1 Python</a:t>
            </a:r>
            <a:r>
              <a:rPr lang="zh-CN" altLang="en-US" dirty="0"/>
              <a:t>中文件的打开和</a:t>
            </a:r>
            <a:r>
              <a:rPr lang="zh-CN" altLang="en-US" dirty="0" smtClean="0"/>
              <a:t>关闭</a:t>
            </a:r>
            <a:endParaRPr lang="en-US" altLang="zh-CN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dirty="0" smtClean="0"/>
              <a:t>9.2 </a:t>
            </a:r>
            <a:r>
              <a:rPr lang="zh-CN" altLang="zh-CN" dirty="0" smtClean="0"/>
              <a:t>文件</a:t>
            </a:r>
            <a:r>
              <a:rPr lang="zh-CN" altLang="zh-CN" dirty="0"/>
              <a:t>的读</a:t>
            </a:r>
            <a:r>
              <a:rPr lang="en-US" altLang="zh-CN" dirty="0"/>
              <a:t>/</a:t>
            </a:r>
            <a:r>
              <a:rPr lang="zh-CN" altLang="zh-CN" dirty="0"/>
              <a:t>写</a:t>
            </a:r>
            <a:r>
              <a:rPr lang="zh-CN" altLang="zh-CN" dirty="0" smtClean="0"/>
              <a:t>操作</a:t>
            </a:r>
            <a:endParaRPr lang="en-US" altLang="zh-CN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dirty="0" smtClean="0"/>
              <a:t>9.3 </a:t>
            </a:r>
            <a:r>
              <a:rPr lang="zh-CN" altLang="zh-CN" dirty="0" smtClean="0"/>
              <a:t>文件</a:t>
            </a:r>
            <a:r>
              <a:rPr lang="zh-CN" altLang="zh-CN" dirty="0"/>
              <a:t>和目录</a:t>
            </a:r>
            <a:r>
              <a:rPr lang="zh-CN" altLang="zh-CN" dirty="0" smtClean="0"/>
              <a:t>操作</a:t>
            </a:r>
            <a:endParaRPr lang="en-US" altLang="zh-CN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dirty="0"/>
              <a:t>9.4 CSV</a:t>
            </a:r>
            <a:r>
              <a:rPr lang="zh-CN" altLang="en-US" dirty="0"/>
              <a:t>文件操作	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564786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7B11487-BD82-4BDD-BBC6-47CEB6C77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9.4 </a:t>
            </a:r>
            <a:r>
              <a:rPr lang="en-US" altLang="zh-CN" dirty="0"/>
              <a:t>CSV</a:t>
            </a:r>
            <a:r>
              <a:rPr lang="zh-CN" altLang="zh-CN" dirty="0"/>
              <a:t>文件操作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AC485562-1F8C-4B9E-90FC-137B871B94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023" y="1053353"/>
            <a:ext cx="8982066" cy="4908176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/>
              <a:t>【</a:t>
            </a:r>
            <a:r>
              <a:rPr lang="zh-CN" altLang="en-US" dirty="0"/>
              <a:t>例</a:t>
            </a:r>
            <a:r>
              <a:rPr lang="en-US" altLang="zh-CN" dirty="0"/>
              <a:t>9.20】</a:t>
            </a:r>
            <a:r>
              <a:rPr lang="zh-CN" altLang="en-US" dirty="0"/>
              <a:t>从</a:t>
            </a:r>
            <a:r>
              <a:rPr lang="en-US" altLang="zh-CN" dirty="0"/>
              <a:t>CSV</a:t>
            </a:r>
            <a:r>
              <a:rPr lang="zh-CN" altLang="en-US" dirty="0"/>
              <a:t>格式文件读取二维数据</a:t>
            </a:r>
          </a:p>
          <a:p>
            <a:r>
              <a:rPr lang="en-US" altLang="zh-CN" dirty="0" smtClean="0"/>
              <a:t>f4_name</a:t>
            </a:r>
            <a:r>
              <a:rPr lang="en-US" altLang="zh-CN" dirty="0"/>
              <a:t>="shuiguoqingdan.csv"</a:t>
            </a:r>
          </a:p>
          <a:p>
            <a:r>
              <a:rPr lang="en-US" altLang="zh-CN" dirty="0"/>
              <a:t>f4=open(f4_name, "r")</a:t>
            </a:r>
          </a:p>
          <a:p>
            <a:r>
              <a:rPr lang="en-US" altLang="zh-CN" dirty="0"/>
              <a:t>list=[]</a:t>
            </a:r>
          </a:p>
          <a:p>
            <a:r>
              <a:rPr lang="en-US" altLang="zh-CN" dirty="0"/>
              <a:t>for line in f4:</a:t>
            </a:r>
          </a:p>
          <a:p>
            <a:r>
              <a:rPr lang="en-US" altLang="zh-CN" dirty="0"/>
              <a:t>    </a:t>
            </a:r>
            <a:r>
              <a:rPr lang="en-US" altLang="zh-CN" dirty="0" err="1"/>
              <a:t>list.append</a:t>
            </a:r>
            <a:r>
              <a:rPr lang="en-US" altLang="zh-CN" dirty="0"/>
              <a:t>(</a:t>
            </a:r>
            <a:r>
              <a:rPr lang="en-US" altLang="zh-CN" dirty="0" err="1"/>
              <a:t>line.strip</a:t>
            </a:r>
            <a:r>
              <a:rPr lang="en-US" altLang="zh-CN" dirty="0"/>
              <a:t>('\n').split(","))</a:t>
            </a:r>
          </a:p>
          <a:p>
            <a:r>
              <a:rPr lang="en-US" altLang="zh-CN" dirty="0"/>
              <a:t>f4.close()</a:t>
            </a:r>
          </a:p>
          <a:p>
            <a:r>
              <a:rPr lang="en-US" altLang="zh-CN" dirty="0"/>
              <a:t>print(list)</a:t>
            </a:r>
          </a:p>
          <a:p>
            <a:r>
              <a:rPr lang="zh-CN" altLang="en-US" dirty="0"/>
              <a:t>运行结果</a:t>
            </a:r>
          </a:p>
          <a:p>
            <a:r>
              <a:rPr lang="en-US" altLang="zh-CN" dirty="0"/>
              <a:t>[['</a:t>
            </a:r>
            <a:r>
              <a:rPr lang="zh-CN" altLang="en-US" dirty="0"/>
              <a:t>水果名称</a:t>
            </a:r>
            <a:r>
              <a:rPr lang="en-US" altLang="zh-CN" dirty="0"/>
              <a:t>', '</a:t>
            </a:r>
            <a:r>
              <a:rPr lang="zh-CN" altLang="en-US" dirty="0"/>
              <a:t>单价</a:t>
            </a:r>
            <a:r>
              <a:rPr lang="en-US" altLang="zh-CN" dirty="0"/>
              <a:t>', '</a:t>
            </a:r>
            <a:r>
              <a:rPr lang="zh-CN" altLang="en-US" dirty="0"/>
              <a:t>数量</a:t>
            </a:r>
            <a:r>
              <a:rPr lang="en-US" altLang="zh-CN" dirty="0"/>
              <a:t>', '</a:t>
            </a:r>
            <a:r>
              <a:rPr lang="zh-CN" altLang="en-US" dirty="0"/>
              <a:t>金额</a:t>
            </a:r>
            <a:r>
              <a:rPr lang="en-US" altLang="zh-CN" dirty="0"/>
              <a:t>'], ['</a:t>
            </a:r>
            <a:r>
              <a:rPr lang="zh-CN" altLang="en-US" dirty="0"/>
              <a:t>葡萄</a:t>
            </a:r>
            <a:r>
              <a:rPr lang="en-US" altLang="zh-CN" dirty="0"/>
              <a:t>', '30', '1.5', '45'], ['</a:t>
            </a:r>
            <a:r>
              <a:rPr lang="zh-CN" altLang="en-US" dirty="0"/>
              <a:t>香蕉</a:t>
            </a:r>
            <a:r>
              <a:rPr lang="en-US" altLang="zh-CN" dirty="0"/>
              <a:t>', '10', '3', '30'], ['</a:t>
            </a:r>
            <a:r>
              <a:rPr lang="zh-CN" altLang="en-US" dirty="0"/>
              <a:t>西瓜</a:t>
            </a:r>
            <a:r>
              <a:rPr lang="en-US" altLang="zh-CN" dirty="0"/>
              <a:t>', '12', '2', '26']]</a:t>
            </a:r>
          </a:p>
          <a:p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537511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35453A11-4EA5-4961-9C3C-B9B9D676E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9.1 Python</a:t>
            </a:r>
            <a:r>
              <a:rPr lang="zh-CN" altLang="en-US" dirty="0"/>
              <a:t>中文件的打开和关闭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7BD9FCA4-249A-43FB-9F65-51737DFD72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zh-CN" dirty="0"/>
              <a:t>计算机对文件进行处理时，首先把文件读入内存，然后在内存中对文件</a:t>
            </a:r>
            <a:r>
              <a:rPr lang="zh-CN" altLang="zh-CN" dirty="0" smtClean="0"/>
              <a:t>进行</a:t>
            </a:r>
            <a:r>
              <a:rPr lang="zh-CN" altLang="zh-CN" dirty="0"/>
              <a:t>处理，再将处理的结果写入文件，最后关闭</a:t>
            </a:r>
            <a:r>
              <a:rPr lang="zh-CN" altLang="zh-CN" dirty="0" smtClean="0"/>
              <a:t>文件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en-US" altLang="zh-CN" dirty="0"/>
              <a:t>1.</a:t>
            </a:r>
            <a:r>
              <a:rPr lang="zh-CN" altLang="zh-CN" dirty="0"/>
              <a:t>打开文件</a:t>
            </a:r>
          </a:p>
          <a:p>
            <a:r>
              <a:rPr lang="zh-CN" altLang="zh-CN" dirty="0"/>
              <a:t>使用</a:t>
            </a:r>
            <a:r>
              <a:rPr lang="en-US" altLang="zh-CN" dirty="0"/>
              <a:t> Python</a:t>
            </a:r>
            <a:r>
              <a:rPr lang="zh-CN" altLang="zh-CN" dirty="0"/>
              <a:t>内置</a:t>
            </a:r>
            <a:r>
              <a:rPr lang="en-US" altLang="zh-CN" dirty="0"/>
              <a:t>open()</a:t>
            </a:r>
            <a:r>
              <a:rPr lang="zh-CN" altLang="zh-CN" dirty="0"/>
              <a:t>函数可以打开指定的文件， </a:t>
            </a:r>
            <a:r>
              <a:rPr lang="en-US" altLang="zh-CN" dirty="0"/>
              <a:t>open</a:t>
            </a:r>
            <a:r>
              <a:rPr lang="zh-CN" altLang="zh-CN" dirty="0"/>
              <a:t>函数的语法格式如下：</a:t>
            </a:r>
          </a:p>
          <a:p>
            <a:r>
              <a:rPr lang="en-US" altLang="zh-CN" dirty="0"/>
              <a:t>open(filename [,mode] [,encoding])</a:t>
            </a:r>
            <a:endParaRPr lang="zh-CN" altLang="zh-CN" dirty="0"/>
          </a:p>
          <a:p>
            <a:r>
              <a:rPr lang="en-US" altLang="zh-CN" dirty="0"/>
              <a:t>open()</a:t>
            </a:r>
            <a:r>
              <a:rPr lang="zh-CN" altLang="zh-CN" dirty="0"/>
              <a:t>函数最常用的函数有</a:t>
            </a:r>
            <a:r>
              <a:rPr lang="en-US" altLang="zh-CN" dirty="0"/>
              <a:t>3</a:t>
            </a:r>
            <a:r>
              <a:rPr lang="zh-CN" altLang="zh-CN" dirty="0"/>
              <a:t>个，分别是</a:t>
            </a:r>
            <a:r>
              <a:rPr lang="en-US" altLang="zh-CN" dirty="0"/>
              <a:t>filename(</a:t>
            </a:r>
            <a:r>
              <a:rPr lang="zh-CN" altLang="zh-CN" dirty="0"/>
              <a:t>文件名称</a:t>
            </a:r>
            <a:r>
              <a:rPr lang="en-US" altLang="zh-CN" dirty="0"/>
              <a:t>)</a:t>
            </a:r>
            <a:r>
              <a:rPr lang="zh-CN" altLang="zh-CN" dirty="0"/>
              <a:t>、</a:t>
            </a:r>
            <a:r>
              <a:rPr lang="en-US" altLang="zh-CN" dirty="0"/>
              <a:t>mode(</a:t>
            </a:r>
            <a:r>
              <a:rPr lang="zh-CN" altLang="zh-CN" dirty="0"/>
              <a:t>文件打开模式</a:t>
            </a:r>
            <a:r>
              <a:rPr lang="en-US" altLang="zh-CN" dirty="0"/>
              <a:t>)</a:t>
            </a:r>
            <a:r>
              <a:rPr lang="zh-CN" altLang="zh-CN" dirty="0"/>
              <a:t>和</a:t>
            </a:r>
            <a:r>
              <a:rPr lang="en-US" altLang="zh-CN" dirty="0"/>
              <a:t>encode(</a:t>
            </a:r>
            <a:r>
              <a:rPr lang="zh-CN" altLang="zh-CN" dirty="0"/>
              <a:t>文件编码方式</a:t>
            </a:r>
            <a:r>
              <a:rPr lang="en-US" altLang="zh-CN" dirty="0"/>
              <a:t>)</a:t>
            </a:r>
            <a:r>
              <a:rPr lang="zh-CN" altLang="zh-CN" dirty="0"/>
              <a:t>。其中，</a:t>
            </a:r>
            <a:r>
              <a:rPr lang="en-US" altLang="zh-CN" dirty="0"/>
              <a:t>filename</a:t>
            </a:r>
            <a:r>
              <a:rPr lang="zh-CN" altLang="zh-CN" dirty="0"/>
              <a:t>不可以省略，其他参数都可以省略，省略时会使用默认值。另外还有</a:t>
            </a:r>
            <a:r>
              <a:rPr lang="en-US" altLang="zh-CN" dirty="0"/>
              <a:t>5</a:t>
            </a:r>
            <a:r>
              <a:rPr lang="zh-CN" altLang="zh-CN" dirty="0"/>
              <a:t>个不常用函数</a:t>
            </a:r>
            <a:r>
              <a:rPr lang="zh-CN" altLang="zh-CN" dirty="0" smtClean="0"/>
              <a:t>。</a:t>
            </a:r>
            <a:endParaRPr lang="zh-CN" altLang="zh-CN" dirty="0"/>
          </a:p>
        </p:txBody>
      </p:sp>
      <p:sp>
        <p:nvSpPr>
          <p:cNvPr id="4" name="矩形 3"/>
          <p:cNvSpPr/>
          <p:nvPr/>
        </p:nvSpPr>
        <p:spPr>
          <a:xfrm>
            <a:off x="9693451" y="852488"/>
            <a:ext cx="1362075" cy="149542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en-US" sz="1050" kern="100">
              <a:effectLst/>
              <a:latin typeface="等线"/>
              <a:cs typeface="Times New Roman"/>
            </a:endParaRPr>
          </a:p>
        </p:txBody>
      </p:sp>
      <p:sp>
        <p:nvSpPr>
          <p:cNvPr id="5" name="文本框 11"/>
          <p:cNvSpPr txBox="1"/>
          <p:nvPr/>
        </p:nvSpPr>
        <p:spPr>
          <a:xfrm>
            <a:off x="9722026" y="2043113"/>
            <a:ext cx="1304925" cy="2774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sz="1050" kern="100">
                <a:effectLst/>
                <a:latin typeface="等线"/>
                <a:cs typeface="Times New Roman"/>
              </a:rPr>
              <a:t>扫码看视频</a:t>
            </a:r>
            <a:r>
              <a:rPr lang="en-US" sz="1050" kern="100">
                <a:effectLst/>
                <a:latin typeface="等线"/>
                <a:cs typeface="Times New Roman"/>
              </a:rPr>
              <a:t>9.1</a:t>
            </a:r>
            <a:endParaRPr lang="zh-CN" sz="1050" kern="100">
              <a:effectLst/>
              <a:latin typeface="等线"/>
              <a:cs typeface="Times New Roman"/>
            </a:endParaRPr>
          </a:p>
        </p:txBody>
      </p:sp>
      <p:pic>
        <p:nvPicPr>
          <p:cNvPr id="6" name="图片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8238" y="1090613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856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35453A11-4EA5-4961-9C3C-B9B9D676E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9.1 Python</a:t>
            </a:r>
            <a:r>
              <a:rPr lang="zh-CN" altLang="en-US" dirty="0"/>
              <a:t>中文件的打开和关闭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7BD9FCA4-249A-43FB-9F65-51737DFD72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023" y="1053353"/>
            <a:ext cx="9952910" cy="4908176"/>
          </a:xfrm>
        </p:spPr>
        <p:txBody>
          <a:bodyPr>
            <a:normAutofit fontScale="85000" lnSpcReduction="20000"/>
          </a:bodyPr>
          <a:lstStyle/>
          <a:p>
            <a:r>
              <a:rPr lang="zh-CN" altLang="en-US" dirty="0"/>
              <a:t>例</a:t>
            </a:r>
            <a:r>
              <a:rPr lang="en-US" altLang="zh-CN" dirty="0"/>
              <a:t>9.2】</a:t>
            </a:r>
            <a:r>
              <a:rPr lang="zh-CN" altLang="en-US" dirty="0"/>
              <a:t>文件基本操作</a:t>
            </a:r>
            <a:r>
              <a:rPr lang="en-US" altLang="zh-CN" dirty="0"/>
              <a:t>(</a:t>
            </a:r>
            <a:r>
              <a:rPr lang="zh-CN" altLang="en-US" dirty="0"/>
              <a:t>打开模式</a:t>
            </a:r>
            <a:r>
              <a:rPr lang="en-US" altLang="zh-CN" dirty="0"/>
              <a:t>)</a:t>
            </a:r>
          </a:p>
          <a:p>
            <a:r>
              <a:rPr lang="en-US" altLang="zh-CN" dirty="0" smtClean="0"/>
              <a:t>#</a:t>
            </a:r>
            <a:r>
              <a:rPr lang="zh-CN" altLang="en-US" dirty="0"/>
              <a:t>相当于</a:t>
            </a:r>
            <a:r>
              <a:rPr lang="en-US" altLang="zh-CN" dirty="0"/>
              <a:t>'r'</a:t>
            </a:r>
            <a:r>
              <a:rPr lang="zh-CN" altLang="en-US" dirty="0"/>
              <a:t>或</a:t>
            </a:r>
            <a:r>
              <a:rPr lang="en-US" altLang="zh-CN" dirty="0"/>
              <a:t>'</a:t>
            </a:r>
            <a:r>
              <a:rPr lang="en-US" altLang="zh-CN" dirty="0" err="1"/>
              <a:t>rt</a:t>
            </a:r>
            <a:endParaRPr lang="en-US" altLang="zh-CN" dirty="0"/>
          </a:p>
          <a:p>
            <a:r>
              <a:rPr lang="en-US" altLang="zh-CN" dirty="0"/>
              <a:t>f1= open("studentinfo.txt")</a:t>
            </a:r>
          </a:p>
          <a:p>
            <a:r>
              <a:rPr lang="en-US" altLang="zh-CN" dirty="0"/>
              <a:t>print("</a:t>
            </a:r>
            <a:r>
              <a:rPr lang="zh-CN" altLang="en-US" dirty="0"/>
              <a:t>文件打开模式为：</a:t>
            </a:r>
            <a:r>
              <a:rPr lang="en-US" altLang="zh-CN" dirty="0"/>
              <a:t>",f1.mode)</a:t>
            </a:r>
          </a:p>
          <a:p>
            <a:r>
              <a:rPr lang="en-US" altLang="zh-CN" dirty="0"/>
              <a:t>f1.close()</a:t>
            </a:r>
          </a:p>
          <a:p>
            <a:r>
              <a:rPr lang="en-US" altLang="zh-CN" dirty="0"/>
              <a:t>#</a:t>
            </a:r>
            <a:r>
              <a:rPr lang="zh-CN" altLang="en-US" dirty="0"/>
              <a:t>以文本模式写入</a:t>
            </a:r>
          </a:p>
          <a:p>
            <a:r>
              <a:rPr lang="en-US" altLang="zh-CN" dirty="0"/>
              <a:t>f2=open("</a:t>
            </a:r>
            <a:r>
              <a:rPr lang="en-US" altLang="zh-CN" dirty="0" err="1"/>
              <a:t>studentinfo.txt",'w</a:t>
            </a:r>
            <a:r>
              <a:rPr lang="en-US" altLang="zh-CN" dirty="0"/>
              <a:t>')</a:t>
            </a:r>
          </a:p>
          <a:p>
            <a:r>
              <a:rPr lang="en-US" altLang="zh-CN" dirty="0"/>
              <a:t>f2.close()</a:t>
            </a:r>
          </a:p>
          <a:p>
            <a:r>
              <a:rPr lang="en-US" altLang="zh-CN" dirty="0"/>
              <a:t>#</a:t>
            </a:r>
            <a:r>
              <a:rPr lang="zh-CN" altLang="en-US" dirty="0"/>
              <a:t>以二进制模式读写</a:t>
            </a:r>
          </a:p>
          <a:p>
            <a:r>
              <a:rPr lang="en-US" altLang="zh-CN" dirty="0"/>
              <a:t>f3= open ("studentinfo.jpg",'</a:t>
            </a:r>
            <a:r>
              <a:rPr lang="en-US" altLang="zh-CN" dirty="0" err="1"/>
              <a:t>r+b</a:t>
            </a:r>
            <a:r>
              <a:rPr lang="en-US" altLang="zh-CN" dirty="0"/>
              <a:t>')</a:t>
            </a:r>
          </a:p>
          <a:p>
            <a:r>
              <a:rPr lang="en-US" altLang="zh-CN" dirty="0"/>
              <a:t>f3.close()</a:t>
            </a:r>
          </a:p>
          <a:p>
            <a:r>
              <a:rPr lang="zh-CN" altLang="en-US" dirty="0"/>
              <a:t>运行结果：</a:t>
            </a:r>
          </a:p>
          <a:p>
            <a:r>
              <a:rPr lang="zh-CN" altLang="en-US" dirty="0"/>
              <a:t>文件打开模式为： </a:t>
            </a:r>
            <a:r>
              <a:rPr lang="en-US" altLang="zh-CN" dirty="0"/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1508807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2CB00663-E089-438F-82D2-141C4BE17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9.2</a:t>
            </a:r>
            <a:r>
              <a:rPr lang="zh-CN" altLang="en-US" dirty="0"/>
              <a:t>文件的读</a:t>
            </a:r>
            <a:r>
              <a:rPr lang="en-US" altLang="zh-CN" dirty="0"/>
              <a:t>/</a:t>
            </a:r>
            <a:r>
              <a:rPr lang="zh-CN" altLang="en-US" dirty="0"/>
              <a:t>写操作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4DD2E971-1D72-457C-A457-32DC9B38A8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zh-CN" dirty="0"/>
              <a:t>文件读就是从文件中读出数据到内存中去；文件写就是把内存中的数据写入文件中。读和写使用的读写语句不一定相同。</a:t>
            </a:r>
          </a:p>
          <a:p>
            <a:r>
              <a:rPr lang="en-US" altLang="zh-CN" dirty="0" smtClean="0"/>
              <a:t>1.read</a:t>
            </a:r>
            <a:r>
              <a:rPr lang="en-US" altLang="zh-CN" dirty="0"/>
              <a:t>()</a:t>
            </a:r>
            <a:r>
              <a:rPr lang="zh-CN" altLang="en-US" dirty="0"/>
              <a:t>方法</a:t>
            </a:r>
          </a:p>
          <a:p>
            <a:r>
              <a:rPr lang="en-US" altLang="zh-CN" dirty="0"/>
              <a:t>read()</a:t>
            </a:r>
            <a:r>
              <a:rPr lang="zh-CN" altLang="en-US" dirty="0"/>
              <a:t>方法一次性读取文件的所有内容，并存放在一个大字符串中。其语法格式如下：</a:t>
            </a:r>
          </a:p>
          <a:p>
            <a:r>
              <a:rPr lang="zh-CN" altLang="en-US" dirty="0"/>
              <a:t>文件对象</a:t>
            </a:r>
            <a:r>
              <a:rPr lang="en-US" altLang="zh-CN" dirty="0"/>
              <a:t>.read([size])</a:t>
            </a:r>
          </a:p>
          <a:p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9478962" y="954088"/>
            <a:ext cx="1362075" cy="149542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endParaRPr lang="en-US" sz="1050" kern="100">
              <a:effectLst/>
              <a:latin typeface="等线"/>
              <a:cs typeface="Times New Roman"/>
            </a:endParaRPr>
          </a:p>
        </p:txBody>
      </p:sp>
      <p:sp>
        <p:nvSpPr>
          <p:cNvPr id="5" name="文本框 5"/>
          <p:cNvSpPr txBox="1"/>
          <p:nvPr/>
        </p:nvSpPr>
        <p:spPr>
          <a:xfrm>
            <a:off x="9511982" y="2142173"/>
            <a:ext cx="1304925" cy="2774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zh-CN" sz="1050" kern="100">
                <a:effectLst/>
                <a:latin typeface="等线"/>
                <a:cs typeface="Times New Roman"/>
              </a:rPr>
              <a:t>扫码看视频</a:t>
            </a:r>
            <a:r>
              <a:rPr lang="en-US" sz="1050" kern="100">
                <a:effectLst/>
                <a:latin typeface="等线"/>
                <a:cs typeface="Times New Roman"/>
              </a:rPr>
              <a:t>9.2</a:t>
            </a:r>
            <a:endParaRPr lang="zh-CN" sz="1050" kern="100">
              <a:effectLst/>
              <a:latin typeface="等线"/>
              <a:cs typeface="Times New Roman"/>
            </a:endParaRPr>
          </a:p>
        </p:txBody>
      </p:sp>
      <p:pic>
        <p:nvPicPr>
          <p:cNvPr id="6" name="图片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8194" y="1225550"/>
            <a:ext cx="952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857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2CB00663-E089-438F-82D2-141C4BE17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9.2</a:t>
            </a:r>
            <a:r>
              <a:rPr lang="zh-CN" altLang="en-US" dirty="0"/>
              <a:t>文件的读</a:t>
            </a:r>
            <a:r>
              <a:rPr lang="en-US" altLang="zh-CN" dirty="0"/>
              <a:t>/</a:t>
            </a:r>
            <a:r>
              <a:rPr lang="zh-CN" altLang="en-US" dirty="0"/>
              <a:t>写操作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4DD2E971-1D72-457C-A457-32DC9B38A8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2.readline()</a:t>
            </a:r>
            <a:r>
              <a:rPr lang="zh-CN" altLang="zh-CN" dirty="0"/>
              <a:t>方法</a:t>
            </a:r>
          </a:p>
          <a:p>
            <a:r>
              <a:rPr lang="en-US" altLang="zh-CN" dirty="0" err="1"/>
              <a:t>readline</a:t>
            </a:r>
            <a:r>
              <a:rPr lang="en-US" altLang="zh-CN" dirty="0"/>
              <a:t>()</a:t>
            </a:r>
            <a:r>
              <a:rPr lang="zh-CN" altLang="zh-CN" dirty="0"/>
              <a:t>方法逐行读取文本，结果是一个</a:t>
            </a:r>
            <a:r>
              <a:rPr lang="en-US" altLang="zh-CN" dirty="0"/>
              <a:t>list</a:t>
            </a:r>
            <a:r>
              <a:rPr lang="zh-CN" altLang="zh-CN" dirty="0"/>
              <a:t>。其语法格式如下：</a:t>
            </a:r>
          </a:p>
          <a:p>
            <a:r>
              <a:rPr lang="zh-CN" altLang="zh-CN" dirty="0"/>
              <a:t>文件对象</a:t>
            </a:r>
            <a:r>
              <a:rPr lang="en-US" altLang="zh-CN" dirty="0"/>
              <a:t>.</a:t>
            </a:r>
            <a:r>
              <a:rPr lang="en-US" altLang="zh-CN" dirty="0" err="1"/>
              <a:t>readline</a:t>
            </a:r>
            <a:r>
              <a:rPr lang="en-US" altLang="zh-CN" dirty="0"/>
              <a:t>()</a:t>
            </a:r>
            <a:endParaRPr lang="zh-CN" altLang="zh-CN" dirty="0"/>
          </a:p>
          <a:p>
            <a:r>
              <a:rPr lang="en-US" altLang="zh-CN" dirty="0"/>
              <a:t>3.readlines()</a:t>
            </a:r>
            <a:r>
              <a:rPr lang="zh-CN" altLang="zh-CN" dirty="0"/>
              <a:t>方法</a:t>
            </a:r>
          </a:p>
          <a:p>
            <a:r>
              <a:rPr lang="zh-CN" altLang="zh-CN" dirty="0"/>
              <a:t>文件对象</a:t>
            </a:r>
            <a:r>
              <a:rPr lang="en-US" altLang="zh-CN" dirty="0"/>
              <a:t>.</a:t>
            </a:r>
            <a:r>
              <a:rPr lang="en-US" altLang="zh-CN" dirty="0" err="1"/>
              <a:t>readlines</a:t>
            </a:r>
            <a:r>
              <a:rPr lang="en-US" altLang="zh-CN" dirty="0"/>
              <a:t>()</a:t>
            </a:r>
            <a:endParaRPr lang="zh-CN" altLang="zh-CN" dirty="0"/>
          </a:p>
          <a:p>
            <a:r>
              <a:rPr lang="en-US" altLang="zh-CN" dirty="0" err="1"/>
              <a:t>readlines</a:t>
            </a:r>
            <a:r>
              <a:rPr lang="en-US" altLang="zh-CN" dirty="0"/>
              <a:t>()</a:t>
            </a:r>
            <a:r>
              <a:rPr lang="zh-CN" altLang="zh-CN" dirty="0"/>
              <a:t>方法一次性读取文本的所有内容，结果是一个</a:t>
            </a:r>
            <a:r>
              <a:rPr lang="en-US" altLang="zh-CN" dirty="0"/>
              <a:t> list</a:t>
            </a:r>
            <a:r>
              <a:rPr lang="zh-CN" altLang="zh-CN" dirty="0"/>
              <a:t>。</a:t>
            </a:r>
            <a:r>
              <a:rPr lang="en-US" altLang="zh-CN" dirty="0" err="1"/>
              <a:t>readlines</a:t>
            </a:r>
            <a:r>
              <a:rPr lang="en-US" altLang="zh-CN" dirty="0"/>
              <a:t>()</a:t>
            </a:r>
            <a:r>
              <a:rPr lang="zh-CN" altLang="zh-CN" dirty="0"/>
              <a:t>读取的文件内容中，每行末尾都会带一个“</a:t>
            </a:r>
            <a:r>
              <a:rPr lang="en-US" altLang="zh-CN" dirty="0"/>
              <a:t>\n”</a:t>
            </a:r>
            <a:r>
              <a:rPr lang="zh-CN" altLang="zh-CN" dirty="0"/>
              <a:t>换行符。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55357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2CB00663-E089-438F-82D2-141C4BE17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9.2</a:t>
            </a:r>
            <a:r>
              <a:rPr lang="zh-CN" altLang="en-US" dirty="0"/>
              <a:t>文件的读</a:t>
            </a:r>
            <a:r>
              <a:rPr lang="en-US" altLang="zh-CN" dirty="0"/>
              <a:t>/</a:t>
            </a:r>
            <a:r>
              <a:rPr lang="zh-CN" altLang="en-US" dirty="0"/>
              <a:t>写操作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4DD2E971-1D72-457C-A457-32DC9B38A8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zh-CN" dirty="0"/>
              <a:t>【例</a:t>
            </a:r>
            <a:r>
              <a:rPr lang="en-US" altLang="zh-CN" dirty="0"/>
              <a:t>9.8</a:t>
            </a:r>
            <a:r>
              <a:rPr lang="zh-CN" altLang="zh-CN" dirty="0"/>
              <a:t>】使用</a:t>
            </a:r>
            <a:r>
              <a:rPr lang="en-US" altLang="zh-CN" dirty="0" err="1"/>
              <a:t>readlines</a:t>
            </a:r>
            <a:r>
              <a:rPr lang="en-US" altLang="zh-CN" dirty="0"/>
              <a:t> ()</a:t>
            </a:r>
            <a:r>
              <a:rPr lang="zh-CN" altLang="zh-CN" dirty="0"/>
              <a:t>方法读取文本文件</a:t>
            </a:r>
          </a:p>
          <a:p>
            <a:r>
              <a:rPr lang="en-US" altLang="zh-CN" dirty="0" smtClean="0"/>
              <a:t>with </a:t>
            </a:r>
            <a:r>
              <a:rPr lang="en-US" altLang="zh-CN" dirty="0"/>
              <a:t>open("</a:t>
            </a:r>
            <a:r>
              <a:rPr lang="en-US" altLang="zh-CN" dirty="0" err="1"/>
              <a:t>studentinfo.txt",mode</a:t>
            </a:r>
            <a:r>
              <a:rPr lang="en-US" altLang="zh-CN" dirty="0"/>
              <a:t>='r') as f1:</a:t>
            </a:r>
            <a:endParaRPr lang="zh-CN" altLang="zh-CN" dirty="0"/>
          </a:p>
          <a:p>
            <a:r>
              <a:rPr lang="en-US" altLang="zh-CN" dirty="0"/>
              <a:t>    for line in f1.readline():</a:t>
            </a:r>
            <a:endParaRPr lang="zh-CN" altLang="zh-CN" dirty="0"/>
          </a:p>
          <a:p>
            <a:r>
              <a:rPr lang="en-US" altLang="zh-CN" dirty="0"/>
              <a:t>        </a:t>
            </a:r>
            <a:r>
              <a:rPr lang="en-US" altLang="zh-CN" dirty="0" err="1"/>
              <a:t>line_str</a:t>
            </a:r>
            <a:r>
              <a:rPr lang="en-US" altLang="zh-CN" dirty="0"/>
              <a:t>=</a:t>
            </a:r>
            <a:r>
              <a:rPr lang="en-US" altLang="zh-CN" dirty="0" err="1"/>
              <a:t>line.rstrip</a:t>
            </a:r>
            <a:r>
              <a:rPr lang="en-US" altLang="zh-CN" dirty="0"/>
              <a:t>('\n')</a:t>
            </a:r>
            <a:endParaRPr lang="zh-CN" altLang="zh-CN" dirty="0"/>
          </a:p>
          <a:p>
            <a:r>
              <a:rPr lang="en-US" altLang="zh-CN" dirty="0"/>
              <a:t>        print(</a:t>
            </a:r>
            <a:r>
              <a:rPr lang="en-US" altLang="zh-CN" dirty="0" err="1"/>
              <a:t>line_str</a:t>
            </a:r>
            <a:r>
              <a:rPr lang="en-US" altLang="zh-CN" dirty="0"/>
              <a:t>)</a:t>
            </a:r>
            <a:endParaRPr lang="zh-CN" altLang="zh-CN" dirty="0"/>
          </a:p>
          <a:p>
            <a:r>
              <a:rPr lang="zh-CN" altLang="zh-CN" dirty="0"/>
              <a:t>运行结果</a:t>
            </a:r>
          </a:p>
          <a:p>
            <a:r>
              <a:rPr lang="zh-CN" altLang="zh-CN" dirty="0"/>
              <a:t>张三</a:t>
            </a:r>
          </a:p>
          <a:p>
            <a:r>
              <a:rPr lang="zh-CN" altLang="zh-CN" dirty="0"/>
              <a:t>李四</a:t>
            </a:r>
          </a:p>
          <a:p>
            <a:r>
              <a:rPr lang="zh-CN" altLang="zh-CN" dirty="0"/>
              <a:t>我们都喜欢</a:t>
            </a:r>
            <a:r>
              <a:rPr lang="en-US" altLang="zh-CN" dirty="0"/>
              <a:t> Python</a:t>
            </a:r>
            <a:r>
              <a:rPr lang="zh-CN" altLang="zh-CN" dirty="0" smtClean="0"/>
              <a:t>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84977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2CB00663-E089-438F-82D2-141C4BE17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9.2</a:t>
            </a:r>
            <a:r>
              <a:rPr lang="zh-CN" altLang="en-US" dirty="0"/>
              <a:t>文件的读</a:t>
            </a:r>
            <a:r>
              <a:rPr lang="en-US" altLang="zh-CN" dirty="0"/>
              <a:t>/</a:t>
            </a:r>
            <a:r>
              <a:rPr lang="zh-CN" altLang="en-US" dirty="0"/>
              <a:t>写操作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4DD2E971-1D72-457C-A457-32DC9B38A8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4.write</a:t>
            </a:r>
            <a:r>
              <a:rPr lang="en-US" altLang="zh-CN" dirty="0"/>
              <a:t>()</a:t>
            </a:r>
            <a:r>
              <a:rPr lang="zh-CN" altLang="zh-CN" dirty="0"/>
              <a:t>方法</a:t>
            </a:r>
          </a:p>
          <a:p>
            <a:r>
              <a:rPr lang="en-US" altLang="zh-CN" dirty="0"/>
              <a:t>write()</a:t>
            </a:r>
            <a:r>
              <a:rPr lang="zh-CN" altLang="zh-CN" dirty="0"/>
              <a:t>方法将参数内容写到文件中，</a:t>
            </a:r>
            <a:r>
              <a:rPr lang="en-US" altLang="zh-CN" dirty="0"/>
              <a:t>write()</a:t>
            </a:r>
            <a:r>
              <a:rPr lang="zh-CN" altLang="zh-CN" dirty="0"/>
              <a:t>方法不会追加一个“</a:t>
            </a:r>
            <a:r>
              <a:rPr lang="en-US" altLang="zh-CN" dirty="0"/>
              <a:t>\n”</a:t>
            </a:r>
            <a:r>
              <a:rPr lang="zh-CN" altLang="zh-CN" dirty="0"/>
              <a:t>换行符。它返回写入的字符个数。其语法格式如下：</a:t>
            </a:r>
          </a:p>
          <a:p>
            <a:r>
              <a:rPr lang="zh-CN" altLang="zh-CN" dirty="0"/>
              <a:t>文件对象</a:t>
            </a:r>
            <a:r>
              <a:rPr lang="en-US" altLang="zh-CN" dirty="0"/>
              <a:t>. write (</a:t>
            </a:r>
            <a:r>
              <a:rPr lang="zh-CN" altLang="zh-CN" dirty="0"/>
              <a:t>字符串</a:t>
            </a:r>
            <a:r>
              <a:rPr lang="en-US" altLang="zh-CN" dirty="0"/>
              <a:t>)</a:t>
            </a:r>
            <a:endParaRPr lang="zh-CN" altLang="zh-CN" dirty="0"/>
          </a:p>
          <a:p>
            <a:r>
              <a:rPr lang="en-US" altLang="zh-CN" dirty="0" smtClean="0"/>
              <a:t>5. </a:t>
            </a:r>
            <a:r>
              <a:rPr lang="en-US" altLang="zh-CN" dirty="0" err="1"/>
              <a:t>writelines</a:t>
            </a:r>
            <a:r>
              <a:rPr lang="en-US" altLang="zh-CN" dirty="0"/>
              <a:t>()</a:t>
            </a:r>
            <a:endParaRPr lang="zh-CN" altLang="zh-CN" dirty="0"/>
          </a:p>
          <a:p>
            <a:r>
              <a:rPr lang="en-US" altLang="zh-CN" dirty="0" err="1"/>
              <a:t>writelines</a:t>
            </a:r>
            <a:r>
              <a:rPr lang="en-US" altLang="zh-CN" dirty="0"/>
              <a:t>()</a:t>
            </a:r>
            <a:r>
              <a:rPr lang="zh-CN" altLang="zh-CN" dirty="0"/>
              <a:t>把多行内容写到文件中，参数可以是一个可迭代的对象、列表、元组等。其语法格式如下：</a:t>
            </a:r>
          </a:p>
          <a:p>
            <a:r>
              <a:rPr lang="zh-CN" altLang="zh-CN" dirty="0"/>
              <a:t>文件对象</a:t>
            </a:r>
            <a:r>
              <a:rPr lang="en-US" altLang="zh-CN" dirty="0"/>
              <a:t>. </a:t>
            </a:r>
            <a:r>
              <a:rPr lang="en-US" altLang="zh-CN" dirty="0" err="1"/>
              <a:t>writelines</a:t>
            </a:r>
            <a:r>
              <a:rPr lang="en-US" altLang="zh-CN" dirty="0"/>
              <a:t> (</a:t>
            </a:r>
            <a:r>
              <a:rPr lang="zh-CN" altLang="zh-CN" dirty="0"/>
              <a:t>字符串元素的列表</a:t>
            </a:r>
            <a:r>
              <a:rPr lang="en-US" altLang="zh-CN" dirty="0"/>
              <a:t>)</a:t>
            </a:r>
            <a:endParaRPr lang="zh-CN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95878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2CB00663-E089-438F-82D2-141C4BE17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9.2</a:t>
            </a:r>
            <a:r>
              <a:rPr lang="zh-CN" altLang="en-US" dirty="0"/>
              <a:t>文件的读</a:t>
            </a:r>
            <a:r>
              <a:rPr lang="en-US" altLang="zh-CN" dirty="0"/>
              <a:t>/</a:t>
            </a:r>
            <a:r>
              <a:rPr lang="zh-CN" altLang="en-US" dirty="0"/>
              <a:t>写操作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4DD2E971-1D72-457C-A457-32DC9B38A8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zh-CN" altLang="zh-CN" dirty="0"/>
              <a:t>【例</a:t>
            </a:r>
            <a:r>
              <a:rPr lang="en-US" altLang="zh-CN" dirty="0"/>
              <a:t>9.10</a:t>
            </a:r>
            <a:r>
              <a:rPr lang="zh-CN" altLang="zh-CN" dirty="0"/>
              <a:t>】使用</a:t>
            </a:r>
            <a:r>
              <a:rPr lang="en-US" altLang="zh-CN" dirty="0" err="1"/>
              <a:t>writelines</a:t>
            </a:r>
            <a:r>
              <a:rPr lang="en-US" altLang="zh-CN" dirty="0"/>
              <a:t> ()</a:t>
            </a:r>
            <a:r>
              <a:rPr lang="zh-CN" altLang="zh-CN" dirty="0"/>
              <a:t>方法向文本文件写入内容</a:t>
            </a:r>
          </a:p>
          <a:p>
            <a:r>
              <a:rPr lang="en-US" altLang="zh-CN" smtClean="0"/>
              <a:t>list</a:t>
            </a:r>
            <a:r>
              <a:rPr lang="en-US" altLang="zh-CN" dirty="0"/>
              <a:t>=("</a:t>
            </a:r>
            <a:r>
              <a:rPr lang="zh-CN" altLang="zh-CN" dirty="0"/>
              <a:t>先易后难。</a:t>
            </a:r>
            <a:r>
              <a:rPr lang="en-US" altLang="zh-CN" dirty="0"/>
              <a:t>","\n","</a:t>
            </a:r>
            <a:r>
              <a:rPr lang="zh-CN" altLang="zh-CN" dirty="0"/>
              <a:t>循序渐进。</a:t>
            </a:r>
            <a:r>
              <a:rPr lang="en-US" altLang="zh-CN" dirty="0"/>
              <a:t>","\n")</a:t>
            </a:r>
            <a:endParaRPr lang="zh-CN" altLang="zh-CN" dirty="0"/>
          </a:p>
          <a:p>
            <a:r>
              <a:rPr lang="en-US" altLang="zh-CN" dirty="0"/>
              <a:t>with open("</a:t>
            </a:r>
            <a:r>
              <a:rPr lang="en-US" altLang="zh-CN" dirty="0" err="1"/>
              <a:t>teacher.txt",mode</a:t>
            </a:r>
            <a:r>
              <a:rPr lang="en-US" altLang="zh-CN" dirty="0"/>
              <a:t>='a') as f3:</a:t>
            </a:r>
            <a:endParaRPr lang="zh-CN" altLang="zh-CN" dirty="0"/>
          </a:p>
          <a:p>
            <a:r>
              <a:rPr lang="en-US" altLang="zh-CN" dirty="0"/>
              <a:t>    f3. </a:t>
            </a:r>
            <a:r>
              <a:rPr lang="en-US" altLang="zh-CN" dirty="0" err="1"/>
              <a:t>writelines</a:t>
            </a:r>
            <a:r>
              <a:rPr lang="en-US" altLang="zh-CN" dirty="0"/>
              <a:t>(list)</a:t>
            </a:r>
            <a:endParaRPr lang="zh-CN" altLang="zh-CN" dirty="0"/>
          </a:p>
          <a:p>
            <a:r>
              <a:rPr lang="en-US" altLang="zh-CN" dirty="0"/>
              <a:t>#</a:t>
            </a:r>
            <a:r>
              <a:rPr lang="zh-CN" altLang="zh-CN" dirty="0"/>
              <a:t>读操作</a:t>
            </a:r>
          </a:p>
          <a:p>
            <a:r>
              <a:rPr lang="en-US" altLang="zh-CN" dirty="0"/>
              <a:t>with open("</a:t>
            </a:r>
            <a:r>
              <a:rPr lang="en-US" altLang="zh-CN" dirty="0" err="1"/>
              <a:t>teacher.txt",mode</a:t>
            </a:r>
            <a:r>
              <a:rPr lang="en-US" altLang="zh-CN" dirty="0"/>
              <a:t>='r') as f4:</a:t>
            </a:r>
            <a:endParaRPr lang="zh-CN" altLang="zh-CN" dirty="0"/>
          </a:p>
          <a:p>
            <a:r>
              <a:rPr lang="en-US" altLang="zh-CN" dirty="0"/>
              <a:t>    for line in f4. </a:t>
            </a:r>
            <a:r>
              <a:rPr lang="en-US" altLang="zh-CN" dirty="0" err="1"/>
              <a:t>readlines</a:t>
            </a:r>
            <a:r>
              <a:rPr lang="en-US" altLang="zh-CN" dirty="0"/>
              <a:t>():</a:t>
            </a:r>
            <a:endParaRPr lang="zh-CN" altLang="zh-CN" dirty="0"/>
          </a:p>
          <a:p>
            <a:r>
              <a:rPr lang="en-US" altLang="zh-CN" dirty="0"/>
              <a:t>        </a:t>
            </a:r>
            <a:r>
              <a:rPr lang="en-US" altLang="zh-CN" dirty="0" err="1"/>
              <a:t>line_str</a:t>
            </a:r>
            <a:r>
              <a:rPr lang="en-US" altLang="zh-CN" dirty="0"/>
              <a:t>=</a:t>
            </a:r>
            <a:r>
              <a:rPr lang="en-US" altLang="zh-CN" dirty="0" err="1"/>
              <a:t>line.rstrip</a:t>
            </a:r>
            <a:r>
              <a:rPr lang="en-US" altLang="zh-CN" dirty="0"/>
              <a:t>('\n')</a:t>
            </a:r>
            <a:endParaRPr lang="zh-CN" altLang="zh-CN" dirty="0"/>
          </a:p>
          <a:p>
            <a:r>
              <a:rPr lang="en-US" altLang="zh-CN" dirty="0"/>
              <a:t>        print(</a:t>
            </a:r>
            <a:r>
              <a:rPr lang="en-US" altLang="zh-CN" dirty="0" err="1"/>
              <a:t>line_str</a:t>
            </a:r>
            <a:r>
              <a:rPr lang="en-US" altLang="zh-CN" dirty="0"/>
              <a:t>)</a:t>
            </a:r>
            <a:endParaRPr lang="zh-CN" altLang="zh-CN" dirty="0"/>
          </a:p>
          <a:p>
            <a:r>
              <a:rPr lang="zh-CN" altLang="zh-CN" dirty="0"/>
              <a:t>运行结果：</a:t>
            </a:r>
          </a:p>
          <a:p>
            <a:r>
              <a:rPr lang="zh-CN" altLang="zh-CN" dirty="0"/>
              <a:t>我会使用</a:t>
            </a:r>
            <a:r>
              <a:rPr lang="en-US" altLang="zh-CN" dirty="0"/>
              <a:t>Python</a:t>
            </a:r>
            <a:r>
              <a:rPr lang="zh-CN" altLang="zh-CN" dirty="0"/>
              <a:t>程序设计。</a:t>
            </a:r>
          </a:p>
          <a:p>
            <a:r>
              <a:rPr lang="zh-CN" altLang="zh-CN" dirty="0"/>
              <a:t>让我来教大家学习</a:t>
            </a:r>
            <a:r>
              <a:rPr lang="en-US" altLang="zh-CN" dirty="0"/>
              <a:t>Python</a:t>
            </a:r>
            <a:r>
              <a:rPr lang="zh-CN" altLang="zh-CN" dirty="0"/>
              <a:t>程序设计。</a:t>
            </a:r>
          </a:p>
          <a:p>
            <a:r>
              <a:rPr lang="zh-CN" altLang="zh-CN" dirty="0"/>
              <a:t>先易后难。</a:t>
            </a:r>
          </a:p>
          <a:p>
            <a:r>
              <a:rPr lang="zh-CN" altLang="zh-CN" dirty="0"/>
              <a:t>循序渐进</a:t>
            </a:r>
            <a:r>
              <a:rPr lang="zh-CN" altLang="zh-CN" dirty="0" smtClean="0"/>
              <a:t>。</a:t>
            </a: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2176544250"/>
      </p:ext>
    </p:extLst>
  </p:cSld>
  <p:clrMapOvr>
    <a:masterClrMapping/>
  </p:clrMapOvr>
</p:sld>
</file>

<file path=ppt/theme/theme1.xml><?xml version="1.0" encoding="utf-8"?>
<a:theme xmlns:a="http://schemas.openxmlformats.org/drawingml/2006/main" name="切片">
  <a:themeElements>
    <a:clrScheme name="切片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切片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切片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272</TotalTime>
  <Words>1643</Words>
  <Application>Microsoft Office PowerPoint</Application>
  <PresentationFormat>自定义</PresentationFormat>
  <Paragraphs>167</Paragraphs>
  <Slides>20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1" baseType="lpstr">
      <vt:lpstr>切片</vt:lpstr>
      <vt:lpstr>第9单元</vt:lpstr>
      <vt:lpstr>本单元知识点</vt:lpstr>
      <vt:lpstr>9.1 Python中文件的打开和关闭</vt:lpstr>
      <vt:lpstr>9.1 Python中文件的打开和关闭</vt:lpstr>
      <vt:lpstr>9.2文件的读/写操作</vt:lpstr>
      <vt:lpstr>9.2文件的读/写操作</vt:lpstr>
      <vt:lpstr>9.2文件的读/写操作</vt:lpstr>
      <vt:lpstr>9.2文件的读/写操作</vt:lpstr>
      <vt:lpstr>9.2文件的读/写操作</vt:lpstr>
      <vt:lpstr>9.3 文件和目录操作</vt:lpstr>
      <vt:lpstr>9.3 文件和目录操作</vt:lpstr>
      <vt:lpstr>9.3 文件和目录操作</vt:lpstr>
      <vt:lpstr>9.3 文件和目录操作</vt:lpstr>
      <vt:lpstr>9.3 文件和目录操作</vt:lpstr>
      <vt:lpstr>9.4 CSV文件操作</vt:lpstr>
      <vt:lpstr>9.4 CSV文件操作</vt:lpstr>
      <vt:lpstr>9.4 CSV文件操作</vt:lpstr>
      <vt:lpstr>9.4 CSV文件操作</vt:lpstr>
      <vt:lpstr>9.4 CSV文件操作</vt:lpstr>
      <vt:lpstr>9.4 CSV文件操作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第11单元</dc:title>
  <dc:creator>9day</dc:creator>
  <cp:lastModifiedBy>ynmec</cp:lastModifiedBy>
  <cp:revision>121</cp:revision>
  <dcterms:created xsi:type="dcterms:W3CDTF">2019-06-10T18:02:19Z</dcterms:created>
  <dcterms:modified xsi:type="dcterms:W3CDTF">2019-06-19T02:25:22Z</dcterms:modified>
</cp:coreProperties>
</file>