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2"/>
  </p:notesMasterIdLst>
  <p:sldIdLst>
    <p:sldId id="256" r:id="rId2"/>
    <p:sldId id="414" r:id="rId3"/>
    <p:sldId id="258" r:id="rId4"/>
    <p:sldId id="328" r:id="rId5"/>
    <p:sldId id="306" r:id="rId6"/>
    <p:sldId id="326" r:id="rId7"/>
    <p:sldId id="321" r:id="rId8"/>
    <p:sldId id="309" r:id="rId9"/>
    <p:sldId id="415" r:id="rId10"/>
    <p:sldId id="416" r:id="rId11"/>
    <p:sldId id="417" r:id="rId12"/>
    <p:sldId id="418" r:id="rId13"/>
    <p:sldId id="419" r:id="rId14"/>
    <p:sldId id="420" r:id="rId15"/>
    <p:sldId id="424" r:id="rId16"/>
    <p:sldId id="426" r:id="rId17"/>
    <p:sldId id="502" r:id="rId18"/>
    <p:sldId id="503" r:id="rId19"/>
    <p:sldId id="427" r:id="rId20"/>
    <p:sldId id="428" r:id="rId21"/>
    <p:sldId id="425" r:id="rId22"/>
    <p:sldId id="429" r:id="rId23"/>
    <p:sldId id="504" r:id="rId24"/>
    <p:sldId id="430" r:id="rId25"/>
    <p:sldId id="431" r:id="rId26"/>
    <p:sldId id="433" r:id="rId27"/>
    <p:sldId id="434" r:id="rId28"/>
    <p:sldId id="435" r:id="rId29"/>
    <p:sldId id="436" r:id="rId30"/>
    <p:sldId id="437" r:id="rId31"/>
    <p:sldId id="432" r:id="rId32"/>
    <p:sldId id="505" r:id="rId33"/>
    <p:sldId id="438" r:id="rId34"/>
    <p:sldId id="439" r:id="rId35"/>
    <p:sldId id="440" r:id="rId36"/>
    <p:sldId id="442" r:id="rId37"/>
    <p:sldId id="496" r:id="rId38"/>
    <p:sldId id="445" r:id="rId39"/>
    <p:sldId id="325" r:id="rId40"/>
    <p:sldId id="446" r:id="rId41"/>
    <p:sldId id="447" r:id="rId42"/>
    <p:sldId id="448" r:id="rId43"/>
    <p:sldId id="449" r:id="rId44"/>
    <p:sldId id="450" r:id="rId45"/>
    <p:sldId id="451" r:id="rId46"/>
    <p:sldId id="452" r:id="rId47"/>
    <p:sldId id="455" r:id="rId48"/>
    <p:sldId id="456" r:id="rId49"/>
    <p:sldId id="457" r:id="rId50"/>
    <p:sldId id="458" r:id="rId51"/>
    <p:sldId id="459" r:id="rId52"/>
    <p:sldId id="460" r:id="rId53"/>
    <p:sldId id="461" r:id="rId54"/>
    <p:sldId id="506" r:id="rId55"/>
    <p:sldId id="480" r:id="rId56"/>
    <p:sldId id="454" r:id="rId57"/>
    <p:sldId id="463" r:id="rId58"/>
    <p:sldId id="498" r:id="rId59"/>
    <p:sldId id="499" r:id="rId60"/>
    <p:sldId id="278" r:id="rId61"/>
    <p:sldId id="314" r:id="rId62"/>
    <p:sldId id="468" r:id="rId63"/>
    <p:sldId id="476" r:id="rId64"/>
    <p:sldId id="469" r:id="rId65"/>
    <p:sldId id="470" r:id="rId66"/>
    <p:sldId id="471" r:id="rId67"/>
    <p:sldId id="472" r:id="rId68"/>
    <p:sldId id="507" r:id="rId69"/>
    <p:sldId id="508" r:id="rId70"/>
    <p:sldId id="473" r:id="rId71"/>
    <p:sldId id="474" r:id="rId72"/>
    <p:sldId id="477" r:id="rId73"/>
    <p:sldId id="478" r:id="rId74"/>
    <p:sldId id="512" r:id="rId75"/>
    <p:sldId id="488" r:id="rId76"/>
    <p:sldId id="490" r:id="rId77"/>
    <p:sldId id="509" r:id="rId78"/>
    <p:sldId id="510" r:id="rId79"/>
    <p:sldId id="511" r:id="rId80"/>
    <p:sldId id="330" r:id="rId81"/>
  </p:sldIdLst>
  <p:sldSz cx="12192000" cy="6858000"/>
  <p:notesSz cx="6858000" cy="9144000"/>
  <p:custDataLst>
    <p:tags r:id="rId8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6B"/>
    <a:srgbClr val="00968F"/>
    <a:srgbClr val="005450"/>
    <a:srgbClr val="EB6100"/>
    <a:srgbClr val="FF6D09"/>
    <a:srgbClr val="004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4" autoAdjust="0"/>
    <p:restoredTop sz="94660"/>
  </p:normalViewPr>
  <p:slideViewPr>
    <p:cSldViewPr snapToGrid="0">
      <p:cViewPr varScale="1">
        <p:scale>
          <a:sx n="67" d="100"/>
          <a:sy n="67" d="100"/>
        </p:scale>
        <p:origin x="102" y="630"/>
      </p:cViewPr>
      <p:guideLst/>
    </p:cSldViewPr>
  </p:slideViewPr>
  <p:notesTextViewPr>
    <p:cViewPr>
      <p:scale>
        <a:sx n="3" d="2"/>
        <a:sy n="3" d="2"/>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87EC2-92A6-477E-9DCD-DF8507EB84E8}" type="datetimeFigureOut">
              <a:rPr lang="zh-CN" altLang="en-US" smtClean="0"/>
              <a:t>2022/10/13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8B75A-14D2-4729-84D1-727F0D9CFC0D}" type="slidenum">
              <a:rPr lang="zh-CN" altLang="en-US" smtClean="0"/>
              <a:t>‹#›</a:t>
            </a:fld>
            <a:endParaRPr lang="zh-CN" altLang="en-US"/>
          </a:p>
        </p:txBody>
      </p:sp>
    </p:spTree>
    <p:extLst>
      <p:ext uri="{BB962C8B-B14F-4D97-AF65-F5344CB8AC3E}">
        <p14:creationId xmlns:p14="http://schemas.microsoft.com/office/powerpoint/2010/main" val="216086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88B75A-14D2-4729-84D1-727F0D9CFC0D}" type="slidenum">
              <a:rPr lang="zh-CN" altLang="en-US" smtClean="0"/>
              <a:t>1</a:t>
            </a:fld>
            <a:endParaRPr lang="zh-CN" altLang="en-US"/>
          </a:p>
        </p:txBody>
      </p:sp>
    </p:spTree>
    <p:extLst>
      <p:ext uri="{BB962C8B-B14F-4D97-AF65-F5344CB8AC3E}">
        <p14:creationId xmlns:p14="http://schemas.microsoft.com/office/powerpoint/2010/main" val="4059689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11</a:t>
            </a:fld>
            <a:endParaRPr lang="zh-CN" altLang="en-US"/>
          </a:p>
        </p:txBody>
      </p:sp>
    </p:spTree>
    <p:extLst>
      <p:ext uri="{BB962C8B-B14F-4D97-AF65-F5344CB8AC3E}">
        <p14:creationId xmlns:p14="http://schemas.microsoft.com/office/powerpoint/2010/main" val="140135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12</a:t>
            </a:fld>
            <a:endParaRPr lang="zh-CN" altLang="en-US"/>
          </a:p>
        </p:txBody>
      </p:sp>
    </p:spTree>
    <p:extLst>
      <p:ext uri="{BB962C8B-B14F-4D97-AF65-F5344CB8AC3E}">
        <p14:creationId xmlns:p14="http://schemas.microsoft.com/office/powerpoint/2010/main" val="2179462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13</a:t>
            </a:fld>
            <a:endParaRPr lang="zh-CN" altLang="en-US"/>
          </a:p>
        </p:txBody>
      </p:sp>
    </p:spTree>
    <p:extLst>
      <p:ext uri="{BB962C8B-B14F-4D97-AF65-F5344CB8AC3E}">
        <p14:creationId xmlns:p14="http://schemas.microsoft.com/office/powerpoint/2010/main" val="3507738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14</a:t>
            </a:fld>
            <a:endParaRPr lang="zh-CN" altLang="en-US"/>
          </a:p>
        </p:txBody>
      </p:sp>
    </p:spTree>
    <p:extLst>
      <p:ext uri="{BB962C8B-B14F-4D97-AF65-F5344CB8AC3E}">
        <p14:creationId xmlns:p14="http://schemas.microsoft.com/office/powerpoint/2010/main" val="561277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15</a:t>
            </a:fld>
            <a:endParaRPr lang="zh-CN" altLang="en-US"/>
          </a:p>
        </p:txBody>
      </p:sp>
    </p:spTree>
    <p:extLst>
      <p:ext uri="{BB962C8B-B14F-4D97-AF65-F5344CB8AC3E}">
        <p14:creationId xmlns:p14="http://schemas.microsoft.com/office/powerpoint/2010/main" val="1316241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16</a:t>
            </a:fld>
            <a:endParaRPr lang="zh-CN" altLang="en-US"/>
          </a:p>
        </p:txBody>
      </p:sp>
    </p:spTree>
    <p:extLst>
      <p:ext uri="{BB962C8B-B14F-4D97-AF65-F5344CB8AC3E}">
        <p14:creationId xmlns:p14="http://schemas.microsoft.com/office/powerpoint/2010/main" val="1853479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17</a:t>
            </a:fld>
            <a:endParaRPr lang="zh-CN" altLang="en-US"/>
          </a:p>
        </p:txBody>
      </p:sp>
    </p:spTree>
    <p:extLst>
      <p:ext uri="{BB962C8B-B14F-4D97-AF65-F5344CB8AC3E}">
        <p14:creationId xmlns:p14="http://schemas.microsoft.com/office/powerpoint/2010/main" val="1124974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18</a:t>
            </a:fld>
            <a:endParaRPr lang="zh-CN" altLang="en-US"/>
          </a:p>
        </p:txBody>
      </p:sp>
    </p:spTree>
    <p:extLst>
      <p:ext uri="{BB962C8B-B14F-4D97-AF65-F5344CB8AC3E}">
        <p14:creationId xmlns:p14="http://schemas.microsoft.com/office/powerpoint/2010/main" val="151018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19</a:t>
            </a:fld>
            <a:endParaRPr lang="zh-CN" altLang="en-US"/>
          </a:p>
        </p:txBody>
      </p:sp>
    </p:spTree>
    <p:extLst>
      <p:ext uri="{BB962C8B-B14F-4D97-AF65-F5344CB8AC3E}">
        <p14:creationId xmlns:p14="http://schemas.microsoft.com/office/powerpoint/2010/main" val="433714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20</a:t>
            </a:fld>
            <a:endParaRPr lang="zh-CN" altLang="en-US"/>
          </a:p>
        </p:txBody>
      </p:sp>
    </p:spTree>
    <p:extLst>
      <p:ext uri="{BB962C8B-B14F-4D97-AF65-F5344CB8AC3E}">
        <p14:creationId xmlns:p14="http://schemas.microsoft.com/office/powerpoint/2010/main" val="205652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88B75A-14D2-4729-84D1-727F0D9CFC0D}" type="slidenum">
              <a:rPr lang="zh-CN" altLang="en-US" smtClean="0"/>
              <a:t>3</a:t>
            </a:fld>
            <a:endParaRPr lang="zh-CN" altLang="en-US"/>
          </a:p>
        </p:txBody>
      </p:sp>
    </p:spTree>
    <p:extLst>
      <p:ext uri="{BB962C8B-B14F-4D97-AF65-F5344CB8AC3E}">
        <p14:creationId xmlns:p14="http://schemas.microsoft.com/office/powerpoint/2010/main" val="1375968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21</a:t>
            </a:fld>
            <a:endParaRPr lang="zh-CN" altLang="en-US"/>
          </a:p>
        </p:txBody>
      </p:sp>
    </p:spTree>
    <p:extLst>
      <p:ext uri="{BB962C8B-B14F-4D97-AF65-F5344CB8AC3E}">
        <p14:creationId xmlns:p14="http://schemas.microsoft.com/office/powerpoint/2010/main" val="165577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22</a:t>
            </a:fld>
            <a:endParaRPr lang="zh-CN" altLang="en-US"/>
          </a:p>
        </p:txBody>
      </p:sp>
    </p:spTree>
    <p:extLst>
      <p:ext uri="{BB962C8B-B14F-4D97-AF65-F5344CB8AC3E}">
        <p14:creationId xmlns:p14="http://schemas.microsoft.com/office/powerpoint/2010/main" val="1976245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23</a:t>
            </a:fld>
            <a:endParaRPr lang="zh-CN" altLang="en-US"/>
          </a:p>
        </p:txBody>
      </p:sp>
    </p:spTree>
    <p:extLst>
      <p:ext uri="{BB962C8B-B14F-4D97-AF65-F5344CB8AC3E}">
        <p14:creationId xmlns:p14="http://schemas.microsoft.com/office/powerpoint/2010/main" val="4253044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24</a:t>
            </a:fld>
            <a:endParaRPr lang="zh-CN" altLang="en-US"/>
          </a:p>
        </p:txBody>
      </p:sp>
    </p:spTree>
    <p:extLst>
      <p:ext uri="{BB962C8B-B14F-4D97-AF65-F5344CB8AC3E}">
        <p14:creationId xmlns:p14="http://schemas.microsoft.com/office/powerpoint/2010/main" val="2065517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25</a:t>
            </a:fld>
            <a:endParaRPr lang="zh-CN" altLang="en-US"/>
          </a:p>
        </p:txBody>
      </p:sp>
    </p:spTree>
    <p:extLst>
      <p:ext uri="{BB962C8B-B14F-4D97-AF65-F5344CB8AC3E}">
        <p14:creationId xmlns:p14="http://schemas.microsoft.com/office/powerpoint/2010/main" val="1688797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26</a:t>
            </a:fld>
            <a:endParaRPr lang="zh-CN" altLang="en-US"/>
          </a:p>
        </p:txBody>
      </p:sp>
    </p:spTree>
    <p:extLst>
      <p:ext uri="{BB962C8B-B14F-4D97-AF65-F5344CB8AC3E}">
        <p14:creationId xmlns:p14="http://schemas.microsoft.com/office/powerpoint/2010/main" val="709445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27</a:t>
            </a:fld>
            <a:endParaRPr lang="zh-CN" altLang="en-US"/>
          </a:p>
        </p:txBody>
      </p:sp>
    </p:spTree>
    <p:extLst>
      <p:ext uri="{BB962C8B-B14F-4D97-AF65-F5344CB8AC3E}">
        <p14:creationId xmlns:p14="http://schemas.microsoft.com/office/powerpoint/2010/main" val="1615758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28</a:t>
            </a:fld>
            <a:endParaRPr lang="zh-CN" altLang="en-US"/>
          </a:p>
        </p:txBody>
      </p:sp>
    </p:spTree>
    <p:extLst>
      <p:ext uri="{BB962C8B-B14F-4D97-AF65-F5344CB8AC3E}">
        <p14:creationId xmlns:p14="http://schemas.microsoft.com/office/powerpoint/2010/main" val="1495210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29</a:t>
            </a:fld>
            <a:endParaRPr lang="zh-CN" altLang="en-US"/>
          </a:p>
        </p:txBody>
      </p:sp>
    </p:spTree>
    <p:extLst>
      <p:ext uri="{BB962C8B-B14F-4D97-AF65-F5344CB8AC3E}">
        <p14:creationId xmlns:p14="http://schemas.microsoft.com/office/powerpoint/2010/main" val="1843554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30</a:t>
            </a:fld>
            <a:endParaRPr lang="zh-CN" altLang="en-US"/>
          </a:p>
        </p:txBody>
      </p:sp>
    </p:spTree>
    <p:extLst>
      <p:ext uri="{BB962C8B-B14F-4D97-AF65-F5344CB8AC3E}">
        <p14:creationId xmlns:p14="http://schemas.microsoft.com/office/powerpoint/2010/main" val="292548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4</a:t>
            </a:fld>
            <a:endParaRPr lang="zh-CN" altLang="en-US"/>
          </a:p>
        </p:txBody>
      </p:sp>
    </p:spTree>
    <p:extLst>
      <p:ext uri="{BB962C8B-B14F-4D97-AF65-F5344CB8AC3E}">
        <p14:creationId xmlns:p14="http://schemas.microsoft.com/office/powerpoint/2010/main" val="993554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31</a:t>
            </a:fld>
            <a:endParaRPr lang="zh-CN" altLang="en-US"/>
          </a:p>
        </p:txBody>
      </p:sp>
    </p:spTree>
    <p:extLst>
      <p:ext uri="{BB962C8B-B14F-4D97-AF65-F5344CB8AC3E}">
        <p14:creationId xmlns:p14="http://schemas.microsoft.com/office/powerpoint/2010/main" val="3740878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32</a:t>
            </a:fld>
            <a:endParaRPr lang="zh-CN" altLang="en-US"/>
          </a:p>
        </p:txBody>
      </p:sp>
    </p:spTree>
    <p:extLst>
      <p:ext uri="{BB962C8B-B14F-4D97-AF65-F5344CB8AC3E}">
        <p14:creationId xmlns:p14="http://schemas.microsoft.com/office/powerpoint/2010/main" val="169542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33</a:t>
            </a:fld>
            <a:endParaRPr lang="zh-CN" altLang="en-US"/>
          </a:p>
        </p:txBody>
      </p:sp>
    </p:spTree>
    <p:extLst>
      <p:ext uri="{BB962C8B-B14F-4D97-AF65-F5344CB8AC3E}">
        <p14:creationId xmlns:p14="http://schemas.microsoft.com/office/powerpoint/2010/main" val="2944755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34</a:t>
            </a:fld>
            <a:endParaRPr lang="zh-CN" altLang="en-US"/>
          </a:p>
        </p:txBody>
      </p:sp>
    </p:spTree>
    <p:extLst>
      <p:ext uri="{BB962C8B-B14F-4D97-AF65-F5344CB8AC3E}">
        <p14:creationId xmlns:p14="http://schemas.microsoft.com/office/powerpoint/2010/main" val="249604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35</a:t>
            </a:fld>
            <a:endParaRPr lang="zh-CN" altLang="en-US"/>
          </a:p>
        </p:txBody>
      </p:sp>
    </p:spTree>
    <p:extLst>
      <p:ext uri="{BB962C8B-B14F-4D97-AF65-F5344CB8AC3E}">
        <p14:creationId xmlns:p14="http://schemas.microsoft.com/office/powerpoint/2010/main" val="2999935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36</a:t>
            </a:fld>
            <a:endParaRPr lang="zh-CN" altLang="en-US"/>
          </a:p>
        </p:txBody>
      </p:sp>
    </p:spTree>
    <p:extLst>
      <p:ext uri="{BB962C8B-B14F-4D97-AF65-F5344CB8AC3E}">
        <p14:creationId xmlns:p14="http://schemas.microsoft.com/office/powerpoint/2010/main" val="1027139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37</a:t>
            </a:fld>
            <a:endParaRPr lang="zh-CN" altLang="en-US"/>
          </a:p>
        </p:txBody>
      </p:sp>
    </p:spTree>
    <p:extLst>
      <p:ext uri="{BB962C8B-B14F-4D97-AF65-F5344CB8AC3E}">
        <p14:creationId xmlns:p14="http://schemas.microsoft.com/office/powerpoint/2010/main" val="1015161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88B75A-14D2-4729-84D1-727F0D9CFC0D}" type="slidenum">
              <a:rPr lang="zh-CN" altLang="en-US" smtClean="0"/>
              <a:t>38</a:t>
            </a:fld>
            <a:endParaRPr lang="zh-CN" altLang="en-US"/>
          </a:p>
        </p:txBody>
      </p:sp>
    </p:spTree>
    <p:extLst>
      <p:ext uri="{BB962C8B-B14F-4D97-AF65-F5344CB8AC3E}">
        <p14:creationId xmlns:p14="http://schemas.microsoft.com/office/powerpoint/2010/main" val="104804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39</a:t>
            </a:fld>
            <a:endParaRPr lang="zh-CN" altLang="en-US"/>
          </a:p>
        </p:txBody>
      </p:sp>
    </p:spTree>
    <p:extLst>
      <p:ext uri="{BB962C8B-B14F-4D97-AF65-F5344CB8AC3E}">
        <p14:creationId xmlns:p14="http://schemas.microsoft.com/office/powerpoint/2010/main" val="64325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40</a:t>
            </a:fld>
            <a:endParaRPr lang="zh-CN" altLang="en-US"/>
          </a:p>
        </p:txBody>
      </p:sp>
    </p:spTree>
    <p:extLst>
      <p:ext uri="{BB962C8B-B14F-4D97-AF65-F5344CB8AC3E}">
        <p14:creationId xmlns:p14="http://schemas.microsoft.com/office/powerpoint/2010/main" val="465050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5</a:t>
            </a:fld>
            <a:endParaRPr lang="zh-CN" altLang="en-US"/>
          </a:p>
        </p:txBody>
      </p:sp>
    </p:spTree>
    <p:extLst>
      <p:ext uri="{BB962C8B-B14F-4D97-AF65-F5344CB8AC3E}">
        <p14:creationId xmlns:p14="http://schemas.microsoft.com/office/powerpoint/2010/main" val="2321697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41</a:t>
            </a:fld>
            <a:endParaRPr lang="zh-CN" altLang="en-US"/>
          </a:p>
        </p:txBody>
      </p:sp>
    </p:spTree>
    <p:extLst>
      <p:ext uri="{BB962C8B-B14F-4D97-AF65-F5344CB8AC3E}">
        <p14:creationId xmlns:p14="http://schemas.microsoft.com/office/powerpoint/2010/main" val="1925429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42</a:t>
            </a:fld>
            <a:endParaRPr lang="zh-CN" altLang="en-US"/>
          </a:p>
        </p:txBody>
      </p:sp>
    </p:spTree>
    <p:extLst>
      <p:ext uri="{BB962C8B-B14F-4D97-AF65-F5344CB8AC3E}">
        <p14:creationId xmlns:p14="http://schemas.microsoft.com/office/powerpoint/2010/main" val="2106367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43</a:t>
            </a:fld>
            <a:endParaRPr lang="zh-CN" altLang="en-US"/>
          </a:p>
        </p:txBody>
      </p:sp>
    </p:spTree>
    <p:extLst>
      <p:ext uri="{BB962C8B-B14F-4D97-AF65-F5344CB8AC3E}">
        <p14:creationId xmlns:p14="http://schemas.microsoft.com/office/powerpoint/2010/main" val="2431544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44</a:t>
            </a:fld>
            <a:endParaRPr lang="zh-CN" altLang="en-US"/>
          </a:p>
        </p:txBody>
      </p:sp>
    </p:spTree>
    <p:extLst>
      <p:ext uri="{BB962C8B-B14F-4D97-AF65-F5344CB8AC3E}">
        <p14:creationId xmlns:p14="http://schemas.microsoft.com/office/powerpoint/2010/main" val="2410322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45</a:t>
            </a:fld>
            <a:endParaRPr lang="zh-CN" altLang="en-US"/>
          </a:p>
        </p:txBody>
      </p:sp>
    </p:spTree>
    <p:extLst>
      <p:ext uri="{BB962C8B-B14F-4D97-AF65-F5344CB8AC3E}">
        <p14:creationId xmlns:p14="http://schemas.microsoft.com/office/powerpoint/2010/main" val="3091147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46</a:t>
            </a:fld>
            <a:endParaRPr lang="zh-CN" altLang="en-US"/>
          </a:p>
        </p:txBody>
      </p:sp>
    </p:spTree>
    <p:extLst>
      <p:ext uri="{BB962C8B-B14F-4D97-AF65-F5344CB8AC3E}">
        <p14:creationId xmlns:p14="http://schemas.microsoft.com/office/powerpoint/2010/main" val="14941270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47</a:t>
            </a:fld>
            <a:endParaRPr lang="zh-CN" altLang="en-US"/>
          </a:p>
        </p:txBody>
      </p:sp>
    </p:spTree>
    <p:extLst>
      <p:ext uri="{BB962C8B-B14F-4D97-AF65-F5344CB8AC3E}">
        <p14:creationId xmlns:p14="http://schemas.microsoft.com/office/powerpoint/2010/main" val="36788623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48</a:t>
            </a:fld>
            <a:endParaRPr lang="zh-CN" altLang="en-US"/>
          </a:p>
        </p:txBody>
      </p:sp>
    </p:spTree>
    <p:extLst>
      <p:ext uri="{BB962C8B-B14F-4D97-AF65-F5344CB8AC3E}">
        <p14:creationId xmlns:p14="http://schemas.microsoft.com/office/powerpoint/2010/main" val="135414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49</a:t>
            </a:fld>
            <a:endParaRPr lang="zh-CN" altLang="en-US"/>
          </a:p>
        </p:txBody>
      </p:sp>
    </p:spTree>
    <p:extLst>
      <p:ext uri="{BB962C8B-B14F-4D97-AF65-F5344CB8AC3E}">
        <p14:creationId xmlns:p14="http://schemas.microsoft.com/office/powerpoint/2010/main" val="21945239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50</a:t>
            </a:fld>
            <a:endParaRPr lang="zh-CN" altLang="en-US"/>
          </a:p>
        </p:txBody>
      </p:sp>
    </p:spTree>
    <p:extLst>
      <p:ext uri="{BB962C8B-B14F-4D97-AF65-F5344CB8AC3E}">
        <p14:creationId xmlns:p14="http://schemas.microsoft.com/office/powerpoint/2010/main" val="331839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6</a:t>
            </a:fld>
            <a:endParaRPr lang="zh-CN" altLang="en-US"/>
          </a:p>
        </p:txBody>
      </p:sp>
    </p:spTree>
    <p:extLst>
      <p:ext uri="{BB962C8B-B14F-4D97-AF65-F5344CB8AC3E}">
        <p14:creationId xmlns:p14="http://schemas.microsoft.com/office/powerpoint/2010/main" val="29718591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51</a:t>
            </a:fld>
            <a:endParaRPr lang="zh-CN" altLang="en-US"/>
          </a:p>
        </p:txBody>
      </p:sp>
    </p:spTree>
    <p:extLst>
      <p:ext uri="{BB962C8B-B14F-4D97-AF65-F5344CB8AC3E}">
        <p14:creationId xmlns:p14="http://schemas.microsoft.com/office/powerpoint/2010/main" val="33092780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52</a:t>
            </a:fld>
            <a:endParaRPr lang="zh-CN" altLang="en-US"/>
          </a:p>
        </p:txBody>
      </p:sp>
    </p:spTree>
    <p:extLst>
      <p:ext uri="{BB962C8B-B14F-4D97-AF65-F5344CB8AC3E}">
        <p14:creationId xmlns:p14="http://schemas.microsoft.com/office/powerpoint/2010/main" val="13312430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53</a:t>
            </a:fld>
            <a:endParaRPr lang="zh-CN" altLang="en-US"/>
          </a:p>
        </p:txBody>
      </p:sp>
    </p:spTree>
    <p:extLst>
      <p:ext uri="{BB962C8B-B14F-4D97-AF65-F5344CB8AC3E}">
        <p14:creationId xmlns:p14="http://schemas.microsoft.com/office/powerpoint/2010/main" val="14319527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54</a:t>
            </a:fld>
            <a:endParaRPr lang="zh-CN" altLang="en-US"/>
          </a:p>
        </p:txBody>
      </p:sp>
    </p:spTree>
    <p:extLst>
      <p:ext uri="{BB962C8B-B14F-4D97-AF65-F5344CB8AC3E}">
        <p14:creationId xmlns:p14="http://schemas.microsoft.com/office/powerpoint/2010/main" val="4218671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55</a:t>
            </a:fld>
            <a:endParaRPr lang="zh-CN" altLang="en-US"/>
          </a:p>
        </p:txBody>
      </p:sp>
    </p:spTree>
    <p:extLst>
      <p:ext uri="{BB962C8B-B14F-4D97-AF65-F5344CB8AC3E}">
        <p14:creationId xmlns:p14="http://schemas.microsoft.com/office/powerpoint/2010/main" val="2896252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56</a:t>
            </a:fld>
            <a:endParaRPr lang="zh-CN" altLang="en-US"/>
          </a:p>
        </p:txBody>
      </p:sp>
    </p:spTree>
    <p:extLst>
      <p:ext uri="{BB962C8B-B14F-4D97-AF65-F5344CB8AC3E}">
        <p14:creationId xmlns:p14="http://schemas.microsoft.com/office/powerpoint/2010/main" val="17641536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57</a:t>
            </a:fld>
            <a:endParaRPr lang="zh-CN" altLang="en-US"/>
          </a:p>
        </p:txBody>
      </p:sp>
    </p:spTree>
    <p:extLst>
      <p:ext uri="{BB962C8B-B14F-4D97-AF65-F5344CB8AC3E}">
        <p14:creationId xmlns:p14="http://schemas.microsoft.com/office/powerpoint/2010/main" val="14632334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58</a:t>
            </a:fld>
            <a:endParaRPr lang="zh-CN" altLang="en-US"/>
          </a:p>
        </p:txBody>
      </p:sp>
    </p:spTree>
    <p:extLst>
      <p:ext uri="{BB962C8B-B14F-4D97-AF65-F5344CB8AC3E}">
        <p14:creationId xmlns:p14="http://schemas.microsoft.com/office/powerpoint/2010/main" val="22515903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59</a:t>
            </a:fld>
            <a:endParaRPr lang="zh-CN" altLang="en-US"/>
          </a:p>
        </p:txBody>
      </p:sp>
    </p:spTree>
    <p:extLst>
      <p:ext uri="{BB962C8B-B14F-4D97-AF65-F5344CB8AC3E}">
        <p14:creationId xmlns:p14="http://schemas.microsoft.com/office/powerpoint/2010/main" val="4024678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88B75A-14D2-4729-84D1-727F0D9CFC0D}" type="slidenum">
              <a:rPr lang="zh-CN" altLang="en-US" smtClean="0"/>
              <a:t>60</a:t>
            </a:fld>
            <a:endParaRPr lang="zh-CN" altLang="en-US"/>
          </a:p>
        </p:txBody>
      </p:sp>
    </p:spTree>
    <p:extLst>
      <p:ext uri="{BB962C8B-B14F-4D97-AF65-F5344CB8AC3E}">
        <p14:creationId xmlns:p14="http://schemas.microsoft.com/office/powerpoint/2010/main" val="169889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7</a:t>
            </a:fld>
            <a:endParaRPr lang="zh-CN" altLang="en-US"/>
          </a:p>
        </p:txBody>
      </p:sp>
    </p:spTree>
    <p:extLst>
      <p:ext uri="{BB962C8B-B14F-4D97-AF65-F5344CB8AC3E}">
        <p14:creationId xmlns:p14="http://schemas.microsoft.com/office/powerpoint/2010/main" val="5397704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61</a:t>
            </a:fld>
            <a:endParaRPr lang="zh-CN" altLang="en-US"/>
          </a:p>
        </p:txBody>
      </p:sp>
    </p:spTree>
    <p:extLst>
      <p:ext uri="{BB962C8B-B14F-4D97-AF65-F5344CB8AC3E}">
        <p14:creationId xmlns:p14="http://schemas.microsoft.com/office/powerpoint/2010/main" val="34456919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62</a:t>
            </a:fld>
            <a:endParaRPr lang="zh-CN" altLang="en-US"/>
          </a:p>
        </p:txBody>
      </p:sp>
    </p:spTree>
    <p:extLst>
      <p:ext uri="{BB962C8B-B14F-4D97-AF65-F5344CB8AC3E}">
        <p14:creationId xmlns:p14="http://schemas.microsoft.com/office/powerpoint/2010/main" val="12206540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63</a:t>
            </a:fld>
            <a:endParaRPr lang="zh-CN" altLang="en-US"/>
          </a:p>
        </p:txBody>
      </p:sp>
    </p:spTree>
    <p:extLst>
      <p:ext uri="{BB962C8B-B14F-4D97-AF65-F5344CB8AC3E}">
        <p14:creationId xmlns:p14="http://schemas.microsoft.com/office/powerpoint/2010/main" val="39969603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64</a:t>
            </a:fld>
            <a:endParaRPr lang="zh-CN" altLang="en-US"/>
          </a:p>
        </p:txBody>
      </p:sp>
    </p:spTree>
    <p:extLst>
      <p:ext uri="{BB962C8B-B14F-4D97-AF65-F5344CB8AC3E}">
        <p14:creationId xmlns:p14="http://schemas.microsoft.com/office/powerpoint/2010/main" val="587479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65</a:t>
            </a:fld>
            <a:endParaRPr lang="zh-CN" altLang="en-US"/>
          </a:p>
        </p:txBody>
      </p:sp>
    </p:spTree>
    <p:extLst>
      <p:ext uri="{BB962C8B-B14F-4D97-AF65-F5344CB8AC3E}">
        <p14:creationId xmlns:p14="http://schemas.microsoft.com/office/powerpoint/2010/main" val="8999951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66</a:t>
            </a:fld>
            <a:endParaRPr lang="zh-CN" altLang="en-US"/>
          </a:p>
        </p:txBody>
      </p:sp>
    </p:spTree>
    <p:extLst>
      <p:ext uri="{BB962C8B-B14F-4D97-AF65-F5344CB8AC3E}">
        <p14:creationId xmlns:p14="http://schemas.microsoft.com/office/powerpoint/2010/main" val="29593843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67</a:t>
            </a:fld>
            <a:endParaRPr lang="zh-CN" altLang="en-US"/>
          </a:p>
        </p:txBody>
      </p:sp>
    </p:spTree>
    <p:extLst>
      <p:ext uri="{BB962C8B-B14F-4D97-AF65-F5344CB8AC3E}">
        <p14:creationId xmlns:p14="http://schemas.microsoft.com/office/powerpoint/2010/main" val="7326912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68</a:t>
            </a:fld>
            <a:endParaRPr lang="zh-CN" altLang="en-US"/>
          </a:p>
        </p:txBody>
      </p:sp>
    </p:spTree>
    <p:extLst>
      <p:ext uri="{BB962C8B-B14F-4D97-AF65-F5344CB8AC3E}">
        <p14:creationId xmlns:p14="http://schemas.microsoft.com/office/powerpoint/2010/main" val="36778688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69</a:t>
            </a:fld>
            <a:endParaRPr lang="zh-CN" altLang="en-US"/>
          </a:p>
        </p:txBody>
      </p:sp>
    </p:spTree>
    <p:extLst>
      <p:ext uri="{BB962C8B-B14F-4D97-AF65-F5344CB8AC3E}">
        <p14:creationId xmlns:p14="http://schemas.microsoft.com/office/powerpoint/2010/main" val="7269530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70</a:t>
            </a:fld>
            <a:endParaRPr lang="zh-CN" altLang="en-US"/>
          </a:p>
        </p:txBody>
      </p:sp>
    </p:spTree>
    <p:extLst>
      <p:ext uri="{BB962C8B-B14F-4D97-AF65-F5344CB8AC3E}">
        <p14:creationId xmlns:p14="http://schemas.microsoft.com/office/powerpoint/2010/main" val="25344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8</a:t>
            </a:fld>
            <a:endParaRPr lang="zh-CN" altLang="en-US"/>
          </a:p>
        </p:txBody>
      </p:sp>
    </p:spTree>
    <p:extLst>
      <p:ext uri="{BB962C8B-B14F-4D97-AF65-F5344CB8AC3E}">
        <p14:creationId xmlns:p14="http://schemas.microsoft.com/office/powerpoint/2010/main" val="26005434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71</a:t>
            </a:fld>
            <a:endParaRPr lang="zh-CN" altLang="en-US"/>
          </a:p>
        </p:txBody>
      </p:sp>
    </p:spTree>
    <p:extLst>
      <p:ext uri="{BB962C8B-B14F-4D97-AF65-F5344CB8AC3E}">
        <p14:creationId xmlns:p14="http://schemas.microsoft.com/office/powerpoint/2010/main" val="27352065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72</a:t>
            </a:fld>
            <a:endParaRPr lang="zh-CN" altLang="en-US"/>
          </a:p>
        </p:txBody>
      </p:sp>
    </p:spTree>
    <p:extLst>
      <p:ext uri="{BB962C8B-B14F-4D97-AF65-F5344CB8AC3E}">
        <p14:creationId xmlns:p14="http://schemas.microsoft.com/office/powerpoint/2010/main" val="25705822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73</a:t>
            </a:fld>
            <a:endParaRPr lang="zh-CN" altLang="en-US"/>
          </a:p>
        </p:txBody>
      </p:sp>
    </p:spTree>
    <p:extLst>
      <p:ext uri="{BB962C8B-B14F-4D97-AF65-F5344CB8AC3E}">
        <p14:creationId xmlns:p14="http://schemas.microsoft.com/office/powerpoint/2010/main" val="40338827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74</a:t>
            </a:fld>
            <a:endParaRPr lang="zh-CN" altLang="en-US"/>
          </a:p>
        </p:txBody>
      </p:sp>
    </p:spTree>
    <p:extLst>
      <p:ext uri="{BB962C8B-B14F-4D97-AF65-F5344CB8AC3E}">
        <p14:creationId xmlns:p14="http://schemas.microsoft.com/office/powerpoint/2010/main" val="10631179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75</a:t>
            </a:fld>
            <a:endParaRPr lang="zh-CN" altLang="en-US"/>
          </a:p>
        </p:txBody>
      </p:sp>
    </p:spTree>
    <p:extLst>
      <p:ext uri="{BB962C8B-B14F-4D97-AF65-F5344CB8AC3E}">
        <p14:creationId xmlns:p14="http://schemas.microsoft.com/office/powerpoint/2010/main" val="19516234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76</a:t>
            </a:fld>
            <a:endParaRPr lang="zh-CN" altLang="en-US"/>
          </a:p>
        </p:txBody>
      </p:sp>
    </p:spTree>
    <p:extLst>
      <p:ext uri="{BB962C8B-B14F-4D97-AF65-F5344CB8AC3E}">
        <p14:creationId xmlns:p14="http://schemas.microsoft.com/office/powerpoint/2010/main" val="6932043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77</a:t>
            </a:fld>
            <a:endParaRPr lang="zh-CN" altLang="en-US"/>
          </a:p>
        </p:txBody>
      </p:sp>
    </p:spTree>
    <p:extLst>
      <p:ext uri="{BB962C8B-B14F-4D97-AF65-F5344CB8AC3E}">
        <p14:creationId xmlns:p14="http://schemas.microsoft.com/office/powerpoint/2010/main" val="42613431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78</a:t>
            </a:fld>
            <a:endParaRPr lang="zh-CN" altLang="en-US"/>
          </a:p>
        </p:txBody>
      </p:sp>
    </p:spTree>
    <p:extLst>
      <p:ext uri="{BB962C8B-B14F-4D97-AF65-F5344CB8AC3E}">
        <p14:creationId xmlns:p14="http://schemas.microsoft.com/office/powerpoint/2010/main" val="6501229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79</a:t>
            </a:fld>
            <a:endParaRPr lang="zh-CN" altLang="en-US"/>
          </a:p>
        </p:txBody>
      </p:sp>
    </p:spTree>
    <p:extLst>
      <p:ext uri="{BB962C8B-B14F-4D97-AF65-F5344CB8AC3E}">
        <p14:creationId xmlns:p14="http://schemas.microsoft.com/office/powerpoint/2010/main" val="19235957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88B75A-14D2-4729-84D1-727F0D9CFC0D}" type="slidenum">
              <a:rPr lang="zh-CN" altLang="en-US" smtClean="0"/>
              <a:t>80</a:t>
            </a:fld>
            <a:endParaRPr lang="zh-CN" altLang="en-US"/>
          </a:p>
        </p:txBody>
      </p:sp>
    </p:spTree>
    <p:extLst>
      <p:ext uri="{BB962C8B-B14F-4D97-AF65-F5344CB8AC3E}">
        <p14:creationId xmlns:p14="http://schemas.microsoft.com/office/powerpoint/2010/main" val="353322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9</a:t>
            </a:fld>
            <a:endParaRPr lang="zh-CN" altLang="en-US"/>
          </a:p>
        </p:txBody>
      </p:sp>
    </p:spTree>
    <p:extLst>
      <p:ext uri="{BB962C8B-B14F-4D97-AF65-F5344CB8AC3E}">
        <p14:creationId xmlns:p14="http://schemas.microsoft.com/office/powerpoint/2010/main" val="217636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10</a:t>
            </a:fld>
            <a:endParaRPr lang="zh-CN" altLang="en-US"/>
          </a:p>
        </p:txBody>
      </p:sp>
    </p:spTree>
    <p:extLst>
      <p:ext uri="{BB962C8B-B14F-4D97-AF65-F5344CB8AC3E}">
        <p14:creationId xmlns:p14="http://schemas.microsoft.com/office/powerpoint/2010/main" val="4114497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grpSp>
        <p:nvGrpSpPr>
          <p:cNvPr id="3" name="组合 2"/>
          <p:cNvGrpSpPr/>
          <p:nvPr userDrawn="1"/>
        </p:nvGrpSpPr>
        <p:grpSpPr>
          <a:xfrm>
            <a:off x="5469047" y="1059"/>
            <a:ext cx="1254224" cy="343872"/>
            <a:chOff x="3954422" y="0"/>
            <a:chExt cx="1235393" cy="338709"/>
          </a:xfrm>
        </p:grpSpPr>
        <p:sp>
          <p:nvSpPr>
            <p:cNvPr id="4" name="等腰三角形 3"/>
            <p:cNvSpPr/>
            <p:nvPr/>
          </p:nvSpPr>
          <p:spPr>
            <a:xfrm rot="10800000">
              <a:off x="3954422" y="0"/>
              <a:ext cx="1049863" cy="338709"/>
            </a:xfrm>
            <a:prstGeom prst="triangle">
              <a:avLst>
                <a:gd name="adj" fmla="val 49369"/>
              </a:avLst>
            </a:prstGeom>
            <a:solidFill>
              <a:srgbClr val="006F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5" name="等腰三角形 4"/>
            <p:cNvSpPr/>
            <p:nvPr/>
          </p:nvSpPr>
          <p:spPr>
            <a:xfrm rot="10800000">
              <a:off x="4139952" y="0"/>
              <a:ext cx="1049863" cy="338709"/>
            </a:xfrm>
            <a:prstGeom prst="triangle">
              <a:avLst>
                <a:gd name="adj" fmla="val 49369"/>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ED5B7"/>
                </a:solidFill>
              </a:endParaRPr>
            </a:p>
          </p:txBody>
        </p:sp>
      </p:grpSp>
    </p:spTree>
    <p:extLst>
      <p:ext uri="{BB962C8B-B14F-4D97-AF65-F5344CB8AC3E}">
        <p14:creationId xmlns:p14="http://schemas.microsoft.com/office/powerpoint/2010/main" val="154964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68D9B2-6DAC-4253-A432-F17658A43081}" type="datetimeFigureOut">
              <a:rPr lang="zh-CN" altLang="en-US" smtClean="0"/>
              <a:t>2022/10/13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A4313B-70EB-4D20-8125-E78D0D04210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68D9B2-6DAC-4253-A432-F17658A43081}" type="datetimeFigureOut">
              <a:rPr lang="zh-CN" altLang="en-US" smtClean="0"/>
              <a:t>2022/10/13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A4313B-70EB-4D20-8125-E78D0D04210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68D9B2-6DAC-4253-A432-F17658A43081}" type="datetimeFigureOut">
              <a:rPr lang="zh-CN" altLang="en-US" smtClean="0"/>
              <a:t>2022/10/13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A4313B-70EB-4D20-8125-E78D0D04210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68D9B2-6DAC-4253-A432-F17658A43081}" type="datetimeFigureOut">
              <a:rPr lang="zh-CN" altLang="en-US" smtClean="0"/>
              <a:t>2022/10/13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A4313B-70EB-4D20-8125-E78D0D04210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68D9B2-6DAC-4253-A432-F17658A43081}" type="datetimeFigureOut">
              <a:rPr lang="zh-CN" altLang="en-US" smtClean="0"/>
              <a:t>2022/10/13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A4313B-70EB-4D20-8125-E78D0D04210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918F518-559F-4785-8332-7F96DD0C90C9}"/>
              </a:ext>
            </a:extLst>
          </p:cNvPr>
          <p:cNvPicPr>
            <a:picLocks noChangeAspect="1"/>
          </p:cNvPicPr>
          <p:nvPr userDrawn="1"/>
        </p:nvPicPr>
        <p:blipFill>
          <a:blip r:embed="rId2"/>
          <a:stretch>
            <a:fillRect/>
          </a:stretch>
        </p:blipFill>
        <p:spPr>
          <a:xfrm>
            <a:off x="0" y="0"/>
            <a:ext cx="12336693" cy="6858000"/>
          </a:xfrm>
          <a:prstGeom prst="rect">
            <a:avLst/>
          </a:prstGeom>
        </p:spPr>
      </p:pic>
    </p:spTree>
    <p:extLst>
      <p:ext uri="{BB962C8B-B14F-4D97-AF65-F5344CB8AC3E}">
        <p14:creationId xmlns:p14="http://schemas.microsoft.com/office/powerpoint/2010/main" val="2429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8D9B2-6DAC-4253-A432-F17658A43081}" type="datetimeFigureOut">
              <a:rPr lang="zh-CN" altLang="en-US" smtClean="0"/>
              <a:t>2022/10/13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4313B-70EB-4D20-8125-E78D0D04210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52" r:id="rId5"/>
    <p:sldLayoutId id="2147483653" r:id="rId6"/>
    <p:sldLayoutId id="2147483654"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img2.baidu.com/image_search/src=http%3A%2F%2Finews.gtimg.com%2Fnewsapp_bt%2F0%2F13887069435%2F641.jpg&amp;refer=http%3A%2F%2Finews.gtimg.com&amp;app=2002&amp;size=f9999,10000&amp;q=a80&amp;n=0&amp;g=0n&amp;fmt=auto?sec=1663122898&amp;t=f86d721f4028734847ecc3730427b028">
            <a:extLst>
              <a:ext uri="{FF2B5EF4-FFF2-40B4-BE49-F238E27FC236}">
                <a16:creationId xmlns:a16="http://schemas.microsoft.com/office/drawing/2014/main" id="{8A8C152C-0BAF-4B21-867A-030E89E64B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12192001" cy="6847285"/>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2628900" y="2913760"/>
            <a:ext cx="7715250" cy="461665"/>
          </a:xfrm>
          <a:prstGeom prst="rect">
            <a:avLst/>
          </a:prstGeom>
        </p:spPr>
        <p:txBody>
          <a:bodyPr wrap="square">
            <a:spAutoFit/>
          </a:bodyPr>
          <a:lstStyle/>
          <a:p>
            <a:pPr algn="ctr"/>
            <a:r>
              <a:rPr lang="en-US" altLang="zh-CN" sz="2400" dirty="0">
                <a:solidFill>
                  <a:srgbClr val="002060"/>
                </a:solidFill>
                <a:cs typeface="+mn-ea"/>
                <a:sym typeface="+mn-lt"/>
              </a:rPr>
              <a:t>The Society and Culture of English-Speaking Countries</a:t>
            </a:r>
            <a:endParaRPr lang="zh-CN" altLang="en-US" sz="2400" dirty="0">
              <a:solidFill>
                <a:srgbClr val="002060"/>
              </a:solidFill>
              <a:cs typeface="+mn-ea"/>
              <a:sym typeface="+mn-lt"/>
            </a:endParaRPr>
          </a:p>
        </p:txBody>
      </p:sp>
      <p:sp>
        <p:nvSpPr>
          <p:cNvPr id="9" name="文本框 8"/>
          <p:cNvSpPr txBox="1"/>
          <p:nvPr/>
        </p:nvSpPr>
        <p:spPr>
          <a:xfrm>
            <a:off x="3233678" y="1987974"/>
            <a:ext cx="5724644" cy="830997"/>
          </a:xfrm>
          <a:prstGeom prst="rect">
            <a:avLst/>
          </a:prstGeom>
          <a:noFill/>
        </p:spPr>
        <p:txBody>
          <a:bodyPr wrap="none" rtlCol="0">
            <a:spAutoFit/>
          </a:bodyPr>
          <a:lstStyle/>
          <a:p>
            <a:pPr algn="ctr"/>
            <a:r>
              <a:rPr lang="zh-CN" altLang="en-US" sz="4800" b="1" dirty="0">
                <a:solidFill>
                  <a:srgbClr val="002060"/>
                </a:solidFill>
                <a:cs typeface="+mn-ea"/>
                <a:sym typeface="+mn-lt"/>
              </a:rPr>
              <a:t>英语国家社会与文化</a:t>
            </a:r>
          </a:p>
        </p:txBody>
      </p:sp>
      <p:sp>
        <p:nvSpPr>
          <p:cNvPr id="7" name="等腰三角形 6"/>
          <p:cNvSpPr/>
          <p:nvPr/>
        </p:nvSpPr>
        <p:spPr>
          <a:xfrm rot="10800000">
            <a:off x="5924552" y="5217282"/>
            <a:ext cx="342898" cy="110626"/>
          </a:xfrm>
          <a:prstGeom prst="triangle">
            <a:avLst>
              <a:gd name="adj" fmla="val 49369"/>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ED5B7"/>
              </a:solidFill>
            </a:endParaRPr>
          </a:p>
        </p:txBody>
      </p:sp>
      <p:sp>
        <p:nvSpPr>
          <p:cNvPr id="10" name="等腰三角形 9"/>
          <p:cNvSpPr/>
          <p:nvPr/>
        </p:nvSpPr>
        <p:spPr>
          <a:xfrm rot="10800000">
            <a:off x="5924552" y="5585620"/>
            <a:ext cx="342898" cy="110626"/>
          </a:xfrm>
          <a:prstGeom prst="triangle">
            <a:avLst>
              <a:gd name="adj" fmla="val 49369"/>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ED5B7"/>
              </a:solidFill>
            </a:endParaRPr>
          </a:p>
        </p:txBody>
      </p:sp>
      <p:sp>
        <p:nvSpPr>
          <p:cNvPr id="11" name="等腰三角形 10"/>
          <p:cNvSpPr/>
          <p:nvPr/>
        </p:nvSpPr>
        <p:spPr>
          <a:xfrm rot="10800000">
            <a:off x="5924552" y="5953957"/>
            <a:ext cx="342898" cy="110626"/>
          </a:xfrm>
          <a:prstGeom prst="triangle">
            <a:avLst>
              <a:gd name="adj" fmla="val 49369"/>
            </a:avLst>
          </a:prstGeom>
          <a:solidFill>
            <a:srgbClr val="006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ED5B7"/>
              </a:solidFill>
            </a:endParaRPr>
          </a:p>
        </p:txBody>
      </p:sp>
      <p:sp>
        <p:nvSpPr>
          <p:cNvPr id="12" name="矩形 17"/>
          <p:cNvSpPr>
            <a:spLocks noChangeArrowheads="1"/>
          </p:cNvSpPr>
          <p:nvPr/>
        </p:nvSpPr>
        <p:spPr bwMode="auto">
          <a:xfrm>
            <a:off x="3486151" y="3912073"/>
            <a:ext cx="26098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dirty="0">
                <a:solidFill>
                  <a:srgbClr val="002060"/>
                </a:solidFill>
                <a:latin typeface="+mn-lt"/>
                <a:ea typeface="+mn-ea"/>
                <a:cs typeface="+mn-ea"/>
                <a:sym typeface="+mn-lt"/>
              </a:rPr>
              <a:t>主　编：杨筱霞</a:t>
            </a:r>
          </a:p>
        </p:txBody>
      </p:sp>
      <p:pic>
        <p:nvPicPr>
          <p:cNvPr id="3"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232" y="6456948"/>
            <a:ext cx="609600" cy="609600"/>
          </a:xfrm>
          <a:prstGeom prst="rect">
            <a:avLst/>
          </a:prstGeom>
        </p:spPr>
      </p:pic>
      <p:pic>
        <p:nvPicPr>
          <p:cNvPr id="13" name="图片 12">
            <a:extLst>
              <a:ext uri="{FF2B5EF4-FFF2-40B4-BE49-F238E27FC236}">
                <a16:creationId xmlns:a16="http://schemas.microsoft.com/office/drawing/2014/main" id="{E25179B7-3964-4406-BD41-97FF59A15E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3832" y="6088694"/>
            <a:ext cx="3720635" cy="73650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2" fill="hold" grpId="0" nodeType="after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900"/>
                            </p:stCondLst>
                            <p:childTnLst>
                              <p:par>
                                <p:cTn id="13" presetID="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4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1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2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1" repeatCount="indefinite" fill="hold" display="0">
                  <p:stCondLst>
                    <p:cond delay="indefinite"/>
                  </p:stCondLst>
                  <p:endCondLst>
                    <p:cond evt="onStopAudio" delay="0">
                      <p:tgtEl>
                        <p:sldTgt/>
                      </p:tgtEl>
                    </p:cond>
                  </p:endCondLst>
                </p:cTn>
                <p:tgtEl>
                  <p:spTgt spid="3"/>
                </p:tgtEl>
              </p:cMediaNode>
            </p:audio>
          </p:childTnLst>
        </p:cTn>
      </p:par>
    </p:tnLst>
    <p:bldLst>
      <p:bldP spid="8" grpId="0"/>
      <p:bldP spid="9" grpId="0"/>
      <p:bldP spid="7" grpId="0" animBg="1"/>
      <p:bldP spid="10" grpId="0" animBg="1"/>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F110123-599F-4BCA-9A3A-B9F0C28D1988}"/>
              </a:ext>
            </a:extLst>
          </p:cNvPr>
          <p:cNvSpPr/>
          <p:nvPr/>
        </p:nvSpPr>
        <p:spPr>
          <a:xfrm>
            <a:off x="302720" y="689500"/>
            <a:ext cx="11655917" cy="6117829"/>
          </a:xfrm>
          <a:prstGeom prst="rect">
            <a:avLst/>
          </a:prstGeom>
        </p:spPr>
        <p:txBody>
          <a:bodyPr wrap="square">
            <a:spAutoFit/>
          </a:bodyPr>
          <a:lstStyle/>
          <a:p>
            <a:pPr algn="just">
              <a:lnSpc>
                <a:spcPct val="150000"/>
              </a:lnSpc>
            </a:pPr>
            <a:r>
              <a:rPr lang="zh-CN" altLang="en-US" sz="2400" dirty="0"/>
              <a:t>　　</a:t>
            </a:r>
            <a:r>
              <a:rPr lang="en-US" altLang="zh-CN" sz="2400" dirty="0"/>
              <a:t>Ratified in 1788, the Constitution serves as the supreme American law in organizing the government; the Supreme Court[6] is responsible for upholding constitutional law. Many forms of social progress started in the nineteenth century; those advancements have been widely reflected in the Constitution. Slavery was abolished in 1865 by The Thirteenth Amendment to the United States Constitution[7]; the following Fourteenth and Fifteenth Amendments respectively guaranteed citizenship for all the persons naturalized within U.S. territory and voting for people of all races. In later years, civil rights were extended to women and black Americans, following effective lobbying from social activists. The Nineteenth Amendment prohibited gender discrimination in voting rights; later, the Civil Rights Act[8] of 1964 outlawed racial </a:t>
            </a:r>
            <a:r>
              <a:rPr lang="en-US" altLang="zh-CN" sz="2400" dirty="0" err="1"/>
              <a:t>gregation</a:t>
            </a:r>
            <a:r>
              <a:rPr lang="en-US" altLang="zh-CN" sz="2400" dirty="0"/>
              <a:t> in public places.</a:t>
            </a:r>
            <a:endParaRPr lang="zh-CN" altLang="en-US" sz="2400" dirty="0"/>
          </a:p>
        </p:txBody>
      </p:sp>
    </p:spTree>
    <p:extLst>
      <p:ext uri="{BB962C8B-B14F-4D97-AF65-F5344CB8AC3E}">
        <p14:creationId xmlns:p14="http://schemas.microsoft.com/office/powerpoint/2010/main" val="3265481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B1A4C68-6605-4097-995F-FAD6CF98DF67}"/>
              </a:ext>
            </a:extLst>
          </p:cNvPr>
          <p:cNvSpPr/>
          <p:nvPr/>
        </p:nvSpPr>
        <p:spPr>
          <a:xfrm>
            <a:off x="302720" y="689500"/>
            <a:ext cx="11655917" cy="4154984"/>
          </a:xfrm>
          <a:prstGeom prst="rect">
            <a:avLst/>
          </a:prstGeom>
        </p:spPr>
        <p:txBody>
          <a:bodyPr wrap="square">
            <a:spAutoFit/>
          </a:bodyPr>
          <a:lstStyle/>
          <a:p>
            <a:pPr algn="just"/>
            <a:r>
              <a:rPr lang="zh-CN" altLang="en-US" sz="2400" dirty="0"/>
              <a:t>　　</a:t>
            </a:r>
            <a:r>
              <a:rPr lang="en-US" altLang="zh-CN" sz="2400" dirty="0"/>
              <a:t>The Progressive Era marked a time of economic growth for the United States, advancing to the Roaring Twenties. However, the Wall Street Crash of 1929 led to the Great Depression[9], a time of economic downturn and mass unemployment. Consequently, the U.S. government established the New Deal, a series of reform programs that intended to assist those affected by the Depression. The New Deal had varied success. However, once the U.S. entered World War Ⅱ in December 1941, the economy quickly recovered, so much that the U.S. became a world superpower by the dawn of the Cold War. During the Cold War, the U.S. and the Soviet Union were the world’s two superpowers, but with the end of the Cold War and the collapse of the Soviet Union, the United States became the </a:t>
            </a:r>
            <a:r>
              <a:rPr lang="en-US" altLang="zh-CN" sz="2400" dirty="0" err="1"/>
              <a:t>world’sonly</a:t>
            </a:r>
            <a:r>
              <a:rPr lang="en-US" altLang="zh-CN" sz="2400" dirty="0"/>
              <a:t> superpower.</a:t>
            </a:r>
            <a:endParaRPr lang="zh-CN" altLang="en-US" sz="2400" dirty="0"/>
          </a:p>
        </p:txBody>
      </p:sp>
    </p:spTree>
    <p:extLst>
      <p:ext uri="{BB962C8B-B14F-4D97-AF65-F5344CB8AC3E}">
        <p14:creationId xmlns:p14="http://schemas.microsoft.com/office/powerpoint/2010/main" val="2421049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A8D0996-6AD1-47EC-9027-0FF16E19BFBE}"/>
              </a:ext>
            </a:extLst>
          </p:cNvPr>
          <p:cNvSpPr/>
          <p:nvPr/>
        </p:nvSpPr>
        <p:spPr>
          <a:xfrm>
            <a:off x="159845" y="117693"/>
            <a:ext cx="11655917" cy="6740307"/>
          </a:xfrm>
          <a:prstGeom prst="rect">
            <a:avLst/>
          </a:prstGeom>
        </p:spPr>
        <p:txBody>
          <a:bodyPr wrap="square">
            <a:spAutoFit/>
          </a:bodyPr>
          <a:lstStyle/>
          <a:p>
            <a:pPr algn="just"/>
            <a:r>
              <a:rPr lang="en-US" altLang="zh-CN" sz="2400" b="1" dirty="0">
                <a:solidFill>
                  <a:srgbClr val="00B0F0"/>
                </a:solidFill>
              </a:rPr>
              <a:t>Government</a:t>
            </a:r>
          </a:p>
          <a:p>
            <a:pPr algn="just"/>
            <a:r>
              <a:rPr lang="zh-CN" altLang="en-US" sz="2400" dirty="0"/>
              <a:t>　　</a:t>
            </a:r>
            <a:r>
              <a:rPr lang="en-US" altLang="zh-CN" sz="2400" dirty="0"/>
              <a:t>What type of government rules the United States?</a:t>
            </a:r>
          </a:p>
          <a:p>
            <a:pPr algn="just"/>
            <a:r>
              <a:rPr lang="zh-CN" altLang="en-US" sz="2400" dirty="0"/>
              <a:t>　　</a:t>
            </a:r>
            <a:r>
              <a:rPr lang="en-US" altLang="zh-CN" sz="2400" dirty="0"/>
              <a:t>The United States is a federal constitutional republic. It is the world’s oldest surviving federation. A constitutional republic is a state where the head of state and other officials are elected as representatives of the people, and must govern according to existing constitutional law that limits the government’s power over citizens. The government is regulated by a system of checks and balances defined by the U.S. Constitution, which serves as the country’s supreme legal document. In the American federalist system[10], citizens are usually subject to three levels of government, federal, state, and local; the local government’s duties are commonly split between county and municipal governments. In almost all cases, executive and legislative officials are elected by a plurality vote of citizens by district. There is no proportional representation at the federal level, and it is very rare at lower levels. Federal and state judicial and cabinet officials are typically nominated by the executive branch and approved by the legislature, although some state judges and officials are elected by popular vote. The House of Representatives[11] has 435 members, each representing a congressional district for a two-year term. House seats are apportioned among the states by population every tenth year.</a:t>
            </a:r>
            <a:endParaRPr lang="zh-CN" altLang="en-US" sz="2400" dirty="0"/>
          </a:p>
        </p:txBody>
      </p:sp>
    </p:spTree>
    <p:extLst>
      <p:ext uri="{BB962C8B-B14F-4D97-AF65-F5344CB8AC3E}">
        <p14:creationId xmlns:p14="http://schemas.microsoft.com/office/powerpoint/2010/main" val="258701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66EA66B-6098-4006-8C62-94478F169742}"/>
              </a:ext>
            </a:extLst>
          </p:cNvPr>
          <p:cNvSpPr/>
          <p:nvPr/>
        </p:nvSpPr>
        <p:spPr>
          <a:xfrm>
            <a:off x="268041" y="370085"/>
            <a:ext cx="11655917" cy="5009833"/>
          </a:xfrm>
          <a:prstGeom prst="rect">
            <a:avLst/>
          </a:prstGeom>
        </p:spPr>
        <p:txBody>
          <a:bodyPr wrap="square">
            <a:spAutoFit/>
          </a:bodyPr>
          <a:lstStyle/>
          <a:p>
            <a:pPr algn="just">
              <a:lnSpc>
                <a:spcPct val="150000"/>
              </a:lnSpc>
            </a:pPr>
            <a:r>
              <a:rPr lang="zh-CN" altLang="en-US" sz="2400" dirty="0"/>
              <a:t>　　</a:t>
            </a:r>
            <a:r>
              <a:rPr lang="en-US" altLang="zh-CN" sz="2400" b="1" dirty="0">
                <a:solidFill>
                  <a:srgbClr val="00B0F0"/>
                </a:solidFill>
              </a:rPr>
              <a:t>Economy</a:t>
            </a:r>
          </a:p>
          <a:p>
            <a:pPr algn="just">
              <a:lnSpc>
                <a:spcPct val="150000"/>
              </a:lnSpc>
            </a:pPr>
            <a:r>
              <a:rPr lang="zh-CN" altLang="en-US" sz="2400" dirty="0"/>
              <a:t>　　</a:t>
            </a:r>
            <a:r>
              <a:rPr lang="en-US" altLang="zh-CN" sz="2400" dirty="0"/>
              <a:t>The United States has a capitalist-mixed economy, which is fueled by abundant natural resources, a well-developed infrastructure, and high productivity. The United States is the largest importer of goods and the third largest exporter, Canada, China, Mexico, Japan, and Germany are its top trading partners. The leading export commodity is electrical machinery, while vehicles constitute the leading import. The United States tops the overall ranking in the Global Competitiveness Report[12]. After an expansion that lasted just over six years, the U.S. economy has been in recession since December 2007.</a:t>
            </a:r>
            <a:endParaRPr lang="zh-CN" altLang="en-US" sz="2400" dirty="0"/>
          </a:p>
        </p:txBody>
      </p:sp>
    </p:spTree>
    <p:extLst>
      <p:ext uri="{BB962C8B-B14F-4D97-AF65-F5344CB8AC3E}">
        <p14:creationId xmlns:p14="http://schemas.microsoft.com/office/powerpoint/2010/main" val="3385396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BBA908C-B3E8-4C2A-BE98-D7F475360BBA}"/>
              </a:ext>
            </a:extLst>
          </p:cNvPr>
          <p:cNvSpPr/>
          <p:nvPr/>
        </p:nvSpPr>
        <p:spPr>
          <a:xfrm>
            <a:off x="268041" y="370085"/>
            <a:ext cx="11655917" cy="5009833"/>
          </a:xfrm>
          <a:prstGeom prst="rect">
            <a:avLst/>
          </a:prstGeom>
        </p:spPr>
        <p:txBody>
          <a:bodyPr wrap="square">
            <a:spAutoFit/>
          </a:bodyPr>
          <a:lstStyle/>
          <a:p>
            <a:pPr algn="just">
              <a:lnSpc>
                <a:spcPct val="150000"/>
              </a:lnSpc>
            </a:pPr>
            <a:r>
              <a:rPr lang="zh-CN" altLang="en-US" sz="2400" dirty="0"/>
              <a:t>　　</a:t>
            </a:r>
            <a:r>
              <a:rPr lang="en-US" altLang="zh-CN" sz="2400" dirty="0"/>
              <a:t>The leading business field by gross business receipts is wholesale and retail trade; by net income it is finance and insurance. The United States remains an industrial power, with chemical products the leading manufacturing field. The United States is the third largest producer of oil in the world, as well as its largest importer. It is the world’s number one producer of electrical and nuclear energy, as well as liquid natural gas, sulfur, phosphates, and salt. The United States is the world’s top producer of corn and soybeans. The New York Stock Exchange is the world’s largest</a:t>
            </a:r>
          </a:p>
          <a:p>
            <a:pPr algn="just">
              <a:lnSpc>
                <a:spcPct val="150000"/>
              </a:lnSpc>
            </a:pPr>
            <a:r>
              <a:rPr lang="en-US" altLang="zh-CN" sz="2400" dirty="0"/>
              <a:t>by dollar volume. Coca-Cola and McDonald’s are the two most recognized American brands in the world. Wall Street is home to the New York Stock Exchange.</a:t>
            </a:r>
            <a:endParaRPr lang="zh-CN" altLang="en-US" sz="2400" dirty="0"/>
          </a:p>
        </p:txBody>
      </p:sp>
    </p:spTree>
    <p:extLst>
      <p:ext uri="{BB962C8B-B14F-4D97-AF65-F5344CB8AC3E}">
        <p14:creationId xmlns:p14="http://schemas.microsoft.com/office/powerpoint/2010/main" val="4012902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0A1A397-F15D-428D-BC9F-1BE7EDC94C96}"/>
              </a:ext>
            </a:extLst>
          </p:cNvPr>
          <p:cNvPicPr>
            <a:picLocks noChangeAspect="1"/>
          </p:cNvPicPr>
          <p:nvPr/>
        </p:nvPicPr>
        <p:blipFill>
          <a:blip r:embed="rId3"/>
          <a:stretch>
            <a:fillRect/>
          </a:stretch>
        </p:blipFill>
        <p:spPr>
          <a:xfrm>
            <a:off x="1254642" y="475893"/>
            <a:ext cx="9682716" cy="6237904"/>
          </a:xfrm>
          <a:prstGeom prst="rect">
            <a:avLst/>
          </a:prstGeom>
        </p:spPr>
      </p:pic>
    </p:spTree>
    <p:extLst>
      <p:ext uri="{BB962C8B-B14F-4D97-AF65-F5344CB8AC3E}">
        <p14:creationId xmlns:p14="http://schemas.microsoft.com/office/powerpoint/2010/main" val="2554406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E96B48C-25AE-4A12-B26C-2F939F4DED2D}"/>
              </a:ext>
            </a:extLst>
          </p:cNvPr>
          <p:cNvPicPr>
            <a:picLocks noChangeAspect="1"/>
          </p:cNvPicPr>
          <p:nvPr/>
        </p:nvPicPr>
        <p:blipFill>
          <a:blip r:embed="rId3"/>
          <a:stretch>
            <a:fillRect/>
          </a:stretch>
        </p:blipFill>
        <p:spPr>
          <a:xfrm>
            <a:off x="861272" y="714231"/>
            <a:ext cx="10469455" cy="5429537"/>
          </a:xfrm>
          <a:prstGeom prst="rect">
            <a:avLst/>
          </a:prstGeom>
        </p:spPr>
      </p:pic>
    </p:spTree>
    <p:extLst>
      <p:ext uri="{BB962C8B-B14F-4D97-AF65-F5344CB8AC3E}">
        <p14:creationId xmlns:p14="http://schemas.microsoft.com/office/powerpoint/2010/main" val="835737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35E3B79-381E-4BE8-A003-0FF75E4C0D49}"/>
              </a:ext>
            </a:extLst>
          </p:cNvPr>
          <p:cNvPicPr>
            <a:picLocks noChangeAspect="1"/>
          </p:cNvPicPr>
          <p:nvPr/>
        </p:nvPicPr>
        <p:blipFill>
          <a:blip r:embed="rId3"/>
          <a:stretch>
            <a:fillRect/>
          </a:stretch>
        </p:blipFill>
        <p:spPr>
          <a:xfrm>
            <a:off x="1699659" y="428258"/>
            <a:ext cx="9465686" cy="6272580"/>
          </a:xfrm>
          <a:prstGeom prst="rect">
            <a:avLst/>
          </a:prstGeom>
        </p:spPr>
      </p:pic>
    </p:spTree>
    <p:extLst>
      <p:ext uri="{BB962C8B-B14F-4D97-AF65-F5344CB8AC3E}">
        <p14:creationId xmlns:p14="http://schemas.microsoft.com/office/powerpoint/2010/main" val="144151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8B5EB88-EFD8-4910-B954-D7AC28645B78}"/>
              </a:ext>
            </a:extLst>
          </p:cNvPr>
          <p:cNvPicPr>
            <a:picLocks noChangeAspect="1"/>
          </p:cNvPicPr>
          <p:nvPr/>
        </p:nvPicPr>
        <p:blipFill>
          <a:blip r:embed="rId3"/>
          <a:stretch>
            <a:fillRect/>
          </a:stretch>
        </p:blipFill>
        <p:spPr>
          <a:xfrm>
            <a:off x="807442" y="1266643"/>
            <a:ext cx="10577115" cy="3462520"/>
          </a:xfrm>
          <a:prstGeom prst="rect">
            <a:avLst/>
          </a:prstGeom>
        </p:spPr>
      </p:pic>
    </p:spTree>
    <p:extLst>
      <p:ext uri="{BB962C8B-B14F-4D97-AF65-F5344CB8AC3E}">
        <p14:creationId xmlns:p14="http://schemas.microsoft.com/office/powerpoint/2010/main" val="2213895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4">
            <a:extLst>
              <a:ext uri="{FF2B5EF4-FFF2-40B4-BE49-F238E27FC236}">
                <a16:creationId xmlns:a16="http://schemas.microsoft.com/office/drawing/2014/main" id="{BC79BF67-D970-4A86-BB67-3B5556E78774}"/>
              </a:ext>
            </a:extLst>
          </p:cNvPr>
          <p:cNvSpPr txBox="1"/>
          <p:nvPr/>
        </p:nvSpPr>
        <p:spPr>
          <a:xfrm>
            <a:off x="1293571" y="710085"/>
            <a:ext cx="1748692" cy="459546"/>
          </a:xfrm>
          <a:prstGeom prst="rect">
            <a:avLst/>
          </a:prstGeom>
          <a:solidFill>
            <a:srgbClr val="00B0F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solidFill>
                  <a:schemeClr val="bg1"/>
                </a:solidFill>
                <a:latin typeface="Times New Roman" panose="02020603050405020304" pitchFamily="18" charset="0"/>
                <a:cs typeface="Times New Roman" panose="02020603050405020304" pitchFamily="18" charset="0"/>
              </a:rPr>
              <a:t>Vocabulary</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D0C9411E-F9D0-49A9-9FE7-DEE8787520DB}"/>
              </a:ext>
            </a:extLst>
          </p:cNvPr>
          <p:cNvPicPr>
            <a:picLocks noChangeAspect="1"/>
          </p:cNvPicPr>
          <p:nvPr/>
        </p:nvPicPr>
        <p:blipFill>
          <a:blip r:embed="rId3"/>
          <a:stretch>
            <a:fillRect/>
          </a:stretch>
        </p:blipFill>
        <p:spPr>
          <a:xfrm>
            <a:off x="1293571" y="1308540"/>
            <a:ext cx="8907704" cy="5465113"/>
          </a:xfrm>
          <a:prstGeom prst="rect">
            <a:avLst/>
          </a:prstGeom>
        </p:spPr>
      </p:pic>
    </p:spTree>
    <p:extLst>
      <p:ext uri="{BB962C8B-B14F-4D97-AF65-F5344CB8AC3E}">
        <p14:creationId xmlns:p14="http://schemas.microsoft.com/office/powerpoint/2010/main" val="2118615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img2.baidu.com/image_search/src=http%3A%2F%2Fpic1.zhimg.com%2Fv2-faad32358005f62800c88f70502273f8_1440w.jpg%3Fsource%3D172ae18b&amp;refer=http%3A%2F%2Fpic1.zhimg.com&amp;app=2002&amp;size=f9999,10000&amp;q=a80&amp;n=0&amp;g=0n&amp;fmt=auto?sec=1663123835&amp;t=05fbdcecff4dc34ef9c3c89ebb38659a">
            <a:extLst>
              <a:ext uri="{FF2B5EF4-FFF2-40B4-BE49-F238E27FC236}">
                <a16:creationId xmlns:a16="http://schemas.microsoft.com/office/drawing/2014/main" id="{BC512092-6D82-4F17-BF75-30747688F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9437" cy="691333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3">
            <a:extLst>
              <a:ext uri="{FF2B5EF4-FFF2-40B4-BE49-F238E27FC236}">
                <a16:creationId xmlns:a16="http://schemas.microsoft.com/office/drawing/2014/main" id="{260EF249-7F37-4678-B9DD-B9A4CF77AFEB}"/>
              </a:ext>
            </a:extLst>
          </p:cNvPr>
          <p:cNvSpPr/>
          <p:nvPr/>
        </p:nvSpPr>
        <p:spPr>
          <a:xfrm>
            <a:off x="4371975" y="836713"/>
            <a:ext cx="7820052" cy="1337628"/>
          </a:xfrm>
          <a:custGeom>
            <a:avLst/>
            <a:gdLst/>
            <a:ahLst/>
            <a:cxnLst/>
            <a:rect l="l" t="t" r="r" b="b"/>
            <a:pathLst>
              <a:path w="6586815" h="1404000">
                <a:moveTo>
                  <a:pt x="810600" y="0"/>
                </a:moveTo>
                <a:lnTo>
                  <a:pt x="6586815" y="0"/>
                </a:lnTo>
                <a:lnTo>
                  <a:pt x="6586815" y="1404000"/>
                </a:lnTo>
                <a:lnTo>
                  <a:pt x="0" y="1404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srgbClr val="FFFFFF"/>
              </a:solidFill>
              <a:latin typeface="Arial"/>
              <a:ea typeface="微软雅黑"/>
            </a:endParaRPr>
          </a:p>
        </p:txBody>
      </p:sp>
      <p:sp>
        <p:nvSpPr>
          <p:cNvPr id="4" name="矩形 6">
            <a:extLst>
              <a:ext uri="{FF2B5EF4-FFF2-40B4-BE49-F238E27FC236}">
                <a16:creationId xmlns:a16="http://schemas.microsoft.com/office/drawing/2014/main" id="{838BD62F-6CB9-4B68-882F-532D0761A78D}"/>
              </a:ext>
            </a:extLst>
          </p:cNvPr>
          <p:cNvSpPr/>
          <p:nvPr/>
        </p:nvSpPr>
        <p:spPr>
          <a:xfrm>
            <a:off x="0" y="6433278"/>
            <a:ext cx="5712357" cy="480053"/>
          </a:xfrm>
          <a:custGeom>
            <a:avLst/>
            <a:gdLst/>
            <a:ahLst/>
            <a:cxnLst/>
            <a:rect l="l" t="t" r="r" b="b"/>
            <a:pathLst>
              <a:path w="4284268" h="1404000">
                <a:moveTo>
                  <a:pt x="0" y="0"/>
                </a:moveTo>
                <a:lnTo>
                  <a:pt x="4284268" y="0"/>
                </a:lnTo>
                <a:lnTo>
                  <a:pt x="3473668" y="1404000"/>
                </a:lnTo>
                <a:lnTo>
                  <a:pt x="0" y="140400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srgbClr val="FFFFFF"/>
              </a:solidFill>
              <a:latin typeface="Arial"/>
              <a:ea typeface="微软雅黑"/>
            </a:endParaRPr>
          </a:p>
        </p:txBody>
      </p:sp>
      <p:sp>
        <p:nvSpPr>
          <p:cNvPr id="5" name="TextBox 31">
            <a:extLst>
              <a:ext uri="{FF2B5EF4-FFF2-40B4-BE49-F238E27FC236}">
                <a16:creationId xmlns:a16="http://schemas.microsoft.com/office/drawing/2014/main" id="{E7E5A31B-724B-4DFF-9AB0-896D6552E463}"/>
              </a:ext>
            </a:extLst>
          </p:cNvPr>
          <p:cNvSpPr txBox="1"/>
          <p:nvPr/>
        </p:nvSpPr>
        <p:spPr>
          <a:xfrm>
            <a:off x="239351" y="836713"/>
            <a:ext cx="3378886" cy="1015663"/>
          </a:xfrm>
          <a:prstGeom prst="rect">
            <a:avLst/>
          </a:prstGeom>
          <a:noFill/>
        </p:spPr>
        <p:txBody>
          <a:bodyPr wrap="square" rtlCol="0">
            <a:spAutoFit/>
          </a:bodyPr>
          <a:lstStyle/>
          <a:p>
            <a:pPr algn="dist" defTabSz="1219170">
              <a:defRPr/>
            </a:pPr>
            <a:r>
              <a:rPr lang="en-US" altLang="zh-CN"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Chapter</a:t>
            </a:r>
            <a:endParaRPr lang="zh-CN" alt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33">
            <a:extLst>
              <a:ext uri="{FF2B5EF4-FFF2-40B4-BE49-F238E27FC236}">
                <a16:creationId xmlns:a16="http://schemas.microsoft.com/office/drawing/2014/main" id="{19841968-67BE-4B1A-9874-59BDD7129317}"/>
              </a:ext>
            </a:extLst>
          </p:cNvPr>
          <p:cNvSpPr txBox="1"/>
          <p:nvPr/>
        </p:nvSpPr>
        <p:spPr>
          <a:xfrm>
            <a:off x="5278137" y="898106"/>
            <a:ext cx="7258017" cy="707886"/>
          </a:xfrm>
          <a:prstGeom prst="rect">
            <a:avLst/>
          </a:prstGeom>
          <a:noFill/>
        </p:spPr>
        <p:txBody>
          <a:bodyPr wrap="square" rtlCol="0">
            <a:spAutoFit/>
          </a:bodyPr>
          <a:lstStyle/>
          <a:p>
            <a:r>
              <a:rPr lang="en-US" altLang="zh-CN" sz="4000" b="1" dirty="0">
                <a:solidFill>
                  <a:schemeClr val="bg1"/>
                </a:solidFill>
                <a:latin typeface="Times New Roman" panose="02020603050405020304" pitchFamily="18" charset="0"/>
                <a:cs typeface="Times New Roman" panose="02020603050405020304" pitchFamily="18" charset="0"/>
              </a:rPr>
              <a:t>The United States of America</a:t>
            </a:r>
          </a:p>
        </p:txBody>
      </p:sp>
      <p:sp>
        <p:nvSpPr>
          <p:cNvPr id="7" name="矩形 6">
            <a:extLst>
              <a:ext uri="{FF2B5EF4-FFF2-40B4-BE49-F238E27FC236}">
                <a16:creationId xmlns:a16="http://schemas.microsoft.com/office/drawing/2014/main" id="{5E6E16FA-2743-4D07-A822-B0326D0DA295}"/>
              </a:ext>
            </a:extLst>
          </p:cNvPr>
          <p:cNvSpPr/>
          <p:nvPr/>
        </p:nvSpPr>
        <p:spPr>
          <a:xfrm>
            <a:off x="0" y="2174341"/>
            <a:ext cx="12192000" cy="425893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endParaRPr lang="zh-CN" altLang="en-US" sz="2400" dirty="0">
              <a:latin typeface="方正兰亭纤黑_GBK" panose="02000000000000000000" pitchFamily="2" charset="-122"/>
              <a:ea typeface="方正兰亭纤黑_GBK" panose="02000000000000000000" pitchFamily="2" charset="-122"/>
            </a:endParaRPr>
          </a:p>
        </p:txBody>
      </p:sp>
      <p:sp>
        <p:nvSpPr>
          <p:cNvPr id="8" name="TextBox 24">
            <a:extLst>
              <a:ext uri="{FF2B5EF4-FFF2-40B4-BE49-F238E27FC236}">
                <a16:creationId xmlns:a16="http://schemas.microsoft.com/office/drawing/2014/main" id="{414373A0-DAE9-4281-B733-AA37299F30E2}"/>
              </a:ext>
            </a:extLst>
          </p:cNvPr>
          <p:cNvSpPr txBox="1"/>
          <p:nvPr/>
        </p:nvSpPr>
        <p:spPr>
          <a:xfrm>
            <a:off x="239351" y="3053991"/>
            <a:ext cx="11760629" cy="2929667"/>
          </a:xfrm>
          <a:prstGeom prst="rect">
            <a:avLst/>
          </a:prstGeom>
          <a:noFill/>
        </p:spPr>
        <p:txBody>
          <a:bodyPr wrap="square" lIns="86697" tIns="43348" rIns="86697" bIns="43348" rtlCol="0">
            <a:spAutoFit/>
          </a:bodyPr>
          <a:lstStyle/>
          <a:p>
            <a:pPr>
              <a:lnSpc>
                <a:spcPct val="200000"/>
              </a:lnSpc>
            </a:pPr>
            <a:r>
              <a:rPr lang="en-US" altLang="zh-CN" sz="2400" dirty="0">
                <a:latin typeface="Times New Roman" panose="02020603050405020304" pitchFamily="18" charset="0"/>
                <a:cs typeface="Times New Roman" panose="02020603050405020304" pitchFamily="18" charset="0"/>
              </a:rPr>
              <a:t>• Master the key facts of America.</a:t>
            </a:r>
          </a:p>
          <a:p>
            <a:pPr>
              <a:lnSpc>
                <a:spcPct val="200000"/>
              </a:lnSpc>
            </a:pPr>
            <a:r>
              <a:rPr lang="en-US" altLang="zh-CN" sz="2400" dirty="0">
                <a:latin typeface="Times New Roman" panose="02020603050405020304" pitchFamily="18" charset="0"/>
                <a:cs typeface="Times New Roman" panose="02020603050405020304" pitchFamily="18" charset="0"/>
              </a:rPr>
              <a:t>• To have ideas of vocational education and tourism in America.</a:t>
            </a:r>
          </a:p>
          <a:p>
            <a:pPr>
              <a:lnSpc>
                <a:spcPct val="200000"/>
              </a:lnSpc>
            </a:pPr>
            <a:r>
              <a:rPr lang="en-US" altLang="zh-CN" sz="2400" dirty="0">
                <a:latin typeface="Times New Roman" panose="02020603050405020304" pitchFamily="18" charset="0"/>
                <a:cs typeface="Times New Roman" panose="02020603050405020304" pitchFamily="18" charset="0"/>
              </a:rPr>
              <a:t>• To find out interesting food habits of Americans.</a:t>
            </a:r>
          </a:p>
          <a:p>
            <a:pPr>
              <a:lnSpc>
                <a:spcPct val="200000"/>
              </a:lnSpc>
            </a:pPr>
            <a:r>
              <a:rPr lang="en-US" altLang="zh-CN" sz="2400" dirty="0">
                <a:latin typeface="Times New Roman" panose="02020603050405020304" pitchFamily="18" charset="0"/>
                <a:cs typeface="Times New Roman" panose="02020603050405020304" pitchFamily="18" charset="0"/>
              </a:rPr>
              <a:t>• Make an oral report about the characteristics of America.</a:t>
            </a:r>
          </a:p>
        </p:txBody>
      </p:sp>
      <p:sp>
        <p:nvSpPr>
          <p:cNvPr id="9" name="TextBox 24">
            <a:extLst>
              <a:ext uri="{FF2B5EF4-FFF2-40B4-BE49-F238E27FC236}">
                <a16:creationId xmlns:a16="http://schemas.microsoft.com/office/drawing/2014/main" id="{6CC1121A-4BEC-466E-AFE0-53DA11C816FF}"/>
              </a:ext>
            </a:extLst>
          </p:cNvPr>
          <p:cNvSpPr txBox="1"/>
          <p:nvPr/>
        </p:nvSpPr>
        <p:spPr>
          <a:xfrm>
            <a:off x="335363" y="2268749"/>
            <a:ext cx="4608509" cy="737721"/>
          </a:xfrm>
          <a:prstGeom prst="rect">
            <a:avLst/>
          </a:prstGeom>
          <a:noFill/>
        </p:spPr>
        <p:txBody>
          <a:bodyPr wrap="square" lIns="86697" tIns="43348" rIns="86697" bIns="43348" rtlCol="0">
            <a:spAutoFit/>
          </a:bodyPr>
          <a:lstStyle>
            <a:defPPr>
              <a:defRPr lang="zh-CN"/>
            </a:defPPr>
            <a:lvl1pPr>
              <a:lnSpc>
                <a:spcPct val="150000"/>
              </a:lnSpc>
              <a:defRPr sz="2400">
                <a:latin typeface="Times New Roman" panose="02020603050405020304" pitchFamily="18" charset="0"/>
                <a:cs typeface="Times New Roman" panose="02020603050405020304" pitchFamily="18" charset="0"/>
              </a:defRPr>
            </a:lvl1pPr>
          </a:lstStyle>
          <a:p>
            <a:r>
              <a:rPr lang="en-US" altLang="zh-CN" sz="3200" b="1" dirty="0">
                <a:solidFill>
                  <a:srgbClr val="7030A0"/>
                </a:solidFill>
              </a:rPr>
              <a:t>Learning Objectives</a:t>
            </a:r>
          </a:p>
        </p:txBody>
      </p:sp>
      <p:sp>
        <p:nvSpPr>
          <p:cNvPr id="10" name="TextBox 10">
            <a:extLst>
              <a:ext uri="{FF2B5EF4-FFF2-40B4-BE49-F238E27FC236}">
                <a16:creationId xmlns:a16="http://schemas.microsoft.com/office/drawing/2014/main" id="{E7D03D21-64E1-42D2-8354-259F8F5E22D6}"/>
              </a:ext>
            </a:extLst>
          </p:cNvPr>
          <p:cNvSpPr txBox="1"/>
          <p:nvPr/>
        </p:nvSpPr>
        <p:spPr>
          <a:xfrm>
            <a:off x="3180250" y="557477"/>
            <a:ext cx="1344149" cy="1569660"/>
          </a:xfrm>
          <a:prstGeom prst="rect">
            <a:avLst/>
          </a:prstGeom>
          <a:noFill/>
        </p:spPr>
        <p:txBody>
          <a:bodyPr wrap="square" rtlCol="0">
            <a:spAutoFit/>
          </a:bodyPr>
          <a:lstStyle/>
          <a:p>
            <a:pPr algn="ctr" defTabSz="1219170">
              <a:defRPr/>
            </a:pPr>
            <a:r>
              <a:rPr lang="en-US" altLang="zh-CN"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anose="020B0806030902050204" pitchFamily="34" charset="0"/>
                <a:ea typeface="微软雅黑"/>
              </a:rPr>
              <a:t>2</a:t>
            </a:r>
            <a:endParaRPr lang="zh-CN" alt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anose="020B0806030902050204" pitchFamily="34" charset="0"/>
              <a:ea typeface="微软雅黑"/>
            </a:endParaRPr>
          </a:p>
        </p:txBody>
      </p:sp>
    </p:spTree>
    <p:extLst>
      <p:ext uri="{BB962C8B-B14F-4D97-AF65-F5344CB8AC3E}">
        <p14:creationId xmlns:p14="http://schemas.microsoft.com/office/powerpoint/2010/main" val="19539224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down)">
                                      <p:cBhvr>
                                        <p:cTn id="13" dur="500"/>
                                        <p:tgtEl>
                                          <p:spTgt spid="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1000"/>
                                        <p:tgtEl>
                                          <p:spTgt spid="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50"/>
                                        <p:tgtEl>
                                          <p:spTgt spid="5"/>
                                        </p:tgtEl>
                                      </p:cBhvr>
                                    </p:animEffect>
                                    <p:anim calcmode="lin" valueType="num">
                                      <p:cBhvr>
                                        <p:cTn id="24" dur="750" fill="hold"/>
                                        <p:tgtEl>
                                          <p:spTgt spid="5"/>
                                        </p:tgtEl>
                                        <p:attrNameLst>
                                          <p:attrName>ppt_x</p:attrName>
                                        </p:attrNameLst>
                                      </p:cBhvr>
                                      <p:tavLst>
                                        <p:tav tm="0">
                                          <p:val>
                                            <p:strVal val="#ppt_x"/>
                                          </p:val>
                                        </p:tav>
                                        <p:tav tm="100000">
                                          <p:val>
                                            <p:strVal val="#ppt_x"/>
                                          </p:val>
                                        </p:tav>
                                      </p:tavLst>
                                    </p:anim>
                                    <p:anim calcmode="lin" valueType="num">
                                      <p:cBhvr>
                                        <p:cTn id="25" dur="7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ppt_x</p:attrName>
                                        </p:attrNameLst>
                                      </p:cBhvr>
                                      <p:tavLst>
                                        <p:tav tm="0">
                                          <p:val>
                                            <p:strVal val="#ppt_x-#ppt_w*1.125000"/>
                                          </p:val>
                                        </p:tav>
                                        <p:tav tm="100000">
                                          <p:val>
                                            <p:strVal val="#ppt_x"/>
                                          </p:val>
                                        </p:tav>
                                      </p:tavLst>
                                    </p:anim>
                                    <p:animEffect transition="in" filter="wipe(right)">
                                      <p:cBhvr>
                                        <p:cTn id="30" dur="500"/>
                                        <p:tgtEl>
                                          <p:spTgt spid="6"/>
                                        </p:tgtEl>
                                      </p:cBhvr>
                                    </p:animEffect>
                                  </p:childTnLst>
                                </p:cTn>
                              </p:par>
                            </p:childTnLst>
                          </p:cTn>
                        </p:par>
                        <p:par>
                          <p:cTn id="31" fill="hold">
                            <p:stCondLst>
                              <p:cond delay="2750"/>
                            </p:stCondLst>
                            <p:childTnLst>
                              <p:par>
                                <p:cTn id="32" presetID="12" presetClass="entr" presetSubtype="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p:tgtEl>
                                          <p:spTgt spid="9"/>
                                        </p:tgtEl>
                                        <p:attrNameLst>
                                          <p:attrName>ppt_y</p:attrName>
                                        </p:attrNameLst>
                                      </p:cBhvr>
                                      <p:tavLst>
                                        <p:tav tm="0">
                                          <p:val>
                                            <p:strVal val="#ppt_y-#ppt_h*1.125000"/>
                                          </p:val>
                                        </p:tav>
                                        <p:tav tm="100000">
                                          <p:val>
                                            <p:strVal val="#ppt_y"/>
                                          </p:val>
                                        </p:tav>
                                      </p:tavLst>
                                    </p:anim>
                                    <p:animEffect transition="in" filter="wipe(down)">
                                      <p:cBhvr>
                                        <p:cTn id="35" dur="500"/>
                                        <p:tgtEl>
                                          <p:spTgt spid="9"/>
                                        </p:tgtEl>
                                      </p:cBhvr>
                                    </p:animEffect>
                                  </p:childTnLst>
                                </p:cTn>
                              </p:par>
                            </p:childTnLst>
                          </p:cTn>
                        </p:par>
                        <p:par>
                          <p:cTn id="36" fill="hold">
                            <p:stCondLst>
                              <p:cond delay="3250"/>
                            </p:stCondLst>
                            <p:childTnLst>
                              <p:par>
                                <p:cTn id="37" presetID="49"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 calcmode="lin" valueType="num">
                                      <p:cBhvr>
                                        <p:cTn id="41" dur="500" fill="hold"/>
                                        <p:tgtEl>
                                          <p:spTgt spid="10"/>
                                        </p:tgtEl>
                                        <p:attrNameLst>
                                          <p:attrName>style.rotation</p:attrName>
                                        </p:attrNameLst>
                                      </p:cBhvr>
                                      <p:tavLst>
                                        <p:tav tm="0">
                                          <p:val>
                                            <p:fltVal val="360"/>
                                          </p:val>
                                        </p:tav>
                                        <p:tav tm="100000">
                                          <p:val>
                                            <p:fltVal val="0"/>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4">
            <a:extLst>
              <a:ext uri="{FF2B5EF4-FFF2-40B4-BE49-F238E27FC236}">
                <a16:creationId xmlns:a16="http://schemas.microsoft.com/office/drawing/2014/main" id="{1D7A02FD-4FF0-47AB-A5A2-790AF08A381B}"/>
              </a:ext>
            </a:extLst>
          </p:cNvPr>
          <p:cNvSpPr txBox="1"/>
          <p:nvPr/>
        </p:nvSpPr>
        <p:spPr>
          <a:xfrm>
            <a:off x="450609" y="167160"/>
            <a:ext cx="2135429" cy="459546"/>
          </a:xfrm>
          <a:prstGeom prst="rect">
            <a:avLst/>
          </a:prstGeom>
          <a:solidFill>
            <a:srgbClr val="00B0F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solidFill>
                  <a:schemeClr val="bg1"/>
                </a:solidFill>
                <a:latin typeface="Times New Roman" panose="02020603050405020304" pitchFamily="18" charset="0"/>
                <a:cs typeface="Times New Roman" panose="02020603050405020304" pitchFamily="18" charset="0"/>
              </a:rPr>
              <a:t>Lesson Review</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5F18142A-EA0E-4401-93E9-A23E407C5533}"/>
              </a:ext>
            </a:extLst>
          </p:cNvPr>
          <p:cNvSpPr/>
          <p:nvPr/>
        </p:nvSpPr>
        <p:spPr>
          <a:xfrm>
            <a:off x="422035" y="626706"/>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1   </a:t>
            </a:r>
            <a:r>
              <a:rPr lang="en-US" altLang="zh-CN" sz="2000" b="1" i="1" dirty="0">
                <a:latin typeface="Times New Roman" panose="02020603050405020304" pitchFamily="18" charset="0"/>
                <a:cs typeface="Times New Roman" panose="02020603050405020304" pitchFamily="18" charset="0"/>
              </a:rPr>
              <a:t>Match each statement with the proper word.</a:t>
            </a:r>
          </a:p>
        </p:txBody>
      </p:sp>
      <p:sp>
        <p:nvSpPr>
          <p:cNvPr id="5" name="矩形: 圆角 4">
            <a:extLst>
              <a:ext uri="{FF2B5EF4-FFF2-40B4-BE49-F238E27FC236}">
                <a16:creationId xmlns:a16="http://schemas.microsoft.com/office/drawing/2014/main" id="{1F795DD7-A16A-4C1F-A904-09E8C5FCECBA}"/>
              </a:ext>
            </a:extLst>
          </p:cNvPr>
          <p:cNvSpPr/>
          <p:nvPr/>
        </p:nvSpPr>
        <p:spPr>
          <a:xfrm>
            <a:off x="228596" y="1314853"/>
            <a:ext cx="2085976" cy="5543148"/>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a:solidFill>
                <a:schemeClr val="tx1"/>
              </a:solidFill>
            </a:endParaRPr>
          </a:p>
          <a:p>
            <a:pPr>
              <a:lnSpc>
                <a:spcPct val="150000"/>
              </a:lnSpc>
            </a:pPr>
            <a:r>
              <a:rPr lang="en-US" altLang="zh-CN" dirty="0">
                <a:solidFill>
                  <a:schemeClr val="tx1"/>
                </a:solidFill>
              </a:rPr>
              <a:t>1. contiguous</a:t>
            </a:r>
          </a:p>
          <a:p>
            <a:pPr>
              <a:lnSpc>
                <a:spcPct val="150000"/>
              </a:lnSpc>
            </a:pPr>
            <a:r>
              <a:rPr lang="en-US" altLang="zh-CN" dirty="0">
                <a:solidFill>
                  <a:schemeClr val="tx1"/>
                </a:solidFill>
              </a:rPr>
              <a:t>2. archipelago</a:t>
            </a:r>
          </a:p>
          <a:p>
            <a:pPr>
              <a:lnSpc>
                <a:spcPct val="150000"/>
              </a:lnSpc>
            </a:pPr>
            <a:r>
              <a:rPr lang="en-US" altLang="zh-CN" dirty="0">
                <a:solidFill>
                  <a:schemeClr val="tx1"/>
                </a:solidFill>
              </a:rPr>
              <a:t>3. insular</a:t>
            </a:r>
          </a:p>
          <a:p>
            <a:pPr>
              <a:lnSpc>
                <a:spcPct val="150000"/>
              </a:lnSpc>
            </a:pPr>
            <a:r>
              <a:rPr lang="en-US" altLang="zh-CN" dirty="0">
                <a:solidFill>
                  <a:schemeClr val="tx1"/>
                </a:solidFill>
              </a:rPr>
              <a:t>4. Caribbean</a:t>
            </a:r>
          </a:p>
          <a:p>
            <a:pPr>
              <a:lnSpc>
                <a:spcPct val="150000"/>
              </a:lnSpc>
            </a:pPr>
            <a:r>
              <a:rPr lang="en-US" altLang="zh-CN" dirty="0">
                <a:solidFill>
                  <a:schemeClr val="tx1"/>
                </a:solidFill>
              </a:rPr>
              <a:t>5. deciduous</a:t>
            </a:r>
          </a:p>
          <a:p>
            <a:pPr>
              <a:lnSpc>
                <a:spcPct val="150000"/>
              </a:lnSpc>
            </a:pPr>
            <a:r>
              <a:rPr lang="en-US" altLang="zh-CN" dirty="0">
                <a:solidFill>
                  <a:schemeClr val="tx1"/>
                </a:solidFill>
              </a:rPr>
              <a:t>6. prairie</a:t>
            </a:r>
          </a:p>
          <a:p>
            <a:pPr>
              <a:lnSpc>
                <a:spcPct val="150000"/>
              </a:lnSpc>
            </a:pPr>
            <a:r>
              <a:rPr lang="en-US" altLang="zh-CN" dirty="0">
                <a:solidFill>
                  <a:schemeClr val="tx1"/>
                </a:solidFill>
              </a:rPr>
              <a:t>7. ratify</a:t>
            </a:r>
          </a:p>
          <a:p>
            <a:pPr>
              <a:lnSpc>
                <a:spcPct val="150000"/>
              </a:lnSpc>
            </a:pPr>
            <a:r>
              <a:rPr lang="en-US" altLang="zh-CN" dirty="0">
                <a:solidFill>
                  <a:schemeClr val="tx1"/>
                </a:solidFill>
              </a:rPr>
              <a:t>8. municipal</a:t>
            </a:r>
          </a:p>
          <a:p>
            <a:pPr>
              <a:lnSpc>
                <a:spcPct val="150000"/>
              </a:lnSpc>
            </a:pPr>
            <a:r>
              <a:rPr lang="en-US" altLang="zh-CN" dirty="0">
                <a:solidFill>
                  <a:schemeClr val="tx1"/>
                </a:solidFill>
              </a:rPr>
              <a:t>9. plurality</a:t>
            </a:r>
          </a:p>
          <a:p>
            <a:pPr>
              <a:lnSpc>
                <a:spcPct val="150000"/>
              </a:lnSpc>
            </a:pPr>
            <a:r>
              <a:rPr lang="en-US" altLang="zh-CN" dirty="0">
                <a:solidFill>
                  <a:schemeClr val="tx1"/>
                </a:solidFill>
              </a:rPr>
              <a:t>10. apportion</a:t>
            </a:r>
          </a:p>
          <a:p>
            <a:pPr>
              <a:lnSpc>
                <a:spcPct val="150000"/>
              </a:lnSpc>
            </a:pPr>
            <a:r>
              <a:rPr lang="en-US" altLang="zh-CN" dirty="0">
                <a:solidFill>
                  <a:schemeClr val="tx1"/>
                </a:solidFill>
              </a:rPr>
              <a:t>11. recession</a:t>
            </a:r>
          </a:p>
          <a:p>
            <a:pPr>
              <a:lnSpc>
                <a:spcPct val="150000"/>
              </a:lnSpc>
            </a:pPr>
            <a:r>
              <a:rPr lang="en-US" altLang="zh-CN" dirty="0">
                <a:solidFill>
                  <a:schemeClr val="tx1"/>
                </a:solidFill>
              </a:rPr>
              <a:t>12. sulfur</a:t>
            </a:r>
          </a:p>
          <a:p>
            <a:pPr>
              <a:lnSpc>
                <a:spcPct val="150000"/>
              </a:lnSpc>
            </a:pPr>
            <a:r>
              <a:rPr lang="en-US" altLang="zh-CN" dirty="0">
                <a:solidFill>
                  <a:schemeClr val="tx1"/>
                </a:solidFill>
              </a:rPr>
              <a:t>13. phosphate</a:t>
            </a:r>
            <a:endParaRPr lang="zh-CN" altLang="en-US" dirty="0">
              <a:solidFill>
                <a:schemeClr val="tx1"/>
              </a:solidFill>
            </a:endParaRPr>
          </a:p>
        </p:txBody>
      </p:sp>
      <p:sp>
        <p:nvSpPr>
          <p:cNvPr id="6" name="矩形: 圆角 5">
            <a:extLst>
              <a:ext uri="{FF2B5EF4-FFF2-40B4-BE49-F238E27FC236}">
                <a16:creationId xmlns:a16="http://schemas.microsoft.com/office/drawing/2014/main" id="{FC9B0AF1-442D-4E3D-AD29-A25396003ECE}"/>
              </a:ext>
            </a:extLst>
          </p:cNvPr>
          <p:cNvSpPr/>
          <p:nvPr/>
        </p:nvSpPr>
        <p:spPr>
          <a:xfrm>
            <a:off x="2700338" y="1314853"/>
            <a:ext cx="9491662" cy="5543148"/>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a:solidFill>
                <a:schemeClr val="tx1"/>
              </a:solidFill>
            </a:endParaRPr>
          </a:p>
          <a:p>
            <a:pPr>
              <a:lnSpc>
                <a:spcPct val="150000"/>
              </a:lnSpc>
            </a:pPr>
            <a:r>
              <a:rPr lang="en-US" altLang="zh-CN" dirty="0">
                <a:solidFill>
                  <a:schemeClr val="tx1"/>
                </a:solidFill>
              </a:rPr>
              <a:t>A. a treeless grassy plain</a:t>
            </a:r>
          </a:p>
          <a:p>
            <a:pPr>
              <a:lnSpc>
                <a:spcPct val="150000"/>
              </a:lnSpc>
            </a:pPr>
            <a:r>
              <a:rPr lang="en-US" altLang="zh-CN" dirty="0">
                <a:solidFill>
                  <a:schemeClr val="tx1"/>
                </a:solidFill>
              </a:rPr>
              <a:t>B. (plants and shrubs) shedding foliage at the end of the growing season</a:t>
            </a:r>
          </a:p>
          <a:p>
            <a:pPr>
              <a:lnSpc>
                <a:spcPct val="150000"/>
              </a:lnSpc>
            </a:pPr>
            <a:r>
              <a:rPr lang="en-US" altLang="zh-CN" dirty="0">
                <a:solidFill>
                  <a:schemeClr val="tx1"/>
                </a:solidFill>
              </a:rPr>
              <a:t>C. to approve and express assent, responsibility, or obligation</a:t>
            </a:r>
          </a:p>
          <a:p>
            <a:pPr>
              <a:lnSpc>
                <a:spcPct val="150000"/>
              </a:lnSpc>
            </a:pPr>
            <a:r>
              <a:rPr lang="en-US" altLang="zh-CN" dirty="0">
                <a:solidFill>
                  <a:schemeClr val="tx1"/>
                </a:solidFill>
              </a:rPr>
              <a:t>D. very close or connected in space or time</a:t>
            </a:r>
          </a:p>
          <a:p>
            <a:pPr>
              <a:lnSpc>
                <a:spcPct val="150000"/>
              </a:lnSpc>
            </a:pPr>
            <a:r>
              <a:rPr lang="en-US" altLang="zh-CN" dirty="0">
                <a:solidFill>
                  <a:schemeClr val="tx1"/>
                </a:solidFill>
              </a:rPr>
              <a:t>E. a salt of phosphoric acid</a:t>
            </a:r>
          </a:p>
          <a:p>
            <a:pPr>
              <a:lnSpc>
                <a:spcPct val="150000"/>
              </a:lnSpc>
            </a:pPr>
            <a:r>
              <a:rPr lang="en-US" altLang="zh-CN" dirty="0">
                <a:solidFill>
                  <a:schemeClr val="tx1"/>
                </a:solidFill>
              </a:rPr>
              <a:t>F. a pale-yellow, nonmetallic chemical element found in crystalline or amorphous form</a:t>
            </a:r>
          </a:p>
          <a:p>
            <a:pPr>
              <a:lnSpc>
                <a:spcPct val="150000"/>
              </a:lnSpc>
            </a:pPr>
            <a:r>
              <a:rPr lang="en-US" altLang="zh-CN" dirty="0">
                <a:solidFill>
                  <a:schemeClr val="tx1"/>
                </a:solidFill>
              </a:rPr>
              <a:t>G. a group of islands</a:t>
            </a:r>
          </a:p>
          <a:p>
            <a:pPr>
              <a:lnSpc>
                <a:spcPct val="150000"/>
              </a:lnSpc>
            </a:pPr>
            <a:r>
              <a:rPr lang="en-US" altLang="zh-CN" dirty="0">
                <a:solidFill>
                  <a:schemeClr val="tx1"/>
                </a:solidFill>
              </a:rPr>
              <a:t>H. of or relating to a town, city, or borough or its local government</a:t>
            </a:r>
          </a:p>
          <a:p>
            <a:pPr>
              <a:lnSpc>
                <a:spcPct val="150000"/>
              </a:lnSpc>
            </a:pPr>
            <a:r>
              <a:rPr lang="en-US" altLang="zh-CN" dirty="0">
                <a:solidFill>
                  <a:schemeClr val="tx1"/>
                </a:solidFill>
              </a:rPr>
              <a:t>I. the state of the economy declines</a:t>
            </a:r>
          </a:p>
          <a:p>
            <a:pPr>
              <a:lnSpc>
                <a:spcPct val="150000"/>
              </a:lnSpc>
            </a:pPr>
            <a:r>
              <a:rPr lang="en-US" altLang="zh-CN" dirty="0">
                <a:solidFill>
                  <a:schemeClr val="tx1"/>
                </a:solidFill>
              </a:rPr>
              <a:t>J. to distribute according to a plan</a:t>
            </a:r>
          </a:p>
          <a:p>
            <a:pPr>
              <a:lnSpc>
                <a:spcPct val="150000"/>
              </a:lnSpc>
            </a:pPr>
            <a:r>
              <a:rPr lang="en-US" altLang="zh-CN" dirty="0">
                <a:solidFill>
                  <a:schemeClr val="tx1"/>
                </a:solidFill>
              </a:rPr>
              <a:t>K. a large indefinite number</a:t>
            </a:r>
          </a:p>
          <a:p>
            <a:pPr>
              <a:lnSpc>
                <a:spcPct val="150000"/>
              </a:lnSpc>
            </a:pPr>
            <a:r>
              <a:rPr lang="en-US" altLang="zh-CN" dirty="0">
                <a:solidFill>
                  <a:schemeClr val="tx1"/>
                </a:solidFill>
              </a:rPr>
              <a:t>L. an arm of the Atlantic Ocean between North and South America</a:t>
            </a:r>
          </a:p>
          <a:p>
            <a:pPr>
              <a:lnSpc>
                <a:spcPct val="150000"/>
              </a:lnSpc>
            </a:pPr>
            <a:r>
              <a:rPr lang="en-US" altLang="zh-CN" dirty="0">
                <a:solidFill>
                  <a:schemeClr val="tx1"/>
                </a:solidFill>
              </a:rPr>
              <a:t>M. remote, detached, or aloof</a:t>
            </a:r>
            <a:endParaRPr lang="zh-CN" altLang="en-US" dirty="0">
              <a:solidFill>
                <a:schemeClr val="tx1"/>
              </a:solidFill>
            </a:endParaRPr>
          </a:p>
        </p:txBody>
      </p:sp>
      <p:cxnSp>
        <p:nvCxnSpPr>
          <p:cNvPr id="7" name="直接箭头连接符 6">
            <a:extLst>
              <a:ext uri="{FF2B5EF4-FFF2-40B4-BE49-F238E27FC236}">
                <a16:creationId xmlns:a16="http://schemas.microsoft.com/office/drawing/2014/main" id="{94BB978A-9C65-47AC-98BB-E62AF84EAA2A}"/>
              </a:ext>
            </a:extLst>
          </p:cNvPr>
          <p:cNvCxnSpPr>
            <a:cxnSpLocks/>
          </p:cNvCxnSpPr>
          <p:nvPr/>
        </p:nvCxnSpPr>
        <p:spPr>
          <a:xfrm>
            <a:off x="1914525" y="1857375"/>
            <a:ext cx="1171575" cy="12001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直接箭头连接符 20">
            <a:extLst>
              <a:ext uri="{FF2B5EF4-FFF2-40B4-BE49-F238E27FC236}">
                <a16:creationId xmlns:a16="http://schemas.microsoft.com/office/drawing/2014/main" id="{776F05EB-D757-4F15-A44F-34E1F03A3178}"/>
              </a:ext>
            </a:extLst>
          </p:cNvPr>
          <p:cNvCxnSpPr>
            <a:cxnSpLocks/>
          </p:cNvCxnSpPr>
          <p:nvPr/>
        </p:nvCxnSpPr>
        <p:spPr>
          <a:xfrm>
            <a:off x="1871663" y="2228850"/>
            <a:ext cx="1214437" cy="21288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a:extLst>
              <a:ext uri="{FF2B5EF4-FFF2-40B4-BE49-F238E27FC236}">
                <a16:creationId xmlns:a16="http://schemas.microsoft.com/office/drawing/2014/main" id="{E7ACE870-1C1D-492A-BADF-8A79B19DD812}"/>
              </a:ext>
            </a:extLst>
          </p:cNvPr>
          <p:cNvCxnSpPr>
            <a:cxnSpLocks/>
          </p:cNvCxnSpPr>
          <p:nvPr/>
        </p:nvCxnSpPr>
        <p:spPr>
          <a:xfrm>
            <a:off x="1414463" y="2594172"/>
            <a:ext cx="1671637" cy="40966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直接箭头连接符 23">
            <a:extLst>
              <a:ext uri="{FF2B5EF4-FFF2-40B4-BE49-F238E27FC236}">
                <a16:creationId xmlns:a16="http://schemas.microsoft.com/office/drawing/2014/main" id="{487412D9-8CB3-4B78-81B8-29C599D9C722}"/>
              </a:ext>
            </a:extLst>
          </p:cNvPr>
          <p:cNvCxnSpPr>
            <a:cxnSpLocks/>
          </p:cNvCxnSpPr>
          <p:nvPr/>
        </p:nvCxnSpPr>
        <p:spPr>
          <a:xfrm>
            <a:off x="1771646" y="2999972"/>
            <a:ext cx="1314454" cy="33415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直接箭头连接符 26">
            <a:extLst>
              <a:ext uri="{FF2B5EF4-FFF2-40B4-BE49-F238E27FC236}">
                <a16:creationId xmlns:a16="http://schemas.microsoft.com/office/drawing/2014/main" id="{5DB8257C-C0A6-49AF-8491-162BCDAE6DCA}"/>
              </a:ext>
            </a:extLst>
          </p:cNvPr>
          <p:cNvCxnSpPr>
            <a:cxnSpLocks/>
          </p:cNvCxnSpPr>
          <p:nvPr/>
        </p:nvCxnSpPr>
        <p:spPr>
          <a:xfrm flipV="1">
            <a:off x="1664493" y="2228850"/>
            <a:ext cx="1421607" cy="12205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直接箭头连接符 27">
            <a:extLst>
              <a:ext uri="{FF2B5EF4-FFF2-40B4-BE49-F238E27FC236}">
                <a16:creationId xmlns:a16="http://schemas.microsoft.com/office/drawing/2014/main" id="{9C3A15EF-488A-46E7-8120-269FD8044E56}"/>
              </a:ext>
            </a:extLst>
          </p:cNvPr>
          <p:cNvCxnSpPr>
            <a:cxnSpLocks/>
          </p:cNvCxnSpPr>
          <p:nvPr/>
        </p:nvCxnSpPr>
        <p:spPr>
          <a:xfrm flipV="1">
            <a:off x="1350171" y="1791197"/>
            <a:ext cx="1735929" cy="20639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直接箭头连接符 29">
            <a:extLst>
              <a:ext uri="{FF2B5EF4-FFF2-40B4-BE49-F238E27FC236}">
                <a16:creationId xmlns:a16="http://schemas.microsoft.com/office/drawing/2014/main" id="{B257A54E-F415-4B05-B4B5-7803619E4204}"/>
              </a:ext>
            </a:extLst>
          </p:cNvPr>
          <p:cNvCxnSpPr>
            <a:cxnSpLocks/>
          </p:cNvCxnSpPr>
          <p:nvPr/>
        </p:nvCxnSpPr>
        <p:spPr>
          <a:xfrm flipV="1">
            <a:off x="1235867" y="2594172"/>
            <a:ext cx="1850233" cy="16667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直接箭头连接符 32">
            <a:extLst>
              <a:ext uri="{FF2B5EF4-FFF2-40B4-BE49-F238E27FC236}">
                <a16:creationId xmlns:a16="http://schemas.microsoft.com/office/drawing/2014/main" id="{3297CE5F-C116-47E8-9E8B-0633F2950525}"/>
              </a:ext>
            </a:extLst>
          </p:cNvPr>
          <p:cNvCxnSpPr>
            <a:cxnSpLocks/>
          </p:cNvCxnSpPr>
          <p:nvPr/>
        </p:nvCxnSpPr>
        <p:spPr>
          <a:xfrm flipV="1">
            <a:off x="1664493" y="4698612"/>
            <a:ext cx="1421607"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直接箭头连接符 35">
            <a:extLst>
              <a:ext uri="{FF2B5EF4-FFF2-40B4-BE49-F238E27FC236}">
                <a16:creationId xmlns:a16="http://schemas.microsoft.com/office/drawing/2014/main" id="{33A1D2CA-03DF-4D0C-9D22-0D3E80676631}"/>
              </a:ext>
            </a:extLst>
          </p:cNvPr>
          <p:cNvCxnSpPr>
            <a:cxnSpLocks/>
          </p:cNvCxnSpPr>
          <p:nvPr/>
        </p:nvCxnSpPr>
        <p:spPr>
          <a:xfrm>
            <a:off x="1518323" y="5160663"/>
            <a:ext cx="1567777" cy="7294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直接箭头连接符 38">
            <a:extLst>
              <a:ext uri="{FF2B5EF4-FFF2-40B4-BE49-F238E27FC236}">
                <a16:creationId xmlns:a16="http://schemas.microsoft.com/office/drawing/2014/main" id="{BA24EE30-0BE8-4E66-96A6-579D6331CC97}"/>
              </a:ext>
            </a:extLst>
          </p:cNvPr>
          <p:cNvCxnSpPr>
            <a:cxnSpLocks/>
          </p:cNvCxnSpPr>
          <p:nvPr/>
        </p:nvCxnSpPr>
        <p:spPr>
          <a:xfrm flipV="1">
            <a:off x="1771646" y="5525400"/>
            <a:ext cx="1314454" cy="148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直接箭头连接符 41">
            <a:extLst>
              <a:ext uri="{FF2B5EF4-FFF2-40B4-BE49-F238E27FC236}">
                <a16:creationId xmlns:a16="http://schemas.microsoft.com/office/drawing/2014/main" id="{2EF6F788-D8F5-4AF6-B618-563DC56C3684}"/>
              </a:ext>
            </a:extLst>
          </p:cNvPr>
          <p:cNvCxnSpPr>
            <a:cxnSpLocks/>
          </p:cNvCxnSpPr>
          <p:nvPr/>
        </p:nvCxnSpPr>
        <p:spPr>
          <a:xfrm flipV="1">
            <a:off x="1771646" y="5057011"/>
            <a:ext cx="1314454" cy="8890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直接箭头连接符 44">
            <a:extLst>
              <a:ext uri="{FF2B5EF4-FFF2-40B4-BE49-F238E27FC236}">
                <a16:creationId xmlns:a16="http://schemas.microsoft.com/office/drawing/2014/main" id="{3F2A252B-5A24-46A0-9842-29730978C809}"/>
              </a:ext>
            </a:extLst>
          </p:cNvPr>
          <p:cNvCxnSpPr>
            <a:cxnSpLocks/>
          </p:cNvCxnSpPr>
          <p:nvPr/>
        </p:nvCxnSpPr>
        <p:spPr>
          <a:xfrm flipV="1">
            <a:off x="1518323" y="3855159"/>
            <a:ext cx="1567777" cy="24967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直接箭头连接符 47">
            <a:extLst>
              <a:ext uri="{FF2B5EF4-FFF2-40B4-BE49-F238E27FC236}">
                <a16:creationId xmlns:a16="http://schemas.microsoft.com/office/drawing/2014/main" id="{41D499A5-51D7-40B9-9F02-D3B534D10FD3}"/>
              </a:ext>
            </a:extLst>
          </p:cNvPr>
          <p:cNvCxnSpPr>
            <a:cxnSpLocks/>
          </p:cNvCxnSpPr>
          <p:nvPr/>
        </p:nvCxnSpPr>
        <p:spPr>
          <a:xfrm flipV="1">
            <a:off x="1921668" y="3422847"/>
            <a:ext cx="1164432" cy="32937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70510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520CFBB-340E-47AE-9FA0-56B4F4F2646E}"/>
              </a:ext>
            </a:extLst>
          </p:cNvPr>
          <p:cNvSpPr/>
          <p:nvPr/>
        </p:nvSpPr>
        <p:spPr>
          <a:xfrm>
            <a:off x="422035" y="626706"/>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2   </a:t>
            </a:r>
            <a:r>
              <a:rPr lang="en-US" altLang="zh-CN" sz="2000" b="1" i="1" dirty="0">
                <a:latin typeface="Times New Roman" panose="02020603050405020304" pitchFamily="18" charset="0"/>
                <a:cs typeface="Times New Roman" panose="02020603050405020304" pitchFamily="18" charset="0"/>
              </a:rPr>
              <a:t>Choose one exclusively from the following options for each sentence.</a:t>
            </a:r>
          </a:p>
        </p:txBody>
      </p:sp>
      <p:sp>
        <p:nvSpPr>
          <p:cNvPr id="7" name="矩形: 圆角 6">
            <a:extLst>
              <a:ext uri="{FF2B5EF4-FFF2-40B4-BE49-F238E27FC236}">
                <a16:creationId xmlns:a16="http://schemas.microsoft.com/office/drawing/2014/main" id="{7A07E317-26C8-4EA7-BBFC-8FBF5D18D499}"/>
              </a:ext>
            </a:extLst>
          </p:cNvPr>
          <p:cNvSpPr/>
          <p:nvPr/>
        </p:nvSpPr>
        <p:spPr>
          <a:xfrm>
            <a:off x="1343025" y="1257300"/>
            <a:ext cx="8686800" cy="857250"/>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dirty="0">
                <a:solidFill>
                  <a:schemeClr val="tx1"/>
                </a:solidFill>
              </a:rPr>
              <a:t>contiguous       deciduous       prairie      ratify       apportion         recession</a:t>
            </a:r>
            <a:endParaRPr lang="zh-CN" altLang="en-US" dirty="0">
              <a:solidFill>
                <a:schemeClr val="tx1"/>
              </a:solidFill>
            </a:endParaRPr>
          </a:p>
        </p:txBody>
      </p:sp>
      <p:sp>
        <p:nvSpPr>
          <p:cNvPr id="8" name="矩形 7">
            <a:extLst>
              <a:ext uri="{FF2B5EF4-FFF2-40B4-BE49-F238E27FC236}">
                <a16:creationId xmlns:a16="http://schemas.microsoft.com/office/drawing/2014/main" id="{75B5609C-FD03-40AC-809D-894BA895410D}"/>
              </a:ext>
            </a:extLst>
          </p:cNvPr>
          <p:cNvSpPr/>
          <p:nvPr/>
        </p:nvSpPr>
        <p:spPr>
          <a:xfrm>
            <a:off x="268041" y="2114550"/>
            <a:ext cx="11655917" cy="3347840"/>
          </a:xfrm>
          <a:prstGeom prst="rect">
            <a:avLst/>
          </a:prstGeom>
        </p:spPr>
        <p:txBody>
          <a:bodyPr wrap="square">
            <a:spAutoFit/>
          </a:bodyPr>
          <a:lstStyle/>
          <a:p>
            <a:pPr algn="just">
              <a:lnSpc>
                <a:spcPct val="150000"/>
              </a:lnSpc>
            </a:pPr>
            <a:r>
              <a:rPr lang="en-US" altLang="zh-CN" sz="2400" dirty="0"/>
              <a:t>1. Flames and smoke billowed over the (</a:t>
            </a:r>
            <a:r>
              <a:rPr lang="zh-CN" altLang="en-US" sz="2400" dirty="0"/>
              <a:t>　　　</a:t>
            </a:r>
            <a:r>
              <a:rPr lang="en-US" altLang="zh-CN" sz="2400" dirty="0"/>
              <a:t> ).</a:t>
            </a:r>
          </a:p>
          <a:p>
            <a:pPr algn="just">
              <a:lnSpc>
                <a:spcPct val="150000"/>
              </a:lnSpc>
            </a:pPr>
            <a:r>
              <a:rPr lang="en-US" altLang="zh-CN" sz="2400" dirty="0"/>
              <a:t>2. It was difficult to (</a:t>
            </a:r>
            <a:r>
              <a:rPr lang="zh-CN" altLang="en-US" sz="2400" dirty="0"/>
              <a:t>　　　　　　</a:t>
            </a:r>
            <a:r>
              <a:rPr lang="en-US" altLang="zh-CN" sz="2400" dirty="0"/>
              <a:t> ) the blame for the accident.</a:t>
            </a:r>
          </a:p>
          <a:p>
            <a:pPr algn="just">
              <a:lnSpc>
                <a:spcPct val="150000"/>
              </a:lnSpc>
            </a:pPr>
            <a:r>
              <a:rPr lang="en-US" altLang="zh-CN" sz="2400" dirty="0"/>
              <a:t>3. (</a:t>
            </a:r>
            <a:r>
              <a:rPr lang="zh-CN" altLang="en-US" sz="2400" dirty="0"/>
              <a:t>　　　　　</a:t>
            </a:r>
            <a:r>
              <a:rPr lang="en-US" altLang="zh-CN" sz="2400" dirty="0"/>
              <a:t> ) trees shed their leaves in autumn.</a:t>
            </a:r>
          </a:p>
          <a:p>
            <a:pPr algn="just">
              <a:lnSpc>
                <a:spcPct val="150000"/>
              </a:lnSpc>
            </a:pPr>
            <a:r>
              <a:rPr lang="en-US" altLang="zh-CN" sz="2400" dirty="0"/>
              <a:t>4. The agreement has to be ( </a:t>
            </a:r>
            <a:r>
              <a:rPr lang="zh-CN" altLang="en-US" sz="2400" dirty="0"/>
              <a:t>　　　</a:t>
            </a:r>
            <a:r>
              <a:rPr lang="en-US" altLang="zh-CN" sz="2400" dirty="0"/>
              <a:t>) by the board.</a:t>
            </a:r>
          </a:p>
          <a:p>
            <a:pPr algn="just">
              <a:lnSpc>
                <a:spcPct val="150000"/>
              </a:lnSpc>
            </a:pPr>
            <a:r>
              <a:rPr lang="en-US" altLang="zh-CN" sz="2400" dirty="0"/>
              <a:t>5. Whenever ( </a:t>
            </a:r>
            <a:r>
              <a:rPr lang="zh-CN" altLang="en-US" sz="2400" dirty="0"/>
              <a:t>　　　　　　</a:t>
            </a:r>
            <a:r>
              <a:rPr lang="en-US" altLang="zh-CN" sz="2400" dirty="0"/>
              <a:t>) strikes, a chain reaction is set into motion.</a:t>
            </a:r>
          </a:p>
          <a:p>
            <a:pPr algn="just">
              <a:lnSpc>
                <a:spcPct val="150000"/>
              </a:lnSpc>
            </a:pPr>
            <a:r>
              <a:rPr lang="en-US" altLang="zh-CN" sz="2400" dirty="0"/>
              <a:t>6. Viet Nam is (</a:t>
            </a:r>
            <a:r>
              <a:rPr lang="zh-CN" altLang="en-US" sz="2400" dirty="0"/>
              <a:t>　　　　　　</a:t>
            </a:r>
            <a:r>
              <a:rPr lang="en-US" altLang="zh-CN" sz="2400" dirty="0"/>
              <a:t> ) to China.</a:t>
            </a:r>
            <a:endParaRPr lang="zh-CN" altLang="en-US" sz="2400" dirty="0"/>
          </a:p>
        </p:txBody>
      </p:sp>
      <p:sp>
        <p:nvSpPr>
          <p:cNvPr id="9" name="矩形 8">
            <a:extLst>
              <a:ext uri="{FF2B5EF4-FFF2-40B4-BE49-F238E27FC236}">
                <a16:creationId xmlns:a16="http://schemas.microsoft.com/office/drawing/2014/main" id="{B8BBA142-B674-40C7-A909-F2C495CB275D}"/>
              </a:ext>
            </a:extLst>
          </p:cNvPr>
          <p:cNvSpPr/>
          <p:nvPr/>
        </p:nvSpPr>
        <p:spPr>
          <a:xfrm>
            <a:off x="5862866" y="2100262"/>
            <a:ext cx="1159346" cy="577850"/>
          </a:xfrm>
          <a:prstGeom prst="rect">
            <a:avLst/>
          </a:prstGeom>
        </p:spPr>
        <p:txBody>
          <a:bodyPr wrap="square">
            <a:spAutoFit/>
          </a:bodyPr>
          <a:lstStyle/>
          <a:p>
            <a:pPr>
              <a:lnSpc>
                <a:spcPct val="150000"/>
              </a:lnSpc>
            </a:pPr>
            <a:r>
              <a:rPr lang="en-US" altLang="zh-CN" sz="2400" dirty="0">
                <a:solidFill>
                  <a:srgbClr val="FF0000"/>
                </a:solidFill>
              </a:rPr>
              <a:t>prairie</a:t>
            </a:r>
          </a:p>
        </p:txBody>
      </p:sp>
      <p:sp>
        <p:nvSpPr>
          <p:cNvPr id="10" name="矩形 9">
            <a:extLst>
              <a:ext uri="{FF2B5EF4-FFF2-40B4-BE49-F238E27FC236}">
                <a16:creationId xmlns:a16="http://schemas.microsoft.com/office/drawing/2014/main" id="{75B6D0FC-A36F-4FE3-B9AF-0396E9299065}"/>
              </a:ext>
            </a:extLst>
          </p:cNvPr>
          <p:cNvSpPr/>
          <p:nvPr/>
        </p:nvSpPr>
        <p:spPr>
          <a:xfrm>
            <a:off x="3260046" y="2643089"/>
            <a:ext cx="1691602" cy="577850"/>
          </a:xfrm>
          <a:prstGeom prst="rect">
            <a:avLst/>
          </a:prstGeom>
        </p:spPr>
        <p:txBody>
          <a:bodyPr wrap="square">
            <a:spAutoFit/>
          </a:bodyPr>
          <a:lstStyle/>
          <a:p>
            <a:pPr>
              <a:lnSpc>
                <a:spcPct val="150000"/>
              </a:lnSpc>
            </a:pPr>
            <a:r>
              <a:rPr lang="en-US" altLang="zh-CN" sz="2400" dirty="0">
                <a:solidFill>
                  <a:srgbClr val="FF0000"/>
                </a:solidFill>
              </a:rPr>
              <a:t>apportion</a:t>
            </a:r>
          </a:p>
        </p:txBody>
      </p:sp>
      <p:sp>
        <p:nvSpPr>
          <p:cNvPr id="11" name="矩形 10">
            <a:extLst>
              <a:ext uri="{FF2B5EF4-FFF2-40B4-BE49-F238E27FC236}">
                <a16:creationId xmlns:a16="http://schemas.microsoft.com/office/drawing/2014/main" id="{C460F013-3053-49E9-B9AF-EA62D5267AED}"/>
              </a:ext>
            </a:extLst>
          </p:cNvPr>
          <p:cNvSpPr/>
          <p:nvPr/>
        </p:nvSpPr>
        <p:spPr>
          <a:xfrm>
            <a:off x="918243" y="3220939"/>
            <a:ext cx="1691602" cy="577850"/>
          </a:xfrm>
          <a:prstGeom prst="rect">
            <a:avLst/>
          </a:prstGeom>
        </p:spPr>
        <p:txBody>
          <a:bodyPr wrap="square">
            <a:spAutoFit/>
          </a:bodyPr>
          <a:lstStyle/>
          <a:p>
            <a:pPr>
              <a:lnSpc>
                <a:spcPct val="150000"/>
              </a:lnSpc>
            </a:pPr>
            <a:r>
              <a:rPr lang="en-US" altLang="zh-CN" sz="2400" dirty="0">
                <a:solidFill>
                  <a:srgbClr val="FF0000"/>
                </a:solidFill>
              </a:rPr>
              <a:t>deciduous</a:t>
            </a:r>
          </a:p>
        </p:txBody>
      </p:sp>
      <p:sp>
        <p:nvSpPr>
          <p:cNvPr id="12" name="矩形 11">
            <a:extLst>
              <a:ext uri="{FF2B5EF4-FFF2-40B4-BE49-F238E27FC236}">
                <a16:creationId xmlns:a16="http://schemas.microsoft.com/office/drawing/2014/main" id="{240B62E9-5BFA-487E-B4D9-381C45FB893A}"/>
              </a:ext>
            </a:extLst>
          </p:cNvPr>
          <p:cNvSpPr/>
          <p:nvPr/>
        </p:nvSpPr>
        <p:spPr>
          <a:xfrm>
            <a:off x="4247265" y="3763814"/>
            <a:ext cx="1159346" cy="577850"/>
          </a:xfrm>
          <a:prstGeom prst="rect">
            <a:avLst/>
          </a:prstGeom>
        </p:spPr>
        <p:txBody>
          <a:bodyPr wrap="square">
            <a:spAutoFit/>
          </a:bodyPr>
          <a:lstStyle/>
          <a:p>
            <a:pPr>
              <a:lnSpc>
                <a:spcPct val="150000"/>
              </a:lnSpc>
            </a:pPr>
            <a:r>
              <a:rPr lang="en-US" altLang="zh-CN" sz="2400" dirty="0">
                <a:solidFill>
                  <a:srgbClr val="FF0000"/>
                </a:solidFill>
              </a:rPr>
              <a:t>ratified</a:t>
            </a:r>
          </a:p>
        </p:txBody>
      </p:sp>
      <p:sp>
        <p:nvSpPr>
          <p:cNvPr id="13" name="矩形 12">
            <a:extLst>
              <a:ext uri="{FF2B5EF4-FFF2-40B4-BE49-F238E27FC236}">
                <a16:creationId xmlns:a16="http://schemas.microsoft.com/office/drawing/2014/main" id="{37701F51-7C5C-4F72-A612-9D2939430376}"/>
              </a:ext>
            </a:extLst>
          </p:cNvPr>
          <p:cNvSpPr/>
          <p:nvPr/>
        </p:nvSpPr>
        <p:spPr>
          <a:xfrm>
            <a:off x="2555664" y="4306689"/>
            <a:ext cx="1691601" cy="577850"/>
          </a:xfrm>
          <a:prstGeom prst="rect">
            <a:avLst/>
          </a:prstGeom>
        </p:spPr>
        <p:txBody>
          <a:bodyPr wrap="square">
            <a:spAutoFit/>
          </a:bodyPr>
          <a:lstStyle/>
          <a:p>
            <a:pPr>
              <a:lnSpc>
                <a:spcPct val="150000"/>
              </a:lnSpc>
            </a:pPr>
            <a:r>
              <a:rPr lang="en-US" altLang="zh-CN" sz="2400" dirty="0">
                <a:solidFill>
                  <a:srgbClr val="FF0000"/>
                </a:solidFill>
              </a:rPr>
              <a:t>recession</a:t>
            </a:r>
          </a:p>
        </p:txBody>
      </p:sp>
      <p:sp>
        <p:nvSpPr>
          <p:cNvPr id="14" name="矩形 13">
            <a:extLst>
              <a:ext uri="{FF2B5EF4-FFF2-40B4-BE49-F238E27FC236}">
                <a16:creationId xmlns:a16="http://schemas.microsoft.com/office/drawing/2014/main" id="{48B47ACB-2C3E-40CD-A4B0-902FE21A712A}"/>
              </a:ext>
            </a:extLst>
          </p:cNvPr>
          <p:cNvSpPr/>
          <p:nvPr/>
        </p:nvSpPr>
        <p:spPr>
          <a:xfrm>
            <a:off x="2555664" y="4882680"/>
            <a:ext cx="1914088" cy="577850"/>
          </a:xfrm>
          <a:prstGeom prst="rect">
            <a:avLst/>
          </a:prstGeom>
        </p:spPr>
        <p:txBody>
          <a:bodyPr wrap="square">
            <a:spAutoFit/>
          </a:bodyPr>
          <a:lstStyle/>
          <a:p>
            <a:pPr>
              <a:lnSpc>
                <a:spcPct val="150000"/>
              </a:lnSpc>
            </a:pPr>
            <a:r>
              <a:rPr lang="en-US" altLang="zh-CN" sz="2400" dirty="0">
                <a:solidFill>
                  <a:srgbClr val="FF0000"/>
                </a:solidFill>
              </a:rPr>
              <a:t>contiguous</a:t>
            </a:r>
          </a:p>
        </p:txBody>
      </p:sp>
    </p:spTree>
    <p:extLst>
      <p:ext uri="{BB962C8B-B14F-4D97-AF65-F5344CB8AC3E}">
        <p14:creationId xmlns:p14="http://schemas.microsoft.com/office/powerpoint/2010/main" val="3022181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1C4903D-C01E-4265-AB98-12FDDB818B87}"/>
              </a:ext>
            </a:extLst>
          </p:cNvPr>
          <p:cNvSpPr/>
          <p:nvPr/>
        </p:nvSpPr>
        <p:spPr>
          <a:xfrm>
            <a:off x="422035" y="626706"/>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3   </a:t>
            </a:r>
            <a:r>
              <a:rPr lang="en-US" altLang="zh-CN" sz="2000" b="1" i="1" dirty="0">
                <a:latin typeface="Times New Roman" panose="02020603050405020304" pitchFamily="18" charset="0"/>
                <a:cs typeface="Times New Roman" panose="02020603050405020304" pitchFamily="18" charset="0"/>
              </a:rPr>
              <a:t>Fill in the blanks according to the text.</a:t>
            </a:r>
          </a:p>
        </p:txBody>
      </p:sp>
      <p:sp>
        <p:nvSpPr>
          <p:cNvPr id="16" name="矩形 15">
            <a:extLst>
              <a:ext uri="{FF2B5EF4-FFF2-40B4-BE49-F238E27FC236}">
                <a16:creationId xmlns:a16="http://schemas.microsoft.com/office/drawing/2014/main" id="{1691FDBC-4070-40D5-88EF-8514226B7E7E}"/>
              </a:ext>
            </a:extLst>
          </p:cNvPr>
          <p:cNvSpPr/>
          <p:nvPr/>
        </p:nvSpPr>
        <p:spPr>
          <a:xfrm>
            <a:off x="860868" y="1277740"/>
            <a:ext cx="10470264" cy="3347840"/>
          </a:xfrm>
          <a:prstGeom prst="rect">
            <a:avLst/>
          </a:prstGeom>
        </p:spPr>
        <p:txBody>
          <a:bodyPr wrap="square">
            <a:spAutoFit/>
          </a:bodyPr>
          <a:lstStyle/>
          <a:p>
            <a:pPr algn="just">
              <a:lnSpc>
                <a:spcPct val="150000"/>
              </a:lnSpc>
            </a:pPr>
            <a:r>
              <a:rPr lang="en-US" altLang="zh-CN" sz="2400" dirty="0"/>
              <a:t>1. In the American federalist system, citizens are usually subject to three levels of government, ______, ______ and _______.</a:t>
            </a:r>
          </a:p>
          <a:p>
            <a:pPr algn="just">
              <a:lnSpc>
                <a:spcPct val="150000"/>
              </a:lnSpc>
            </a:pPr>
            <a:r>
              <a:rPr lang="en-US" altLang="zh-CN" sz="2400" dirty="0"/>
              <a:t>2. The state of _________ is in the northwest of the continent, with Canada to its east and Russia to the west across the _____________________.</a:t>
            </a:r>
          </a:p>
          <a:p>
            <a:pPr algn="just">
              <a:lnSpc>
                <a:spcPct val="150000"/>
              </a:lnSpc>
            </a:pPr>
            <a:r>
              <a:rPr lang="en-US" altLang="zh-CN" sz="2400" dirty="0"/>
              <a:t>3. The local government’s duties are commonly split between __________ and __________ governments.</a:t>
            </a:r>
          </a:p>
        </p:txBody>
      </p:sp>
      <p:sp>
        <p:nvSpPr>
          <p:cNvPr id="17" name="矩形 16">
            <a:extLst>
              <a:ext uri="{FF2B5EF4-FFF2-40B4-BE49-F238E27FC236}">
                <a16:creationId xmlns:a16="http://schemas.microsoft.com/office/drawing/2014/main" id="{1B01F590-A0A9-49CC-AD58-39EEBDCC7927}"/>
              </a:ext>
            </a:extLst>
          </p:cNvPr>
          <p:cNvSpPr/>
          <p:nvPr/>
        </p:nvSpPr>
        <p:spPr>
          <a:xfrm>
            <a:off x="3891191" y="1757362"/>
            <a:ext cx="1195159" cy="577850"/>
          </a:xfrm>
          <a:prstGeom prst="rect">
            <a:avLst/>
          </a:prstGeom>
        </p:spPr>
        <p:txBody>
          <a:bodyPr wrap="square">
            <a:spAutoFit/>
          </a:bodyPr>
          <a:lstStyle/>
          <a:p>
            <a:pPr>
              <a:lnSpc>
                <a:spcPct val="150000"/>
              </a:lnSpc>
            </a:pPr>
            <a:r>
              <a:rPr lang="en-US" altLang="zh-CN" sz="2400" dirty="0">
                <a:solidFill>
                  <a:srgbClr val="FF0000"/>
                </a:solidFill>
              </a:rPr>
              <a:t>federal</a:t>
            </a:r>
          </a:p>
        </p:txBody>
      </p:sp>
      <p:sp>
        <p:nvSpPr>
          <p:cNvPr id="18" name="矩形 17">
            <a:extLst>
              <a:ext uri="{FF2B5EF4-FFF2-40B4-BE49-F238E27FC236}">
                <a16:creationId xmlns:a16="http://schemas.microsoft.com/office/drawing/2014/main" id="{2AA0E8D7-989A-4F1D-8325-721FEE5BB2BF}"/>
              </a:ext>
            </a:extLst>
          </p:cNvPr>
          <p:cNvSpPr/>
          <p:nvPr/>
        </p:nvSpPr>
        <p:spPr>
          <a:xfrm>
            <a:off x="5086350" y="1757362"/>
            <a:ext cx="1195159" cy="577850"/>
          </a:xfrm>
          <a:prstGeom prst="rect">
            <a:avLst/>
          </a:prstGeom>
        </p:spPr>
        <p:txBody>
          <a:bodyPr wrap="square">
            <a:spAutoFit/>
          </a:bodyPr>
          <a:lstStyle/>
          <a:p>
            <a:pPr>
              <a:lnSpc>
                <a:spcPct val="150000"/>
              </a:lnSpc>
            </a:pPr>
            <a:r>
              <a:rPr lang="en-US" altLang="zh-CN" sz="2400" dirty="0">
                <a:solidFill>
                  <a:srgbClr val="FF0000"/>
                </a:solidFill>
              </a:rPr>
              <a:t>state</a:t>
            </a:r>
          </a:p>
        </p:txBody>
      </p:sp>
      <p:sp>
        <p:nvSpPr>
          <p:cNvPr id="19" name="矩形 18">
            <a:extLst>
              <a:ext uri="{FF2B5EF4-FFF2-40B4-BE49-F238E27FC236}">
                <a16:creationId xmlns:a16="http://schemas.microsoft.com/office/drawing/2014/main" id="{5FB54B79-7115-4E0C-97AE-66A3B393950A}"/>
              </a:ext>
            </a:extLst>
          </p:cNvPr>
          <p:cNvSpPr/>
          <p:nvPr/>
        </p:nvSpPr>
        <p:spPr>
          <a:xfrm>
            <a:off x="6921514" y="1757362"/>
            <a:ext cx="1195159" cy="577850"/>
          </a:xfrm>
          <a:prstGeom prst="rect">
            <a:avLst/>
          </a:prstGeom>
        </p:spPr>
        <p:txBody>
          <a:bodyPr wrap="square">
            <a:spAutoFit/>
          </a:bodyPr>
          <a:lstStyle/>
          <a:p>
            <a:pPr>
              <a:lnSpc>
                <a:spcPct val="150000"/>
              </a:lnSpc>
            </a:pPr>
            <a:r>
              <a:rPr lang="en-US" altLang="zh-CN" sz="2400" dirty="0">
                <a:solidFill>
                  <a:srgbClr val="FF0000"/>
                </a:solidFill>
              </a:rPr>
              <a:t>local</a:t>
            </a:r>
          </a:p>
        </p:txBody>
      </p:sp>
      <p:sp>
        <p:nvSpPr>
          <p:cNvPr id="20" name="矩形 19">
            <a:extLst>
              <a:ext uri="{FF2B5EF4-FFF2-40B4-BE49-F238E27FC236}">
                <a16:creationId xmlns:a16="http://schemas.microsoft.com/office/drawing/2014/main" id="{AF11A942-5FE5-4E99-A916-12B2D1FC18C0}"/>
              </a:ext>
            </a:extLst>
          </p:cNvPr>
          <p:cNvSpPr/>
          <p:nvPr/>
        </p:nvSpPr>
        <p:spPr>
          <a:xfrm>
            <a:off x="3173427" y="2373810"/>
            <a:ext cx="1195159" cy="577850"/>
          </a:xfrm>
          <a:prstGeom prst="rect">
            <a:avLst/>
          </a:prstGeom>
        </p:spPr>
        <p:txBody>
          <a:bodyPr wrap="square">
            <a:spAutoFit/>
          </a:bodyPr>
          <a:lstStyle/>
          <a:p>
            <a:pPr>
              <a:lnSpc>
                <a:spcPct val="150000"/>
              </a:lnSpc>
            </a:pPr>
            <a:r>
              <a:rPr lang="en-US" altLang="zh-CN" sz="2400" dirty="0">
                <a:solidFill>
                  <a:srgbClr val="FF0000"/>
                </a:solidFill>
              </a:rPr>
              <a:t>Alaska</a:t>
            </a:r>
          </a:p>
        </p:txBody>
      </p:sp>
      <p:sp>
        <p:nvSpPr>
          <p:cNvPr id="21" name="矩形 20">
            <a:extLst>
              <a:ext uri="{FF2B5EF4-FFF2-40B4-BE49-F238E27FC236}">
                <a16:creationId xmlns:a16="http://schemas.microsoft.com/office/drawing/2014/main" id="{B1BC8EED-3D48-4E54-9279-EBE31502E288}"/>
              </a:ext>
            </a:extLst>
          </p:cNvPr>
          <p:cNvSpPr/>
          <p:nvPr/>
        </p:nvSpPr>
        <p:spPr>
          <a:xfrm>
            <a:off x="7225836" y="2951660"/>
            <a:ext cx="1961027" cy="577850"/>
          </a:xfrm>
          <a:prstGeom prst="rect">
            <a:avLst/>
          </a:prstGeom>
        </p:spPr>
        <p:txBody>
          <a:bodyPr wrap="square">
            <a:spAutoFit/>
          </a:bodyPr>
          <a:lstStyle/>
          <a:p>
            <a:pPr>
              <a:lnSpc>
                <a:spcPct val="150000"/>
              </a:lnSpc>
            </a:pPr>
            <a:r>
              <a:rPr lang="en-US" altLang="zh-CN" sz="2400" dirty="0">
                <a:solidFill>
                  <a:srgbClr val="FF0000"/>
                </a:solidFill>
              </a:rPr>
              <a:t>Bering Strait</a:t>
            </a:r>
          </a:p>
        </p:txBody>
      </p:sp>
      <p:sp>
        <p:nvSpPr>
          <p:cNvPr id="22" name="矩形 21">
            <a:extLst>
              <a:ext uri="{FF2B5EF4-FFF2-40B4-BE49-F238E27FC236}">
                <a16:creationId xmlns:a16="http://schemas.microsoft.com/office/drawing/2014/main" id="{339AFE58-E321-477A-A75D-AD1FB21138D1}"/>
              </a:ext>
            </a:extLst>
          </p:cNvPr>
          <p:cNvSpPr/>
          <p:nvPr/>
        </p:nvSpPr>
        <p:spPr>
          <a:xfrm>
            <a:off x="9836496" y="3416154"/>
            <a:ext cx="1961027" cy="577850"/>
          </a:xfrm>
          <a:prstGeom prst="rect">
            <a:avLst/>
          </a:prstGeom>
        </p:spPr>
        <p:txBody>
          <a:bodyPr wrap="square">
            <a:spAutoFit/>
          </a:bodyPr>
          <a:lstStyle/>
          <a:p>
            <a:pPr>
              <a:lnSpc>
                <a:spcPct val="150000"/>
              </a:lnSpc>
            </a:pPr>
            <a:r>
              <a:rPr lang="en-US" altLang="zh-CN" sz="2400" dirty="0">
                <a:solidFill>
                  <a:srgbClr val="FF0000"/>
                </a:solidFill>
              </a:rPr>
              <a:t>country</a:t>
            </a:r>
          </a:p>
        </p:txBody>
      </p:sp>
      <p:sp>
        <p:nvSpPr>
          <p:cNvPr id="23" name="矩形 22">
            <a:extLst>
              <a:ext uri="{FF2B5EF4-FFF2-40B4-BE49-F238E27FC236}">
                <a16:creationId xmlns:a16="http://schemas.microsoft.com/office/drawing/2014/main" id="{E3D08D31-E479-4A87-A8C7-B3E34456C7F1}"/>
              </a:ext>
            </a:extLst>
          </p:cNvPr>
          <p:cNvSpPr/>
          <p:nvPr/>
        </p:nvSpPr>
        <p:spPr>
          <a:xfrm>
            <a:off x="1687860" y="3994004"/>
            <a:ext cx="1961027" cy="577850"/>
          </a:xfrm>
          <a:prstGeom prst="rect">
            <a:avLst/>
          </a:prstGeom>
        </p:spPr>
        <p:txBody>
          <a:bodyPr wrap="square">
            <a:spAutoFit/>
          </a:bodyPr>
          <a:lstStyle/>
          <a:p>
            <a:pPr>
              <a:lnSpc>
                <a:spcPct val="150000"/>
              </a:lnSpc>
            </a:pPr>
            <a:r>
              <a:rPr lang="en-US" altLang="zh-CN" sz="2400" dirty="0">
                <a:solidFill>
                  <a:srgbClr val="FF0000"/>
                </a:solidFill>
              </a:rPr>
              <a:t>municipal</a:t>
            </a:r>
          </a:p>
        </p:txBody>
      </p:sp>
    </p:spTree>
    <p:extLst>
      <p:ext uri="{BB962C8B-B14F-4D97-AF65-F5344CB8AC3E}">
        <p14:creationId xmlns:p14="http://schemas.microsoft.com/office/powerpoint/2010/main" val="881041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1C4903D-C01E-4265-AB98-12FDDB818B87}"/>
              </a:ext>
            </a:extLst>
          </p:cNvPr>
          <p:cNvSpPr/>
          <p:nvPr/>
        </p:nvSpPr>
        <p:spPr>
          <a:xfrm>
            <a:off x="422035" y="626706"/>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3   </a:t>
            </a:r>
            <a:r>
              <a:rPr lang="en-US" altLang="zh-CN" sz="2000" b="1" i="1" dirty="0">
                <a:latin typeface="Times New Roman" panose="02020603050405020304" pitchFamily="18" charset="0"/>
                <a:cs typeface="Times New Roman" panose="02020603050405020304" pitchFamily="18" charset="0"/>
              </a:rPr>
              <a:t>Fill in the blanks according to the text.</a:t>
            </a:r>
          </a:p>
        </p:txBody>
      </p:sp>
      <p:sp>
        <p:nvSpPr>
          <p:cNvPr id="16" name="矩形 15">
            <a:extLst>
              <a:ext uri="{FF2B5EF4-FFF2-40B4-BE49-F238E27FC236}">
                <a16:creationId xmlns:a16="http://schemas.microsoft.com/office/drawing/2014/main" id="{1691FDBC-4070-40D5-88EF-8514226B7E7E}"/>
              </a:ext>
            </a:extLst>
          </p:cNvPr>
          <p:cNvSpPr/>
          <p:nvPr/>
        </p:nvSpPr>
        <p:spPr>
          <a:xfrm>
            <a:off x="773999" y="1120578"/>
            <a:ext cx="10127364" cy="3347840"/>
          </a:xfrm>
          <a:prstGeom prst="rect">
            <a:avLst/>
          </a:prstGeom>
        </p:spPr>
        <p:txBody>
          <a:bodyPr wrap="square">
            <a:spAutoFit/>
          </a:bodyPr>
          <a:lstStyle/>
          <a:p>
            <a:pPr algn="just">
              <a:lnSpc>
                <a:spcPct val="150000"/>
              </a:lnSpc>
            </a:pPr>
            <a:r>
              <a:rPr lang="en-US" altLang="zh-CN" sz="2400" dirty="0"/>
              <a:t>4. The ____________ Mountains divide the eastern seaboard from the Great Lakes and the grasslands of the Midwest.</a:t>
            </a:r>
          </a:p>
          <a:p>
            <a:pPr algn="just">
              <a:lnSpc>
                <a:spcPct val="150000"/>
              </a:lnSpc>
            </a:pPr>
            <a:r>
              <a:rPr lang="en-US" altLang="zh-CN" sz="2400" dirty="0"/>
              <a:t>5. Juan Ponce de León, who arrived in Florida in 1513, is credited as being the ______ European to land in what is now the continental United States, although some evidence suggests that John Cabot might have reached what is presently _______________ in 1498.</a:t>
            </a:r>
            <a:endParaRPr lang="zh-CN" altLang="en-US" sz="2400" dirty="0"/>
          </a:p>
        </p:txBody>
      </p:sp>
      <p:sp>
        <p:nvSpPr>
          <p:cNvPr id="4" name="矩形 3">
            <a:extLst>
              <a:ext uri="{FF2B5EF4-FFF2-40B4-BE49-F238E27FC236}">
                <a16:creationId xmlns:a16="http://schemas.microsoft.com/office/drawing/2014/main" id="{1F7CD6D4-1259-4E7D-98D5-7132C52C538E}"/>
              </a:ext>
            </a:extLst>
          </p:cNvPr>
          <p:cNvSpPr/>
          <p:nvPr/>
        </p:nvSpPr>
        <p:spPr>
          <a:xfrm>
            <a:off x="1959322" y="1120578"/>
            <a:ext cx="1961027" cy="577850"/>
          </a:xfrm>
          <a:prstGeom prst="rect">
            <a:avLst/>
          </a:prstGeom>
        </p:spPr>
        <p:txBody>
          <a:bodyPr wrap="square">
            <a:spAutoFit/>
          </a:bodyPr>
          <a:lstStyle/>
          <a:p>
            <a:pPr>
              <a:lnSpc>
                <a:spcPct val="150000"/>
              </a:lnSpc>
            </a:pPr>
            <a:r>
              <a:rPr lang="en-US" altLang="zh-CN" sz="2400" dirty="0">
                <a:solidFill>
                  <a:srgbClr val="FF0000"/>
                </a:solidFill>
              </a:rPr>
              <a:t>Appalachian</a:t>
            </a:r>
          </a:p>
        </p:txBody>
      </p:sp>
      <p:sp>
        <p:nvSpPr>
          <p:cNvPr id="5" name="矩形 4">
            <a:extLst>
              <a:ext uri="{FF2B5EF4-FFF2-40B4-BE49-F238E27FC236}">
                <a16:creationId xmlns:a16="http://schemas.microsoft.com/office/drawing/2014/main" id="{5E36C8EE-BDEB-4471-80F1-4BE55162AD79}"/>
              </a:ext>
            </a:extLst>
          </p:cNvPr>
          <p:cNvSpPr/>
          <p:nvPr/>
        </p:nvSpPr>
        <p:spPr>
          <a:xfrm>
            <a:off x="2297460" y="2794498"/>
            <a:ext cx="1031528" cy="577850"/>
          </a:xfrm>
          <a:prstGeom prst="rect">
            <a:avLst/>
          </a:prstGeom>
        </p:spPr>
        <p:txBody>
          <a:bodyPr wrap="square">
            <a:spAutoFit/>
          </a:bodyPr>
          <a:lstStyle/>
          <a:p>
            <a:pPr>
              <a:lnSpc>
                <a:spcPct val="150000"/>
              </a:lnSpc>
            </a:pPr>
            <a:r>
              <a:rPr lang="en-US" altLang="zh-CN" sz="2400" dirty="0">
                <a:solidFill>
                  <a:srgbClr val="FF0000"/>
                </a:solidFill>
              </a:rPr>
              <a:t>First</a:t>
            </a:r>
          </a:p>
        </p:txBody>
      </p:sp>
      <p:sp>
        <p:nvSpPr>
          <p:cNvPr id="6" name="矩形 5">
            <a:extLst>
              <a:ext uri="{FF2B5EF4-FFF2-40B4-BE49-F238E27FC236}">
                <a16:creationId xmlns:a16="http://schemas.microsoft.com/office/drawing/2014/main" id="{C5A64CFB-5AAC-43B4-8A17-829A1CDEDB78}"/>
              </a:ext>
            </a:extLst>
          </p:cNvPr>
          <p:cNvSpPr/>
          <p:nvPr/>
        </p:nvSpPr>
        <p:spPr>
          <a:xfrm>
            <a:off x="4464396" y="3890568"/>
            <a:ext cx="2236441" cy="577850"/>
          </a:xfrm>
          <a:prstGeom prst="rect">
            <a:avLst/>
          </a:prstGeom>
        </p:spPr>
        <p:txBody>
          <a:bodyPr wrap="square">
            <a:spAutoFit/>
          </a:bodyPr>
          <a:lstStyle/>
          <a:p>
            <a:pPr>
              <a:lnSpc>
                <a:spcPct val="150000"/>
              </a:lnSpc>
            </a:pPr>
            <a:r>
              <a:rPr lang="en-US" altLang="zh-CN" sz="2400" dirty="0">
                <a:solidFill>
                  <a:srgbClr val="FF0000"/>
                </a:solidFill>
              </a:rPr>
              <a:t>New England</a:t>
            </a:r>
          </a:p>
        </p:txBody>
      </p:sp>
    </p:spTree>
    <p:extLst>
      <p:ext uri="{BB962C8B-B14F-4D97-AF65-F5344CB8AC3E}">
        <p14:creationId xmlns:p14="http://schemas.microsoft.com/office/powerpoint/2010/main" val="1598406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0F9075-F645-457F-8E96-AABD34BAED82}"/>
              </a:ext>
            </a:extLst>
          </p:cNvPr>
          <p:cNvSpPr/>
          <p:nvPr/>
        </p:nvSpPr>
        <p:spPr>
          <a:xfrm>
            <a:off x="422035" y="626706"/>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4   </a:t>
            </a:r>
            <a:r>
              <a:rPr lang="en-US" altLang="zh-CN" sz="2000" b="1" i="1" dirty="0">
                <a:latin typeface="Times New Roman" panose="02020603050405020304" pitchFamily="18" charset="0"/>
                <a:cs typeface="Times New Roman" panose="02020603050405020304" pitchFamily="18" charset="0"/>
              </a:rPr>
              <a:t>Fill in the following table.</a:t>
            </a:r>
          </a:p>
        </p:txBody>
      </p:sp>
      <p:graphicFrame>
        <p:nvGraphicFramePr>
          <p:cNvPr id="3" name="表格 2">
            <a:extLst>
              <a:ext uri="{FF2B5EF4-FFF2-40B4-BE49-F238E27FC236}">
                <a16:creationId xmlns:a16="http://schemas.microsoft.com/office/drawing/2014/main" id="{DD9BDCF1-50E0-4AEB-BBF9-14DC9B7AE136}"/>
              </a:ext>
            </a:extLst>
          </p:cNvPr>
          <p:cNvGraphicFramePr>
            <a:graphicFrameLocks noGrp="1"/>
          </p:cNvGraphicFramePr>
          <p:nvPr>
            <p:extLst>
              <p:ext uri="{D42A27DB-BD31-4B8C-83A1-F6EECF244321}">
                <p14:modId xmlns:p14="http://schemas.microsoft.com/office/powerpoint/2010/main" val="815993116"/>
              </p:ext>
            </p:extLst>
          </p:nvPr>
        </p:nvGraphicFramePr>
        <p:xfrm>
          <a:off x="422035" y="1419753"/>
          <a:ext cx="11236566" cy="5081058"/>
        </p:xfrm>
        <a:graphic>
          <a:graphicData uri="http://schemas.openxmlformats.org/drawingml/2006/table">
            <a:tbl>
              <a:tblPr firstRow="1" bandRow="1">
                <a:tableStyleId>{93296810-A885-4BE3-A3E7-6D5BEEA58F35}</a:tableStyleId>
              </a:tblPr>
              <a:tblGrid>
                <a:gridCol w="2292590">
                  <a:extLst>
                    <a:ext uri="{9D8B030D-6E8A-4147-A177-3AD203B41FA5}">
                      <a16:colId xmlns:a16="http://schemas.microsoft.com/office/drawing/2014/main" val="3267007035"/>
                    </a:ext>
                  </a:extLst>
                </a:gridCol>
                <a:gridCol w="2814638">
                  <a:extLst>
                    <a:ext uri="{9D8B030D-6E8A-4147-A177-3AD203B41FA5}">
                      <a16:colId xmlns:a16="http://schemas.microsoft.com/office/drawing/2014/main" val="2664949406"/>
                    </a:ext>
                  </a:extLst>
                </a:gridCol>
                <a:gridCol w="6129338">
                  <a:extLst>
                    <a:ext uri="{9D8B030D-6E8A-4147-A177-3AD203B41FA5}">
                      <a16:colId xmlns:a16="http://schemas.microsoft.com/office/drawing/2014/main" val="3043848669"/>
                    </a:ext>
                  </a:extLst>
                </a:gridCol>
              </a:tblGrid>
              <a:tr h="846843">
                <a:tc>
                  <a:txBody>
                    <a:bodyPr/>
                    <a:lstStyle/>
                    <a:p>
                      <a:pPr algn="ctr"/>
                      <a:r>
                        <a:rPr lang="en-US" altLang="zh-CN" sz="2000" dirty="0">
                          <a:latin typeface="+mj-lt"/>
                        </a:rPr>
                        <a:t>Cities</a:t>
                      </a:r>
                      <a:endParaRPr lang="zh-CN" altLang="en-US" sz="2000" dirty="0">
                        <a:latin typeface="+mj-lt"/>
                      </a:endParaRPr>
                    </a:p>
                  </a:txBody>
                  <a:tcPr anchor="ctr"/>
                </a:tc>
                <a:tc>
                  <a:txBody>
                    <a:bodyPr/>
                    <a:lstStyle/>
                    <a:p>
                      <a:pPr algn="ctr"/>
                      <a:r>
                        <a:rPr lang="en-US" altLang="zh-CN" sz="2000" dirty="0">
                          <a:latin typeface="+mj-lt"/>
                        </a:rPr>
                        <a:t>States</a:t>
                      </a:r>
                      <a:endParaRPr lang="zh-CN" altLang="en-US" sz="2000" dirty="0">
                        <a:latin typeface="+mj-lt"/>
                      </a:endParaRPr>
                    </a:p>
                  </a:txBody>
                  <a:tcPr anchor="ctr"/>
                </a:tc>
                <a:tc>
                  <a:txBody>
                    <a:bodyPr/>
                    <a:lstStyle/>
                    <a:p>
                      <a:pPr algn="ctr"/>
                      <a:r>
                        <a:rPr lang="en-US" altLang="zh-CN" sz="2000" dirty="0">
                          <a:latin typeface="+mj-lt"/>
                        </a:rPr>
                        <a:t>Main Characteristics</a:t>
                      </a:r>
                      <a:endParaRPr lang="zh-CN" altLang="en-US" sz="2000" dirty="0">
                        <a:latin typeface="+mj-lt"/>
                      </a:endParaRPr>
                    </a:p>
                  </a:txBody>
                  <a:tcPr anchor="ctr"/>
                </a:tc>
                <a:extLst>
                  <a:ext uri="{0D108BD9-81ED-4DB2-BD59-A6C34878D82A}">
                    <a16:rowId xmlns:a16="http://schemas.microsoft.com/office/drawing/2014/main" val="2967182610"/>
                  </a:ext>
                </a:extLst>
              </a:tr>
              <a:tr h="846843">
                <a:tc>
                  <a:txBody>
                    <a:bodyPr/>
                    <a:lstStyle/>
                    <a:p>
                      <a:pPr algn="l"/>
                      <a:endParaRPr lang="zh-CN" altLang="en-US" sz="2000" dirty="0">
                        <a:latin typeface="+mj-lt"/>
                      </a:endParaRPr>
                    </a:p>
                  </a:txBody>
                  <a:tcPr anchor="ctr"/>
                </a:tc>
                <a:tc>
                  <a:txBody>
                    <a:bodyPr/>
                    <a:lstStyle/>
                    <a:p>
                      <a:pPr algn="l"/>
                      <a:endParaRPr lang="zh-CN" altLang="en-US" sz="2000" dirty="0">
                        <a:latin typeface="+mj-lt"/>
                      </a:endParaRPr>
                    </a:p>
                  </a:txBody>
                  <a:tcPr anchor="ctr"/>
                </a:tc>
                <a:tc>
                  <a:txBody>
                    <a:bodyPr/>
                    <a:lstStyle/>
                    <a:p>
                      <a:pPr algn="l"/>
                      <a:r>
                        <a:rPr lang="en-US" altLang="zh-CN" sz="2000" dirty="0">
                          <a:latin typeface="+mj-lt"/>
                        </a:rPr>
                        <a:t>self-</a:t>
                      </a:r>
                      <a:r>
                        <a:rPr lang="en-US" altLang="zh-CN" sz="2000" dirty="0" err="1">
                          <a:latin typeface="+mj-lt"/>
                        </a:rPr>
                        <a:t>proclaimed“the</a:t>
                      </a:r>
                      <a:r>
                        <a:rPr lang="en-US" altLang="zh-CN" sz="2000" dirty="0">
                          <a:latin typeface="+mj-lt"/>
                        </a:rPr>
                        <a:t> capital of the world”</a:t>
                      </a:r>
                      <a:endParaRPr lang="zh-CN" altLang="en-US" sz="2000" dirty="0">
                        <a:latin typeface="+mj-lt"/>
                      </a:endParaRPr>
                    </a:p>
                  </a:txBody>
                  <a:tcPr anchor="ctr"/>
                </a:tc>
                <a:extLst>
                  <a:ext uri="{0D108BD9-81ED-4DB2-BD59-A6C34878D82A}">
                    <a16:rowId xmlns:a16="http://schemas.microsoft.com/office/drawing/2014/main" val="117925249"/>
                  </a:ext>
                </a:extLst>
              </a:tr>
              <a:tr h="846843">
                <a:tc>
                  <a:txBody>
                    <a:bodyPr/>
                    <a:lstStyle/>
                    <a:p>
                      <a:pPr algn="l"/>
                      <a:r>
                        <a:rPr lang="en-US" altLang="zh-CN" sz="2000" dirty="0">
                          <a:latin typeface="+mj-lt"/>
                        </a:rPr>
                        <a:t>Las Vegas</a:t>
                      </a:r>
                      <a:endParaRPr lang="zh-CN" altLang="en-US" sz="2000" dirty="0">
                        <a:latin typeface="+mj-lt"/>
                      </a:endParaRPr>
                    </a:p>
                  </a:txBody>
                  <a:tcPr anchor="ctr"/>
                </a:tc>
                <a:tc>
                  <a:txBody>
                    <a:bodyPr/>
                    <a:lstStyle/>
                    <a:p>
                      <a:pPr algn="l"/>
                      <a:endParaRPr lang="zh-CN" altLang="en-US" sz="2000" dirty="0">
                        <a:latin typeface="+mj-lt"/>
                      </a:endParaRPr>
                    </a:p>
                  </a:txBody>
                  <a:tcPr anchor="ctr"/>
                </a:tc>
                <a:tc>
                  <a:txBody>
                    <a:bodyPr/>
                    <a:lstStyle/>
                    <a:p>
                      <a:pPr algn="l"/>
                      <a:r>
                        <a:rPr lang="en-US" altLang="zh-CN" sz="2000" dirty="0">
                          <a:latin typeface="+mj-lt"/>
                        </a:rPr>
                        <a:t>“sin city”</a:t>
                      </a:r>
                      <a:endParaRPr lang="zh-CN" altLang="en-US" sz="2000" dirty="0">
                        <a:latin typeface="+mj-lt"/>
                      </a:endParaRPr>
                    </a:p>
                  </a:txBody>
                  <a:tcPr anchor="ctr"/>
                </a:tc>
                <a:extLst>
                  <a:ext uri="{0D108BD9-81ED-4DB2-BD59-A6C34878D82A}">
                    <a16:rowId xmlns:a16="http://schemas.microsoft.com/office/drawing/2014/main" val="30315418"/>
                  </a:ext>
                </a:extLst>
              </a:tr>
              <a:tr h="846843">
                <a:tc>
                  <a:txBody>
                    <a:bodyPr/>
                    <a:lstStyle/>
                    <a:p>
                      <a:pPr algn="l"/>
                      <a:endParaRPr lang="zh-CN" altLang="en-US" sz="2000">
                        <a:latin typeface="+mj-lt"/>
                      </a:endParaRPr>
                    </a:p>
                  </a:txBody>
                  <a:tcPr anchor="ctr"/>
                </a:tc>
                <a:tc>
                  <a:txBody>
                    <a:bodyPr/>
                    <a:lstStyle/>
                    <a:p>
                      <a:pPr algn="l"/>
                      <a:r>
                        <a:rPr lang="en-US" altLang="zh-CN" sz="2000" dirty="0">
                          <a:latin typeface="+mj-lt"/>
                        </a:rPr>
                        <a:t>Massachusetts</a:t>
                      </a:r>
                      <a:endParaRPr lang="zh-CN" altLang="en-US" sz="2000" dirty="0">
                        <a:latin typeface="+mj-lt"/>
                      </a:endParaRPr>
                    </a:p>
                  </a:txBody>
                  <a:tcPr anchor="ctr"/>
                </a:tc>
                <a:tc>
                  <a:txBody>
                    <a:bodyPr/>
                    <a:lstStyle/>
                    <a:p>
                      <a:pPr algn="l"/>
                      <a:r>
                        <a:rPr lang="en-US" altLang="zh-CN" sz="2000" dirty="0">
                          <a:latin typeface="+mj-lt"/>
                        </a:rPr>
                        <a:t>retained more of its original buildings as memorials to </a:t>
                      </a:r>
                      <a:r>
                        <a:rPr lang="en-US" altLang="zh-CN" sz="2000" dirty="0" err="1">
                          <a:latin typeface="+mj-lt"/>
                        </a:rPr>
                        <a:t>America’spast</a:t>
                      </a:r>
                      <a:endParaRPr lang="zh-CN" altLang="en-US" sz="2000" dirty="0">
                        <a:latin typeface="+mj-lt"/>
                      </a:endParaRPr>
                    </a:p>
                  </a:txBody>
                  <a:tcPr anchor="ctr"/>
                </a:tc>
                <a:extLst>
                  <a:ext uri="{0D108BD9-81ED-4DB2-BD59-A6C34878D82A}">
                    <a16:rowId xmlns:a16="http://schemas.microsoft.com/office/drawing/2014/main" val="237511380"/>
                  </a:ext>
                </a:extLst>
              </a:tr>
              <a:tr h="846843">
                <a:tc>
                  <a:txBody>
                    <a:bodyPr/>
                    <a:lstStyle/>
                    <a:p>
                      <a:pPr algn="l"/>
                      <a:r>
                        <a:rPr lang="en-US" altLang="zh-CN" sz="2000" dirty="0">
                          <a:latin typeface="+mj-lt"/>
                        </a:rPr>
                        <a:t>Chicago</a:t>
                      </a:r>
                      <a:endParaRPr lang="zh-CN" altLang="en-US" sz="2000" dirty="0">
                        <a:latin typeface="+mj-lt"/>
                      </a:endParaRPr>
                    </a:p>
                  </a:txBody>
                  <a:tcPr anchor="ctr"/>
                </a:tc>
                <a:tc>
                  <a:txBody>
                    <a:bodyPr/>
                    <a:lstStyle/>
                    <a:p>
                      <a:pPr algn="l"/>
                      <a:r>
                        <a:rPr lang="en-US" altLang="zh-CN" sz="2000" dirty="0">
                          <a:latin typeface="+mj-lt"/>
                        </a:rPr>
                        <a:t>Illinois</a:t>
                      </a:r>
                      <a:endParaRPr lang="zh-CN" altLang="en-US" sz="2000" dirty="0">
                        <a:latin typeface="+mj-lt"/>
                      </a:endParaRPr>
                    </a:p>
                  </a:txBody>
                  <a:tcPr anchor="ctr"/>
                </a:tc>
                <a:tc>
                  <a:txBody>
                    <a:bodyPr/>
                    <a:lstStyle/>
                    <a:p>
                      <a:pPr algn="l"/>
                      <a:endParaRPr lang="zh-CN" altLang="en-US" sz="2000" dirty="0">
                        <a:latin typeface="+mj-lt"/>
                      </a:endParaRPr>
                    </a:p>
                  </a:txBody>
                  <a:tcPr anchor="ctr"/>
                </a:tc>
                <a:extLst>
                  <a:ext uri="{0D108BD9-81ED-4DB2-BD59-A6C34878D82A}">
                    <a16:rowId xmlns:a16="http://schemas.microsoft.com/office/drawing/2014/main" val="768615400"/>
                  </a:ext>
                </a:extLst>
              </a:tr>
              <a:tr h="846843">
                <a:tc>
                  <a:txBody>
                    <a:bodyPr/>
                    <a:lstStyle/>
                    <a:p>
                      <a:pPr algn="l"/>
                      <a:endParaRPr lang="zh-CN" altLang="en-US" sz="2000">
                        <a:latin typeface="+mj-lt"/>
                      </a:endParaRPr>
                    </a:p>
                  </a:txBody>
                  <a:tcPr anchor="ctr"/>
                </a:tc>
                <a:tc>
                  <a:txBody>
                    <a:bodyPr/>
                    <a:lstStyle/>
                    <a:p>
                      <a:pPr algn="l"/>
                      <a:endParaRPr lang="zh-CN" altLang="en-US" sz="2000">
                        <a:latin typeface="+mj-lt"/>
                      </a:endParaRPr>
                    </a:p>
                  </a:txBody>
                  <a:tcPr anchor="ctr"/>
                </a:tc>
                <a:tc>
                  <a:txBody>
                    <a:bodyPr/>
                    <a:lstStyle/>
                    <a:p>
                      <a:pPr algn="l"/>
                      <a:r>
                        <a:rPr lang="en-US" altLang="zh-CN" sz="2000" dirty="0">
                          <a:latin typeface="+mj-lt"/>
                        </a:rPr>
                        <a:t>The Golden Gate Bridge</a:t>
                      </a:r>
                      <a:endParaRPr lang="zh-CN" altLang="en-US" sz="2000" dirty="0">
                        <a:latin typeface="+mj-lt"/>
                      </a:endParaRPr>
                    </a:p>
                  </a:txBody>
                  <a:tcPr anchor="ctr"/>
                </a:tc>
                <a:extLst>
                  <a:ext uri="{0D108BD9-81ED-4DB2-BD59-A6C34878D82A}">
                    <a16:rowId xmlns:a16="http://schemas.microsoft.com/office/drawing/2014/main" val="1488946978"/>
                  </a:ext>
                </a:extLst>
              </a:tr>
            </a:tbl>
          </a:graphicData>
        </a:graphic>
      </p:graphicFrame>
      <p:sp>
        <p:nvSpPr>
          <p:cNvPr id="4" name="矩形 3">
            <a:extLst>
              <a:ext uri="{FF2B5EF4-FFF2-40B4-BE49-F238E27FC236}">
                <a16:creationId xmlns:a16="http://schemas.microsoft.com/office/drawing/2014/main" id="{492FC3C1-8B58-469F-9837-90BB546C5BF6}"/>
              </a:ext>
            </a:extLst>
          </p:cNvPr>
          <p:cNvSpPr/>
          <p:nvPr/>
        </p:nvSpPr>
        <p:spPr>
          <a:xfrm>
            <a:off x="422035" y="2318943"/>
            <a:ext cx="2236441" cy="577850"/>
          </a:xfrm>
          <a:prstGeom prst="rect">
            <a:avLst/>
          </a:prstGeom>
        </p:spPr>
        <p:txBody>
          <a:bodyPr wrap="square">
            <a:spAutoFit/>
          </a:bodyPr>
          <a:lstStyle/>
          <a:p>
            <a:pPr>
              <a:lnSpc>
                <a:spcPct val="150000"/>
              </a:lnSpc>
            </a:pPr>
            <a:r>
              <a:rPr lang="en-US" altLang="zh-CN" sz="2400" dirty="0">
                <a:solidFill>
                  <a:srgbClr val="FF0000"/>
                </a:solidFill>
              </a:rPr>
              <a:t>Madeira Beach</a:t>
            </a:r>
          </a:p>
        </p:txBody>
      </p:sp>
      <p:sp>
        <p:nvSpPr>
          <p:cNvPr id="5" name="矩形 4">
            <a:extLst>
              <a:ext uri="{FF2B5EF4-FFF2-40B4-BE49-F238E27FC236}">
                <a16:creationId xmlns:a16="http://schemas.microsoft.com/office/drawing/2014/main" id="{CA9FE464-28E2-4350-8537-3AD1FB02AC6E}"/>
              </a:ext>
            </a:extLst>
          </p:cNvPr>
          <p:cNvSpPr/>
          <p:nvPr/>
        </p:nvSpPr>
        <p:spPr>
          <a:xfrm>
            <a:off x="2817573" y="2318943"/>
            <a:ext cx="2236441" cy="577850"/>
          </a:xfrm>
          <a:prstGeom prst="rect">
            <a:avLst/>
          </a:prstGeom>
        </p:spPr>
        <p:txBody>
          <a:bodyPr wrap="square">
            <a:spAutoFit/>
          </a:bodyPr>
          <a:lstStyle/>
          <a:p>
            <a:pPr>
              <a:lnSpc>
                <a:spcPct val="150000"/>
              </a:lnSpc>
            </a:pPr>
            <a:r>
              <a:rPr lang="en-US" altLang="zh-CN" sz="2400" dirty="0">
                <a:solidFill>
                  <a:srgbClr val="FF0000"/>
                </a:solidFill>
              </a:rPr>
              <a:t>Florida</a:t>
            </a:r>
          </a:p>
        </p:txBody>
      </p:sp>
      <p:sp>
        <p:nvSpPr>
          <p:cNvPr id="6" name="矩形 5">
            <a:extLst>
              <a:ext uri="{FF2B5EF4-FFF2-40B4-BE49-F238E27FC236}">
                <a16:creationId xmlns:a16="http://schemas.microsoft.com/office/drawing/2014/main" id="{30B5D056-DE79-49E1-A24E-8AE02C7F8951}"/>
              </a:ext>
            </a:extLst>
          </p:cNvPr>
          <p:cNvSpPr/>
          <p:nvPr/>
        </p:nvSpPr>
        <p:spPr>
          <a:xfrm>
            <a:off x="2817572" y="3140075"/>
            <a:ext cx="2236441" cy="577850"/>
          </a:xfrm>
          <a:prstGeom prst="rect">
            <a:avLst/>
          </a:prstGeom>
        </p:spPr>
        <p:txBody>
          <a:bodyPr wrap="square">
            <a:spAutoFit/>
          </a:bodyPr>
          <a:lstStyle/>
          <a:p>
            <a:pPr>
              <a:lnSpc>
                <a:spcPct val="150000"/>
              </a:lnSpc>
            </a:pPr>
            <a:r>
              <a:rPr lang="en-US" altLang="zh-CN" sz="2400" dirty="0">
                <a:solidFill>
                  <a:srgbClr val="FF0000"/>
                </a:solidFill>
              </a:rPr>
              <a:t>California</a:t>
            </a:r>
          </a:p>
        </p:txBody>
      </p:sp>
      <p:sp>
        <p:nvSpPr>
          <p:cNvPr id="7" name="矩形 6">
            <a:extLst>
              <a:ext uri="{FF2B5EF4-FFF2-40B4-BE49-F238E27FC236}">
                <a16:creationId xmlns:a16="http://schemas.microsoft.com/office/drawing/2014/main" id="{580248C6-3C3F-42A4-8724-855278B37FEB}"/>
              </a:ext>
            </a:extLst>
          </p:cNvPr>
          <p:cNvSpPr/>
          <p:nvPr/>
        </p:nvSpPr>
        <p:spPr>
          <a:xfrm>
            <a:off x="457339" y="3960282"/>
            <a:ext cx="2236441" cy="577850"/>
          </a:xfrm>
          <a:prstGeom prst="rect">
            <a:avLst/>
          </a:prstGeom>
        </p:spPr>
        <p:txBody>
          <a:bodyPr wrap="square">
            <a:spAutoFit/>
          </a:bodyPr>
          <a:lstStyle/>
          <a:p>
            <a:pPr>
              <a:lnSpc>
                <a:spcPct val="150000"/>
              </a:lnSpc>
            </a:pPr>
            <a:r>
              <a:rPr lang="en-US" altLang="zh-CN" sz="2400" dirty="0">
                <a:solidFill>
                  <a:srgbClr val="FF0000"/>
                </a:solidFill>
              </a:rPr>
              <a:t>Boston </a:t>
            </a:r>
          </a:p>
        </p:txBody>
      </p:sp>
      <p:sp>
        <p:nvSpPr>
          <p:cNvPr id="8" name="矩形 7">
            <a:extLst>
              <a:ext uri="{FF2B5EF4-FFF2-40B4-BE49-F238E27FC236}">
                <a16:creationId xmlns:a16="http://schemas.microsoft.com/office/drawing/2014/main" id="{5C93BDC5-3DDF-4E09-9B4B-FD2F55C4AC39}"/>
              </a:ext>
            </a:extLst>
          </p:cNvPr>
          <p:cNvSpPr/>
          <p:nvPr/>
        </p:nvSpPr>
        <p:spPr>
          <a:xfrm>
            <a:off x="5510351" y="4941223"/>
            <a:ext cx="6148250" cy="496996"/>
          </a:xfrm>
          <a:prstGeom prst="rect">
            <a:avLst/>
          </a:prstGeom>
        </p:spPr>
        <p:txBody>
          <a:bodyPr wrap="square">
            <a:spAutoFit/>
          </a:bodyPr>
          <a:lstStyle/>
          <a:p>
            <a:pPr>
              <a:lnSpc>
                <a:spcPct val="150000"/>
              </a:lnSpc>
            </a:pPr>
            <a:r>
              <a:rPr lang="en-US" altLang="zh-CN" sz="2000" dirty="0">
                <a:solidFill>
                  <a:srgbClr val="FF0000"/>
                </a:solidFill>
              </a:rPr>
              <a:t>Memorials to America’s past Wealth of diverse foods</a:t>
            </a:r>
          </a:p>
        </p:txBody>
      </p:sp>
      <p:sp>
        <p:nvSpPr>
          <p:cNvPr id="9" name="矩形 8">
            <a:extLst>
              <a:ext uri="{FF2B5EF4-FFF2-40B4-BE49-F238E27FC236}">
                <a16:creationId xmlns:a16="http://schemas.microsoft.com/office/drawing/2014/main" id="{6C6EE973-B4C5-41B6-AA7D-E8D445C10E71}"/>
              </a:ext>
            </a:extLst>
          </p:cNvPr>
          <p:cNvSpPr/>
          <p:nvPr/>
        </p:nvSpPr>
        <p:spPr>
          <a:xfrm>
            <a:off x="422034" y="5779952"/>
            <a:ext cx="2271745" cy="577850"/>
          </a:xfrm>
          <a:prstGeom prst="rect">
            <a:avLst/>
          </a:prstGeom>
        </p:spPr>
        <p:txBody>
          <a:bodyPr wrap="square">
            <a:spAutoFit/>
          </a:bodyPr>
          <a:lstStyle/>
          <a:p>
            <a:pPr>
              <a:lnSpc>
                <a:spcPct val="150000"/>
              </a:lnSpc>
            </a:pPr>
            <a:r>
              <a:rPr lang="en-US" altLang="zh-CN" sz="2400" dirty="0">
                <a:solidFill>
                  <a:srgbClr val="FF0000"/>
                </a:solidFill>
              </a:rPr>
              <a:t>San Francisco</a:t>
            </a:r>
          </a:p>
        </p:txBody>
      </p:sp>
      <p:sp>
        <p:nvSpPr>
          <p:cNvPr id="10" name="矩形 9">
            <a:extLst>
              <a:ext uri="{FF2B5EF4-FFF2-40B4-BE49-F238E27FC236}">
                <a16:creationId xmlns:a16="http://schemas.microsoft.com/office/drawing/2014/main" id="{3881AC74-EF7B-4BC3-A652-FD42028A6FEA}"/>
              </a:ext>
            </a:extLst>
          </p:cNvPr>
          <p:cNvSpPr/>
          <p:nvPr/>
        </p:nvSpPr>
        <p:spPr>
          <a:xfrm>
            <a:off x="2693779" y="5851457"/>
            <a:ext cx="2271745" cy="577850"/>
          </a:xfrm>
          <a:prstGeom prst="rect">
            <a:avLst/>
          </a:prstGeom>
        </p:spPr>
        <p:txBody>
          <a:bodyPr wrap="square">
            <a:spAutoFit/>
          </a:bodyPr>
          <a:lstStyle/>
          <a:p>
            <a:pPr>
              <a:lnSpc>
                <a:spcPct val="150000"/>
              </a:lnSpc>
            </a:pPr>
            <a:r>
              <a:rPr lang="en-US" altLang="zh-CN" sz="2400" dirty="0">
                <a:solidFill>
                  <a:srgbClr val="FF0000"/>
                </a:solidFill>
              </a:rPr>
              <a:t>California</a:t>
            </a:r>
          </a:p>
        </p:txBody>
      </p:sp>
    </p:spTree>
    <p:extLst>
      <p:ext uri="{BB962C8B-B14F-4D97-AF65-F5344CB8AC3E}">
        <p14:creationId xmlns:p14="http://schemas.microsoft.com/office/powerpoint/2010/main" val="38559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5E153E6-DC9C-4C2F-9BF2-48AA124194E3}"/>
              </a:ext>
            </a:extLst>
          </p:cNvPr>
          <p:cNvPicPr>
            <a:picLocks noChangeAspect="1"/>
          </p:cNvPicPr>
          <p:nvPr/>
        </p:nvPicPr>
        <p:blipFill>
          <a:blip r:embed="rId3"/>
          <a:stretch>
            <a:fillRect/>
          </a:stretch>
        </p:blipFill>
        <p:spPr>
          <a:xfrm>
            <a:off x="0" y="0"/>
            <a:ext cx="2082491" cy="1028700"/>
          </a:xfrm>
          <a:prstGeom prst="rect">
            <a:avLst/>
          </a:prstGeom>
        </p:spPr>
      </p:pic>
      <p:sp>
        <p:nvSpPr>
          <p:cNvPr id="3" name="矩形 2">
            <a:extLst>
              <a:ext uri="{FF2B5EF4-FFF2-40B4-BE49-F238E27FC236}">
                <a16:creationId xmlns:a16="http://schemas.microsoft.com/office/drawing/2014/main" id="{89065981-D02A-432B-BB31-9CD9A1D21A3E}"/>
              </a:ext>
            </a:extLst>
          </p:cNvPr>
          <p:cNvSpPr/>
          <p:nvPr/>
        </p:nvSpPr>
        <p:spPr>
          <a:xfrm>
            <a:off x="2612599" y="601198"/>
            <a:ext cx="3906326" cy="523220"/>
          </a:xfrm>
          <a:prstGeom prst="rect">
            <a:avLst/>
          </a:prstGeom>
        </p:spPr>
        <p:txBody>
          <a:bodyPr wrap="none">
            <a:spAutoFit/>
          </a:bodyPr>
          <a:lstStyle/>
          <a:p>
            <a:r>
              <a:rPr lang="en-US" altLang="zh-CN" sz="2800" b="1" dirty="0"/>
              <a:t>The American Culture</a:t>
            </a:r>
            <a:endParaRPr lang="zh-CN" altLang="en-US" sz="2800" b="1" dirty="0"/>
          </a:p>
        </p:txBody>
      </p:sp>
      <p:sp>
        <p:nvSpPr>
          <p:cNvPr id="4" name="矩形 3">
            <a:extLst>
              <a:ext uri="{FF2B5EF4-FFF2-40B4-BE49-F238E27FC236}">
                <a16:creationId xmlns:a16="http://schemas.microsoft.com/office/drawing/2014/main" id="{30070F2D-324C-461F-B6AF-C3DB85AB7A80}"/>
              </a:ext>
            </a:extLst>
          </p:cNvPr>
          <p:cNvSpPr/>
          <p:nvPr/>
        </p:nvSpPr>
        <p:spPr>
          <a:xfrm>
            <a:off x="268041" y="1124418"/>
            <a:ext cx="11655917" cy="5563831"/>
          </a:xfrm>
          <a:prstGeom prst="rect">
            <a:avLst/>
          </a:prstGeom>
        </p:spPr>
        <p:txBody>
          <a:bodyPr wrap="square">
            <a:spAutoFit/>
          </a:bodyPr>
          <a:lstStyle/>
          <a:p>
            <a:pPr algn="just">
              <a:lnSpc>
                <a:spcPct val="150000"/>
              </a:lnSpc>
            </a:pPr>
            <a:r>
              <a:rPr lang="zh-CN" altLang="en-US" sz="2400" dirty="0"/>
              <a:t>　　</a:t>
            </a:r>
            <a:r>
              <a:rPr lang="en-US" altLang="zh-CN" sz="2400" dirty="0"/>
              <a:t>The United States is a multicultural nation, home to a wide variety of ethnic groups, traditions, and values. Aside from the now small Native American and Native Hawaiian populations, nearly all Americans or their ancestors immigrated within the past five centuries. The culture held in common by most Americans — mainstream American culture — is a Western culture largely derived from the traditions of European immigrants with influences from many other sources, such as traditions brought by slaves from Africa. More recent immigration from Asia and especially Latin America has added to a cultural mix that has been described as both a homogenizing melting pot and a heterogeneous salad bowl in which immigrants and their descendants retain distinctive cultural characteristics.</a:t>
            </a:r>
            <a:endParaRPr lang="zh-CN" altLang="en-US" sz="2400" dirty="0"/>
          </a:p>
        </p:txBody>
      </p:sp>
    </p:spTree>
    <p:extLst>
      <p:ext uri="{BB962C8B-B14F-4D97-AF65-F5344CB8AC3E}">
        <p14:creationId xmlns:p14="http://schemas.microsoft.com/office/powerpoint/2010/main" val="2773369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B6B0292-3970-48D7-90D8-9F97A8B87CEA}"/>
              </a:ext>
            </a:extLst>
          </p:cNvPr>
          <p:cNvSpPr/>
          <p:nvPr/>
        </p:nvSpPr>
        <p:spPr>
          <a:xfrm>
            <a:off x="268041" y="524343"/>
            <a:ext cx="11655917" cy="5262979"/>
          </a:xfrm>
          <a:prstGeom prst="rect">
            <a:avLst/>
          </a:prstGeom>
        </p:spPr>
        <p:txBody>
          <a:bodyPr wrap="square">
            <a:spAutoFit/>
          </a:bodyPr>
          <a:lstStyle/>
          <a:p>
            <a:pPr algn="just"/>
            <a:r>
              <a:rPr lang="zh-CN" altLang="en-US" sz="2400" dirty="0"/>
              <a:t>　　</a:t>
            </a:r>
            <a:r>
              <a:rPr lang="en-US" altLang="zh-CN" sz="2400" b="1" dirty="0"/>
              <a:t>American Individualism Score</a:t>
            </a:r>
          </a:p>
          <a:p>
            <a:pPr algn="just"/>
            <a:r>
              <a:rPr lang="zh-CN" altLang="en-US" sz="2400" dirty="0"/>
              <a:t>　　</a:t>
            </a:r>
            <a:r>
              <a:rPr lang="en-US" altLang="zh-CN" sz="2400" dirty="0"/>
              <a:t>According to Geert Hofstede’s[1] cultural dimension analysis, the United States has the highest individualism score of all the countries studied. While the mainstream culture holds that the United States is a classless society, scholars identify significant differences between the country’s social classes, affecting socialization, language, and values. The American middle and professional class has initiated many contemporary social trends such as modern feminism, environmentalism, and multiculturalism. </a:t>
            </a:r>
            <a:r>
              <a:rPr lang="en-US" altLang="zh-CN" sz="2400" dirty="0" err="1"/>
              <a:t>Americans’self</a:t>
            </a:r>
            <a:r>
              <a:rPr lang="en-US" altLang="zh-CN" sz="2400" dirty="0"/>
              <a:t>-images, social viewpoints, and cultural expectations are associated with their occupations to an unusually close degree. While Americans tend greatly to value socioeconomic achievement, being ordinary or average is generally seen as a positive attribute. Though the American Dream, or the perception that Americans enjoy high social mobility, plays a key role in attracting immigrants, some analysts find that the United States has less social mobility than Western Europe and Canada.</a:t>
            </a:r>
            <a:endParaRPr lang="zh-CN" altLang="en-US" sz="2400" dirty="0"/>
          </a:p>
        </p:txBody>
      </p:sp>
    </p:spTree>
    <p:extLst>
      <p:ext uri="{BB962C8B-B14F-4D97-AF65-F5344CB8AC3E}">
        <p14:creationId xmlns:p14="http://schemas.microsoft.com/office/powerpoint/2010/main" val="1078830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1370732-9AE3-4600-A3F8-3806D8B08A6C}"/>
              </a:ext>
            </a:extLst>
          </p:cNvPr>
          <p:cNvSpPr/>
          <p:nvPr/>
        </p:nvSpPr>
        <p:spPr>
          <a:xfrm>
            <a:off x="268041" y="524343"/>
            <a:ext cx="11655917" cy="5563831"/>
          </a:xfrm>
          <a:prstGeom prst="rect">
            <a:avLst/>
          </a:prstGeom>
        </p:spPr>
        <p:txBody>
          <a:bodyPr wrap="square">
            <a:spAutoFit/>
          </a:bodyPr>
          <a:lstStyle/>
          <a:p>
            <a:pPr algn="just">
              <a:lnSpc>
                <a:spcPct val="150000"/>
              </a:lnSpc>
            </a:pPr>
            <a:r>
              <a:rPr lang="zh-CN" altLang="en-US" sz="2400" dirty="0"/>
              <a:t>　　</a:t>
            </a:r>
            <a:r>
              <a:rPr lang="en-US" altLang="zh-CN" sz="2400" dirty="0"/>
              <a:t>The United States, like other countries, has rich and poor people and rich and poor neighborhoods.</a:t>
            </a:r>
          </a:p>
          <a:p>
            <a:pPr algn="just">
              <a:lnSpc>
                <a:spcPct val="150000"/>
              </a:lnSpc>
            </a:pPr>
            <a:r>
              <a:rPr lang="zh-CN" altLang="en-US" sz="2400" dirty="0"/>
              <a:t>　　</a:t>
            </a:r>
            <a:r>
              <a:rPr lang="en-US" altLang="zh-CN" sz="2400" dirty="0"/>
              <a:t>For every person who is successful, they are usually better educated than their parents and therefore more likely to have good, well-paying jobs.</a:t>
            </a:r>
          </a:p>
          <a:p>
            <a:pPr algn="just">
              <a:lnSpc>
                <a:spcPct val="150000"/>
              </a:lnSpc>
            </a:pPr>
            <a:r>
              <a:rPr lang="zh-CN" altLang="en-US" sz="2400" dirty="0"/>
              <a:t>　　</a:t>
            </a:r>
            <a:r>
              <a:rPr lang="en-US" altLang="zh-CN" sz="2400" dirty="0"/>
              <a:t>In addition to the fact that the United States includes people whose families originally came from many other parts of the world, Americans move across the nation in great numbers. The continuous mixing of people into new communities is an important observation to consider when we are trying to understand the meaning of class in </a:t>
            </a:r>
            <a:r>
              <a:rPr lang="en-US" altLang="zh-CN" sz="2400" dirty="0" err="1"/>
              <a:t>America.“Do</a:t>
            </a:r>
            <a:r>
              <a:rPr lang="en-US" altLang="zh-CN" sz="2400" dirty="0"/>
              <a:t>- it- </a:t>
            </a:r>
            <a:r>
              <a:rPr lang="en-US" altLang="zh-CN" sz="2400" dirty="0" err="1"/>
              <a:t>yourself”American</a:t>
            </a:r>
            <a:r>
              <a:rPr lang="en-US" altLang="zh-CN" sz="2400" dirty="0"/>
              <a:t> personality is another important consideration.</a:t>
            </a:r>
            <a:endParaRPr lang="zh-CN" altLang="en-US" sz="2400" dirty="0"/>
          </a:p>
        </p:txBody>
      </p:sp>
    </p:spTree>
    <p:extLst>
      <p:ext uri="{BB962C8B-B14F-4D97-AF65-F5344CB8AC3E}">
        <p14:creationId xmlns:p14="http://schemas.microsoft.com/office/powerpoint/2010/main" val="3299824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A1EA677-B522-49B1-9660-9FB56600580C}"/>
              </a:ext>
            </a:extLst>
          </p:cNvPr>
          <p:cNvSpPr/>
          <p:nvPr/>
        </p:nvSpPr>
        <p:spPr>
          <a:xfrm>
            <a:off x="268041" y="524343"/>
            <a:ext cx="11655917" cy="3347840"/>
          </a:xfrm>
          <a:prstGeom prst="rect">
            <a:avLst/>
          </a:prstGeom>
        </p:spPr>
        <p:txBody>
          <a:bodyPr wrap="square">
            <a:spAutoFit/>
          </a:bodyPr>
          <a:lstStyle/>
          <a:p>
            <a:pPr algn="just">
              <a:lnSpc>
                <a:spcPct val="150000"/>
              </a:lnSpc>
            </a:pPr>
            <a:r>
              <a:rPr lang="zh-CN" altLang="en-US" sz="2400" dirty="0"/>
              <a:t>　　</a:t>
            </a:r>
            <a:r>
              <a:rPr lang="en-US" altLang="zh-CN" sz="2400" dirty="0"/>
              <a:t>A Man’s Social Class</a:t>
            </a:r>
          </a:p>
          <a:p>
            <a:pPr algn="just">
              <a:lnSpc>
                <a:spcPct val="150000"/>
              </a:lnSpc>
            </a:pPr>
            <a:r>
              <a:rPr lang="zh-CN" altLang="en-US" sz="2400" dirty="0"/>
              <a:t>　　</a:t>
            </a:r>
            <a:r>
              <a:rPr lang="en-US" altLang="zh-CN" sz="2400" dirty="0"/>
              <a:t>In many countries, a man’s social class is determined at birth. That is, his social class or position is shared with his family, his wider group of relatives. In the United States, position in society is, to a large degree, personal rather than related to family or group.</a:t>
            </a:r>
          </a:p>
          <a:p>
            <a:pPr algn="just">
              <a:lnSpc>
                <a:spcPct val="150000"/>
              </a:lnSpc>
            </a:pPr>
            <a:endParaRPr lang="zh-CN" altLang="en-US" sz="2400" dirty="0"/>
          </a:p>
        </p:txBody>
      </p:sp>
    </p:spTree>
    <p:extLst>
      <p:ext uri="{BB962C8B-B14F-4D97-AF65-F5344CB8AC3E}">
        <p14:creationId xmlns:p14="http://schemas.microsoft.com/office/powerpoint/2010/main" val="618319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1C911CE-93FF-4DEC-B952-F3516B993D1D}"/>
              </a:ext>
            </a:extLst>
          </p:cNvPr>
          <p:cNvSpPr/>
          <p:nvPr/>
        </p:nvSpPr>
        <p:spPr>
          <a:xfrm>
            <a:off x="268041" y="524343"/>
            <a:ext cx="11655917" cy="6117829"/>
          </a:xfrm>
          <a:prstGeom prst="rect">
            <a:avLst/>
          </a:prstGeom>
        </p:spPr>
        <p:txBody>
          <a:bodyPr wrap="square">
            <a:spAutoFit/>
          </a:bodyPr>
          <a:lstStyle/>
          <a:p>
            <a:pPr algn="just">
              <a:lnSpc>
                <a:spcPct val="150000"/>
              </a:lnSpc>
            </a:pPr>
            <a:r>
              <a:rPr lang="zh-CN" altLang="en-US" sz="2400" dirty="0"/>
              <a:t>　　</a:t>
            </a:r>
            <a:r>
              <a:rPr lang="en-US" altLang="zh-CN" sz="2400" dirty="0"/>
              <a:t>Before World War Ⅱ [2], family ties were more important in America than they are now. Uncles, aunts, grandparents, and children vacationed together, spent holidays together, and saw much of each other. But as the American economy developed more rapidly after the war, social customs began to change. With the rapidly growing economy, there were new employment opportunities, and many of them were in scientific fields. These opportunities were often located in other parts of the country. The younger members of many families who were well educated</a:t>
            </a:r>
          </a:p>
          <a:p>
            <a:pPr algn="just">
              <a:lnSpc>
                <a:spcPct val="150000"/>
              </a:lnSpc>
            </a:pPr>
            <a:r>
              <a:rPr lang="en-US" altLang="zh-CN" sz="2400" dirty="0"/>
              <a:t>began to move away from the towns where their families lived to take these new jobs. As these young people became successful, they often moved into a new social stratum, consisting of others who, like themselves, moved away from home to follow job opportunities.</a:t>
            </a:r>
            <a:endParaRPr lang="zh-CN" altLang="en-US" sz="2400" dirty="0"/>
          </a:p>
        </p:txBody>
      </p:sp>
    </p:spTree>
    <p:extLst>
      <p:ext uri="{BB962C8B-B14F-4D97-AF65-F5344CB8AC3E}">
        <p14:creationId xmlns:p14="http://schemas.microsoft.com/office/powerpoint/2010/main" val="1135477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02345A6-F6A4-400B-B491-881EA5138B20}"/>
              </a:ext>
            </a:extLst>
          </p:cNvPr>
          <p:cNvPicPr>
            <a:picLocks noChangeAspect="1"/>
          </p:cNvPicPr>
          <p:nvPr/>
        </p:nvPicPr>
        <p:blipFill>
          <a:blip r:embed="rId3"/>
          <a:stretch>
            <a:fillRect/>
          </a:stretch>
        </p:blipFill>
        <p:spPr>
          <a:xfrm>
            <a:off x="0" y="-37710"/>
            <a:ext cx="6356687" cy="3595298"/>
          </a:xfrm>
          <a:prstGeom prst="rect">
            <a:avLst/>
          </a:prstGeom>
        </p:spPr>
      </p:pic>
      <p:sp>
        <p:nvSpPr>
          <p:cNvPr id="14" name="文本框 13"/>
          <p:cNvSpPr txBox="1"/>
          <p:nvPr/>
        </p:nvSpPr>
        <p:spPr>
          <a:xfrm>
            <a:off x="7053685" y="2505670"/>
            <a:ext cx="3352136" cy="923330"/>
          </a:xfrm>
          <a:prstGeom prst="rect">
            <a:avLst/>
          </a:prstGeom>
          <a:noFill/>
        </p:spPr>
        <p:txBody>
          <a:bodyPr wrap="none" rtlCol="0">
            <a:spAutoFit/>
          </a:bodyPr>
          <a:lstStyle/>
          <a:p>
            <a:r>
              <a:rPr lang="en-US" altLang="zh-CN" sz="5400" b="1" dirty="0">
                <a:solidFill>
                  <a:srgbClr val="00B0F0"/>
                </a:solidFill>
              </a:rPr>
              <a:t>Section A</a:t>
            </a:r>
            <a:endParaRPr lang="zh-CN" altLang="en-US" sz="5400" b="1" dirty="0">
              <a:solidFill>
                <a:srgbClr val="00B0F0"/>
              </a:solidFill>
            </a:endParaRPr>
          </a:p>
        </p:txBody>
      </p:sp>
      <p:sp>
        <p:nvSpPr>
          <p:cNvPr id="4" name="矩形 3">
            <a:extLst>
              <a:ext uri="{FF2B5EF4-FFF2-40B4-BE49-F238E27FC236}">
                <a16:creationId xmlns:a16="http://schemas.microsoft.com/office/drawing/2014/main" id="{D1B79D36-A5D4-4EE2-9F9F-888B501BA9A1}"/>
              </a:ext>
            </a:extLst>
          </p:cNvPr>
          <p:cNvSpPr/>
          <p:nvPr/>
        </p:nvSpPr>
        <p:spPr>
          <a:xfrm>
            <a:off x="0" y="3914775"/>
            <a:ext cx="12192000" cy="9233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265722C-2529-451F-952E-2D8A7C7770B5}"/>
              </a:ext>
            </a:extLst>
          </p:cNvPr>
          <p:cNvSpPr/>
          <p:nvPr/>
        </p:nvSpPr>
        <p:spPr>
          <a:xfrm>
            <a:off x="2563394" y="3919240"/>
            <a:ext cx="6750887" cy="923330"/>
          </a:xfrm>
          <a:prstGeom prst="rect">
            <a:avLst/>
          </a:prstGeom>
        </p:spPr>
        <p:txBody>
          <a:bodyPr wrap="none">
            <a:spAutoFit/>
          </a:bodyPr>
          <a:lstStyle/>
          <a:p>
            <a:r>
              <a:rPr lang="zh-CN" altLang="en-US" sz="5400" b="1" dirty="0">
                <a:solidFill>
                  <a:schemeClr val="bg1"/>
                </a:solidFill>
              </a:rPr>
              <a:t>Exploring the World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7F65AA8-C643-4DE9-A9E0-70C08BA1681D}"/>
              </a:ext>
            </a:extLst>
          </p:cNvPr>
          <p:cNvSpPr/>
          <p:nvPr/>
        </p:nvSpPr>
        <p:spPr>
          <a:xfrm>
            <a:off x="268041" y="524343"/>
            <a:ext cx="11655917" cy="5563831"/>
          </a:xfrm>
          <a:prstGeom prst="rect">
            <a:avLst/>
          </a:prstGeom>
        </p:spPr>
        <p:txBody>
          <a:bodyPr wrap="square">
            <a:spAutoFit/>
          </a:bodyPr>
          <a:lstStyle/>
          <a:p>
            <a:pPr algn="just">
              <a:lnSpc>
                <a:spcPct val="150000"/>
              </a:lnSpc>
            </a:pPr>
            <a:r>
              <a:rPr lang="zh-CN" altLang="en-US" sz="2400" dirty="0"/>
              <a:t>　　</a:t>
            </a:r>
            <a:r>
              <a:rPr lang="en-US" altLang="zh-CN" sz="2400" dirty="0"/>
              <a:t>These same changes are already happening in most new countries around the world. Today, a man who can read or fix a machine may become the new leader of his community in place of old men. Often young people can better understand the new sciences and modern skills; as these young people learn and advance, their wages rise and they become increasingly successful.</a:t>
            </a:r>
          </a:p>
          <a:p>
            <a:pPr algn="just">
              <a:lnSpc>
                <a:spcPct val="150000"/>
              </a:lnSpc>
            </a:pPr>
            <a:r>
              <a:rPr lang="zh-CN" altLang="en-US" sz="2400" dirty="0"/>
              <a:t>　　</a:t>
            </a:r>
            <a:r>
              <a:rPr lang="en-US" altLang="zh-CN" sz="2400" dirty="0"/>
              <a:t>Frequently, it is just one member of a family that becomes very successful. Other members continue working at their average jobs and salaries, without much chance of becoming as successful as the son or daughter. When this happens, people sometimes become separated from their family. Many return to visit their relatives and old friends, but others move away and never return.</a:t>
            </a:r>
            <a:endParaRPr lang="zh-CN" altLang="en-US" sz="2400" dirty="0"/>
          </a:p>
        </p:txBody>
      </p:sp>
    </p:spTree>
    <p:extLst>
      <p:ext uri="{BB962C8B-B14F-4D97-AF65-F5344CB8AC3E}">
        <p14:creationId xmlns:p14="http://schemas.microsoft.com/office/powerpoint/2010/main" val="4088855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2C29291-F14D-49A6-9BE2-E5499BFC2DEE}"/>
              </a:ext>
            </a:extLst>
          </p:cNvPr>
          <p:cNvSpPr/>
          <p:nvPr/>
        </p:nvSpPr>
        <p:spPr>
          <a:xfrm>
            <a:off x="268041" y="524343"/>
            <a:ext cx="11655917" cy="5009833"/>
          </a:xfrm>
          <a:prstGeom prst="rect">
            <a:avLst/>
          </a:prstGeom>
        </p:spPr>
        <p:txBody>
          <a:bodyPr wrap="square">
            <a:spAutoFit/>
          </a:bodyPr>
          <a:lstStyle/>
          <a:p>
            <a:pPr algn="just">
              <a:lnSpc>
                <a:spcPct val="150000"/>
              </a:lnSpc>
            </a:pPr>
            <a:r>
              <a:rPr lang="zh-CN" altLang="en-US" sz="2400" dirty="0"/>
              <a:t>　　</a:t>
            </a:r>
            <a:r>
              <a:rPr lang="en-US" altLang="zh-CN" sz="2400" dirty="0"/>
              <a:t>To many people, success means having more power than one possessed before. It can be won through skills, knowledge, leadership, or sometimes just by hard work. In America,“</a:t>
            </a:r>
            <a:r>
              <a:rPr lang="en-US" altLang="zh-CN" sz="2400" dirty="0" err="1"/>
              <a:t>success”has</a:t>
            </a:r>
            <a:r>
              <a:rPr lang="en-US" altLang="zh-CN" sz="2400" dirty="0"/>
              <a:t> normally been accompanied by an increase in wealth. As a result, an individual’s social position is determined not by a </a:t>
            </a:r>
            <a:r>
              <a:rPr lang="en-US" altLang="zh-CN" sz="2400" dirty="0" err="1"/>
              <a:t>person’sjob</a:t>
            </a:r>
            <a:r>
              <a:rPr lang="en-US" altLang="zh-CN" sz="2400" dirty="0"/>
              <a:t> but by the kinds of possessions he owns.</a:t>
            </a:r>
          </a:p>
          <a:p>
            <a:pPr algn="just">
              <a:lnSpc>
                <a:spcPct val="150000"/>
              </a:lnSpc>
            </a:pPr>
            <a:r>
              <a:rPr lang="zh-CN" altLang="en-US" sz="2400" dirty="0"/>
              <a:t>　　</a:t>
            </a:r>
            <a:r>
              <a:rPr lang="en-US" altLang="zh-CN" sz="2400" dirty="0"/>
              <a:t>The development of the culture of the United States of America — History, Holidays, Sports, Religion, Cuisine, Literature, Poetry, Music, Dance, Visual Arts, Cinema, and Architecture — has been marked by a tension between two strong sources of inspiration: European ideals, especially British, and domestic originality.</a:t>
            </a:r>
            <a:endParaRPr lang="zh-CN" altLang="en-US" sz="2400" dirty="0"/>
          </a:p>
        </p:txBody>
      </p:sp>
    </p:spTree>
    <p:extLst>
      <p:ext uri="{BB962C8B-B14F-4D97-AF65-F5344CB8AC3E}">
        <p14:creationId xmlns:p14="http://schemas.microsoft.com/office/powerpoint/2010/main" val="2275889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2C29291-F14D-49A6-9BE2-E5499BFC2DEE}"/>
              </a:ext>
            </a:extLst>
          </p:cNvPr>
          <p:cNvSpPr/>
          <p:nvPr/>
        </p:nvSpPr>
        <p:spPr>
          <a:xfrm>
            <a:off x="268041" y="524343"/>
            <a:ext cx="11655917" cy="5262979"/>
          </a:xfrm>
          <a:prstGeom prst="rect">
            <a:avLst/>
          </a:prstGeom>
        </p:spPr>
        <p:txBody>
          <a:bodyPr wrap="square">
            <a:spAutoFit/>
          </a:bodyPr>
          <a:lstStyle/>
          <a:p>
            <a:pPr algn="just"/>
            <a:r>
              <a:rPr lang="zh-CN" altLang="en-US" sz="2400" dirty="0"/>
              <a:t>　　</a:t>
            </a:r>
            <a:r>
              <a:rPr lang="en-US" altLang="zh-CN" sz="2400" dirty="0"/>
              <a:t>American culture encompasses traditions, ideals, customs, beliefs, values, arts, and innovations developed both domestically and imported via colonization and immigration. Prevalent ideas and ideals from the European continent such as Democracy, Christianity, and Civil Liberties are present as well as those which evolved domestically such as important National holidays, uniquely American sports, proud military tradition, innovations in the arts and entertainment, and a strong sense of national pride among the population as a whole. It includes both conservative elements and liberal elements, military and scientific competitiveness, political structures, risk taking and free expression, materialist and moral elements. It also includes elements which evolved from Native Americans, and other ethnic subcultures, most prominently African-American and Latin American culture. Many cultural elements, especially popular culture, have been exported across the globe through modern mass media, but a few of the cultural elements have remained rather exclusive to North America.</a:t>
            </a:r>
            <a:endParaRPr lang="zh-CN" altLang="en-US" sz="2400" dirty="0"/>
          </a:p>
        </p:txBody>
      </p:sp>
    </p:spTree>
    <p:extLst>
      <p:ext uri="{BB962C8B-B14F-4D97-AF65-F5344CB8AC3E}">
        <p14:creationId xmlns:p14="http://schemas.microsoft.com/office/powerpoint/2010/main" val="2887247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BDC3261-4190-43AD-8D28-3415A70B9B90}"/>
              </a:ext>
            </a:extLst>
          </p:cNvPr>
          <p:cNvPicPr>
            <a:picLocks noChangeAspect="1"/>
          </p:cNvPicPr>
          <p:nvPr/>
        </p:nvPicPr>
        <p:blipFill>
          <a:blip r:embed="rId3"/>
          <a:stretch>
            <a:fillRect/>
          </a:stretch>
        </p:blipFill>
        <p:spPr>
          <a:xfrm>
            <a:off x="1096529" y="1254797"/>
            <a:ext cx="9998942" cy="4348405"/>
          </a:xfrm>
          <a:prstGeom prst="rect">
            <a:avLst/>
          </a:prstGeom>
        </p:spPr>
      </p:pic>
    </p:spTree>
    <p:extLst>
      <p:ext uri="{BB962C8B-B14F-4D97-AF65-F5344CB8AC3E}">
        <p14:creationId xmlns:p14="http://schemas.microsoft.com/office/powerpoint/2010/main" val="166385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4">
            <a:extLst>
              <a:ext uri="{FF2B5EF4-FFF2-40B4-BE49-F238E27FC236}">
                <a16:creationId xmlns:a16="http://schemas.microsoft.com/office/drawing/2014/main" id="{FB7B5CDA-ECCB-4207-9A8F-9A56B0928B18}"/>
              </a:ext>
            </a:extLst>
          </p:cNvPr>
          <p:cNvSpPr txBox="1"/>
          <p:nvPr/>
        </p:nvSpPr>
        <p:spPr>
          <a:xfrm>
            <a:off x="646439" y="838672"/>
            <a:ext cx="1748692" cy="459546"/>
          </a:xfrm>
          <a:prstGeom prst="rect">
            <a:avLst/>
          </a:prstGeom>
          <a:solidFill>
            <a:srgbClr val="00B0F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solidFill>
                  <a:schemeClr val="bg1"/>
                </a:solidFill>
                <a:latin typeface="Times New Roman" panose="02020603050405020304" pitchFamily="18" charset="0"/>
                <a:cs typeface="Times New Roman" panose="02020603050405020304" pitchFamily="18" charset="0"/>
              </a:rPr>
              <a:t>Vocabulary</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E3CE619C-8F0E-4C69-BBF6-077F097F7F05}"/>
              </a:ext>
            </a:extLst>
          </p:cNvPr>
          <p:cNvPicPr>
            <a:picLocks noChangeAspect="1"/>
          </p:cNvPicPr>
          <p:nvPr/>
        </p:nvPicPr>
        <p:blipFill>
          <a:blip r:embed="rId3"/>
          <a:stretch>
            <a:fillRect/>
          </a:stretch>
        </p:blipFill>
        <p:spPr>
          <a:xfrm>
            <a:off x="646438" y="1433288"/>
            <a:ext cx="10105409" cy="4110262"/>
          </a:xfrm>
          <a:prstGeom prst="rect">
            <a:avLst/>
          </a:prstGeom>
        </p:spPr>
      </p:pic>
    </p:spTree>
    <p:extLst>
      <p:ext uri="{BB962C8B-B14F-4D97-AF65-F5344CB8AC3E}">
        <p14:creationId xmlns:p14="http://schemas.microsoft.com/office/powerpoint/2010/main" val="1226310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4">
            <a:extLst>
              <a:ext uri="{FF2B5EF4-FFF2-40B4-BE49-F238E27FC236}">
                <a16:creationId xmlns:a16="http://schemas.microsoft.com/office/drawing/2014/main" id="{F2D0584E-DDB5-49FE-8D4C-590EB33CCE4C}"/>
              </a:ext>
            </a:extLst>
          </p:cNvPr>
          <p:cNvSpPr txBox="1"/>
          <p:nvPr/>
        </p:nvSpPr>
        <p:spPr>
          <a:xfrm>
            <a:off x="450609" y="167160"/>
            <a:ext cx="2135429" cy="459546"/>
          </a:xfrm>
          <a:prstGeom prst="rect">
            <a:avLst/>
          </a:prstGeom>
          <a:solidFill>
            <a:srgbClr val="00B0F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solidFill>
                  <a:schemeClr val="bg1"/>
                </a:solidFill>
                <a:latin typeface="Times New Roman" panose="02020603050405020304" pitchFamily="18" charset="0"/>
                <a:cs typeface="Times New Roman" panose="02020603050405020304" pitchFamily="18" charset="0"/>
              </a:rPr>
              <a:t>Lesson Review</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461B9B44-AE2F-4513-8EF5-C0D7788BDAD6}"/>
              </a:ext>
            </a:extLst>
          </p:cNvPr>
          <p:cNvSpPr/>
          <p:nvPr/>
        </p:nvSpPr>
        <p:spPr>
          <a:xfrm>
            <a:off x="450609" y="741024"/>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1   </a:t>
            </a:r>
            <a:r>
              <a:rPr lang="en-US" altLang="zh-CN" sz="2000" b="1" i="1" dirty="0">
                <a:latin typeface="Times New Roman" panose="02020603050405020304" pitchFamily="18" charset="0"/>
                <a:cs typeface="Times New Roman" panose="02020603050405020304" pitchFamily="18" charset="0"/>
              </a:rPr>
              <a:t>Match each statement with the proper word.</a:t>
            </a:r>
          </a:p>
        </p:txBody>
      </p:sp>
      <p:sp>
        <p:nvSpPr>
          <p:cNvPr id="4" name="矩形: 圆角 3">
            <a:extLst>
              <a:ext uri="{FF2B5EF4-FFF2-40B4-BE49-F238E27FC236}">
                <a16:creationId xmlns:a16="http://schemas.microsoft.com/office/drawing/2014/main" id="{EF143A46-9907-46E2-9AE2-EC5D3C7BC539}"/>
              </a:ext>
            </a:extLst>
          </p:cNvPr>
          <p:cNvSpPr/>
          <p:nvPr/>
        </p:nvSpPr>
        <p:spPr>
          <a:xfrm>
            <a:off x="228596" y="1843087"/>
            <a:ext cx="2357442" cy="3171826"/>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altLang="zh-CN" dirty="0">
                <a:solidFill>
                  <a:schemeClr val="tx1"/>
                </a:solidFill>
              </a:rPr>
              <a:t>1. homogenize</a:t>
            </a:r>
          </a:p>
          <a:p>
            <a:pPr>
              <a:lnSpc>
                <a:spcPct val="150000"/>
              </a:lnSpc>
            </a:pPr>
            <a:r>
              <a:rPr lang="fr-FR" altLang="zh-CN" dirty="0">
                <a:solidFill>
                  <a:schemeClr val="tx1"/>
                </a:solidFill>
              </a:rPr>
              <a:t>2.heterogeneous</a:t>
            </a:r>
          </a:p>
          <a:p>
            <a:pPr>
              <a:lnSpc>
                <a:spcPct val="150000"/>
              </a:lnSpc>
            </a:pPr>
            <a:r>
              <a:rPr lang="fr-FR" altLang="zh-CN" dirty="0">
                <a:solidFill>
                  <a:schemeClr val="tx1"/>
                </a:solidFill>
              </a:rPr>
              <a:t>3. stratum</a:t>
            </a:r>
          </a:p>
          <a:p>
            <a:pPr>
              <a:lnSpc>
                <a:spcPct val="150000"/>
              </a:lnSpc>
            </a:pPr>
            <a:r>
              <a:rPr lang="fr-FR" altLang="zh-CN" dirty="0">
                <a:solidFill>
                  <a:schemeClr val="tx1"/>
                </a:solidFill>
              </a:rPr>
              <a:t>4. cuisine</a:t>
            </a:r>
          </a:p>
          <a:p>
            <a:pPr>
              <a:lnSpc>
                <a:spcPct val="150000"/>
              </a:lnSpc>
            </a:pPr>
            <a:r>
              <a:rPr lang="fr-FR" altLang="zh-CN" dirty="0">
                <a:solidFill>
                  <a:schemeClr val="tx1"/>
                </a:solidFill>
              </a:rPr>
              <a:t>5. encompass</a:t>
            </a:r>
          </a:p>
          <a:p>
            <a:pPr>
              <a:lnSpc>
                <a:spcPct val="150000"/>
              </a:lnSpc>
            </a:pPr>
            <a:r>
              <a:rPr lang="fr-FR" altLang="zh-CN" dirty="0">
                <a:solidFill>
                  <a:schemeClr val="tx1"/>
                </a:solidFill>
              </a:rPr>
              <a:t>6. prevalent</a:t>
            </a:r>
          </a:p>
          <a:p>
            <a:pPr>
              <a:lnSpc>
                <a:spcPct val="150000"/>
              </a:lnSpc>
            </a:pPr>
            <a:r>
              <a:rPr lang="fr-FR" altLang="zh-CN" dirty="0">
                <a:solidFill>
                  <a:schemeClr val="tx1"/>
                </a:solidFill>
              </a:rPr>
              <a:t>7. exclusive</a:t>
            </a:r>
            <a:endParaRPr lang="zh-CN" altLang="en-US" dirty="0">
              <a:solidFill>
                <a:schemeClr val="tx1"/>
              </a:solidFill>
            </a:endParaRPr>
          </a:p>
        </p:txBody>
      </p:sp>
      <p:sp>
        <p:nvSpPr>
          <p:cNvPr id="5" name="矩形: 圆角 4">
            <a:extLst>
              <a:ext uri="{FF2B5EF4-FFF2-40B4-BE49-F238E27FC236}">
                <a16:creationId xmlns:a16="http://schemas.microsoft.com/office/drawing/2014/main" id="{005929F8-2927-4FB5-9E6F-455E00484F5F}"/>
              </a:ext>
            </a:extLst>
          </p:cNvPr>
          <p:cNvSpPr/>
          <p:nvPr/>
        </p:nvSpPr>
        <p:spPr>
          <a:xfrm>
            <a:off x="4314826" y="1843087"/>
            <a:ext cx="7543800" cy="3171826"/>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zh-CN" dirty="0">
                <a:solidFill>
                  <a:schemeClr val="tx1"/>
                </a:solidFill>
              </a:rPr>
              <a:t>A. a class in a society</a:t>
            </a:r>
          </a:p>
          <a:p>
            <a:pPr>
              <a:lnSpc>
                <a:spcPct val="150000"/>
              </a:lnSpc>
            </a:pPr>
            <a:r>
              <a:rPr lang="en-US" altLang="zh-CN" dirty="0">
                <a:solidFill>
                  <a:schemeClr val="tx1"/>
                </a:solidFill>
              </a:rPr>
              <a:t>B. not divided or shared with others</a:t>
            </a:r>
          </a:p>
          <a:p>
            <a:pPr>
              <a:lnSpc>
                <a:spcPct val="150000"/>
              </a:lnSpc>
            </a:pPr>
            <a:r>
              <a:rPr lang="en-US" altLang="zh-CN" dirty="0">
                <a:solidFill>
                  <a:schemeClr val="tx1"/>
                </a:solidFill>
              </a:rPr>
              <a:t>C. widespread at present time</a:t>
            </a:r>
          </a:p>
          <a:p>
            <a:pPr>
              <a:lnSpc>
                <a:spcPct val="150000"/>
              </a:lnSpc>
            </a:pPr>
            <a:r>
              <a:rPr lang="en-US" altLang="zh-CN" dirty="0">
                <a:solidFill>
                  <a:schemeClr val="tx1"/>
                </a:solidFill>
              </a:rPr>
              <a:t>D. the practice or manner of preparing food</a:t>
            </a:r>
          </a:p>
          <a:p>
            <a:pPr>
              <a:lnSpc>
                <a:spcPct val="150000"/>
              </a:lnSpc>
            </a:pPr>
            <a:r>
              <a:rPr lang="en-US" altLang="zh-CN" dirty="0">
                <a:solidFill>
                  <a:schemeClr val="tx1"/>
                </a:solidFill>
              </a:rPr>
              <a:t>E. cause to become equal or similar as by mixing</a:t>
            </a:r>
          </a:p>
          <a:p>
            <a:pPr>
              <a:lnSpc>
                <a:spcPct val="150000"/>
              </a:lnSpc>
            </a:pPr>
            <a:r>
              <a:rPr lang="en-US" altLang="zh-CN" dirty="0">
                <a:solidFill>
                  <a:schemeClr val="tx1"/>
                </a:solidFill>
              </a:rPr>
              <a:t>F. consisting of elements that are not of the same kind or nature</a:t>
            </a:r>
          </a:p>
          <a:p>
            <a:pPr>
              <a:lnSpc>
                <a:spcPct val="150000"/>
              </a:lnSpc>
            </a:pPr>
            <a:r>
              <a:rPr lang="en-US" altLang="zh-CN" dirty="0">
                <a:solidFill>
                  <a:schemeClr val="tx1"/>
                </a:solidFill>
              </a:rPr>
              <a:t>G. to enclose within a circle; surround</a:t>
            </a:r>
            <a:endParaRPr lang="zh-CN" altLang="en-US" dirty="0">
              <a:solidFill>
                <a:schemeClr val="tx1"/>
              </a:solidFill>
            </a:endParaRPr>
          </a:p>
        </p:txBody>
      </p:sp>
      <p:cxnSp>
        <p:nvCxnSpPr>
          <p:cNvPr id="6" name="直接箭头连接符 5">
            <a:extLst>
              <a:ext uri="{FF2B5EF4-FFF2-40B4-BE49-F238E27FC236}">
                <a16:creationId xmlns:a16="http://schemas.microsoft.com/office/drawing/2014/main" id="{2F878F61-FA39-4641-81DB-42472832745F}"/>
              </a:ext>
            </a:extLst>
          </p:cNvPr>
          <p:cNvCxnSpPr>
            <a:cxnSpLocks/>
          </p:cNvCxnSpPr>
          <p:nvPr/>
        </p:nvCxnSpPr>
        <p:spPr>
          <a:xfrm>
            <a:off x="1950245" y="2236964"/>
            <a:ext cx="2650330" cy="17206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直接箭头连接符 11">
            <a:extLst>
              <a:ext uri="{FF2B5EF4-FFF2-40B4-BE49-F238E27FC236}">
                <a16:creationId xmlns:a16="http://schemas.microsoft.com/office/drawing/2014/main" id="{C66E0A20-1E05-4547-A0DB-706EB7154D74}"/>
              </a:ext>
            </a:extLst>
          </p:cNvPr>
          <p:cNvCxnSpPr>
            <a:cxnSpLocks/>
          </p:cNvCxnSpPr>
          <p:nvPr/>
        </p:nvCxnSpPr>
        <p:spPr>
          <a:xfrm>
            <a:off x="2125267" y="2630841"/>
            <a:ext cx="2475308" cy="17206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直接箭头连接符 13">
            <a:extLst>
              <a:ext uri="{FF2B5EF4-FFF2-40B4-BE49-F238E27FC236}">
                <a16:creationId xmlns:a16="http://schemas.microsoft.com/office/drawing/2014/main" id="{CFF49764-8380-448A-9491-08EEEC378EDB}"/>
              </a:ext>
            </a:extLst>
          </p:cNvPr>
          <p:cNvCxnSpPr>
            <a:cxnSpLocks/>
          </p:cNvCxnSpPr>
          <p:nvPr/>
        </p:nvCxnSpPr>
        <p:spPr>
          <a:xfrm flipV="1">
            <a:off x="1518323" y="2236964"/>
            <a:ext cx="3082252" cy="860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直接箭头连接符 16">
            <a:extLst>
              <a:ext uri="{FF2B5EF4-FFF2-40B4-BE49-F238E27FC236}">
                <a16:creationId xmlns:a16="http://schemas.microsoft.com/office/drawing/2014/main" id="{484D3E7F-7224-4E92-8978-52129FD1C6E2}"/>
              </a:ext>
            </a:extLst>
          </p:cNvPr>
          <p:cNvCxnSpPr>
            <a:cxnSpLocks/>
          </p:cNvCxnSpPr>
          <p:nvPr/>
        </p:nvCxnSpPr>
        <p:spPr>
          <a:xfrm>
            <a:off x="1518323" y="3527470"/>
            <a:ext cx="308225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直接箭头连接符 18">
            <a:extLst>
              <a:ext uri="{FF2B5EF4-FFF2-40B4-BE49-F238E27FC236}">
                <a16:creationId xmlns:a16="http://schemas.microsoft.com/office/drawing/2014/main" id="{28185537-8584-4888-B758-8C74B45B352D}"/>
              </a:ext>
            </a:extLst>
          </p:cNvPr>
          <p:cNvCxnSpPr>
            <a:cxnSpLocks/>
          </p:cNvCxnSpPr>
          <p:nvPr/>
        </p:nvCxnSpPr>
        <p:spPr>
          <a:xfrm>
            <a:off x="1950245" y="3957638"/>
            <a:ext cx="2650330" cy="7862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a:extLst>
              <a:ext uri="{FF2B5EF4-FFF2-40B4-BE49-F238E27FC236}">
                <a16:creationId xmlns:a16="http://schemas.microsoft.com/office/drawing/2014/main" id="{09FD0FC2-C79D-4FDF-9E8B-F06FFA922885}"/>
              </a:ext>
            </a:extLst>
          </p:cNvPr>
          <p:cNvCxnSpPr>
            <a:cxnSpLocks/>
          </p:cNvCxnSpPr>
          <p:nvPr/>
        </p:nvCxnSpPr>
        <p:spPr>
          <a:xfrm flipV="1">
            <a:off x="1743075" y="3097301"/>
            <a:ext cx="2857500" cy="12163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直接箭头连接符 24">
            <a:extLst>
              <a:ext uri="{FF2B5EF4-FFF2-40B4-BE49-F238E27FC236}">
                <a16:creationId xmlns:a16="http://schemas.microsoft.com/office/drawing/2014/main" id="{3DD84837-0012-4BDB-A570-E9BE297F94A3}"/>
              </a:ext>
            </a:extLst>
          </p:cNvPr>
          <p:cNvCxnSpPr>
            <a:cxnSpLocks/>
          </p:cNvCxnSpPr>
          <p:nvPr/>
        </p:nvCxnSpPr>
        <p:spPr>
          <a:xfrm flipV="1">
            <a:off x="1743075" y="2630841"/>
            <a:ext cx="2857500" cy="20767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80585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67CFF47-531E-4133-84AF-23336D10B0D0}"/>
              </a:ext>
            </a:extLst>
          </p:cNvPr>
          <p:cNvSpPr/>
          <p:nvPr/>
        </p:nvSpPr>
        <p:spPr>
          <a:xfrm>
            <a:off x="450609" y="741024"/>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2   </a:t>
            </a:r>
            <a:r>
              <a:rPr lang="en-US" altLang="zh-CN" sz="2000" b="1" i="1" dirty="0">
                <a:latin typeface="Times New Roman" panose="02020603050405020304" pitchFamily="18" charset="0"/>
                <a:cs typeface="Times New Roman" panose="02020603050405020304" pitchFamily="18" charset="0"/>
              </a:rPr>
              <a:t>Please fill in the blanks with the appropriate words from the text.</a:t>
            </a:r>
          </a:p>
        </p:txBody>
      </p:sp>
      <p:sp>
        <p:nvSpPr>
          <p:cNvPr id="4" name="矩形 3">
            <a:extLst>
              <a:ext uri="{FF2B5EF4-FFF2-40B4-BE49-F238E27FC236}">
                <a16:creationId xmlns:a16="http://schemas.microsoft.com/office/drawing/2014/main" id="{1CFBD24B-BF89-473A-A2B2-BDFFA1A14294}"/>
              </a:ext>
            </a:extLst>
          </p:cNvPr>
          <p:cNvSpPr/>
          <p:nvPr/>
        </p:nvSpPr>
        <p:spPr>
          <a:xfrm>
            <a:off x="450610" y="1367306"/>
            <a:ext cx="11536604" cy="4524315"/>
          </a:xfrm>
          <a:prstGeom prst="rect">
            <a:avLst/>
          </a:prstGeom>
        </p:spPr>
        <p:txBody>
          <a:bodyPr wrap="square">
            <a:spAutoFit/>
          </a:bodyPr>
          <a:lstStyle/>
          <a:p>
            <a:pPr algn="just"/>
            <a:r>
              <a:rPr lang="zh-CN" altLang="en-US" sz="2400" dirty="0"/>
              <a:t>　　</a:t>
            </a:r>
            <a:r>
              <a:rPr lang="en-US" altLang="zh-CN" sz="2400" dirty="0"/>
              <a:t>1. The development of the culture of the United States of America — History, Holidays, Sports, Religion, Cuisine, Literature, Poetry, Music, Dance, Visual Arts, Cinema, and Architecture — has been marked by a tension between two strong sources of inspiration: _______________, especially British, and ____________ originality.</a:t>
            </a:r>
          </a:p>
          <a:p>
            <a:pPr algn="just"/>
            <a:r>
              <a:rPr lang="en-US" altLang="zh-CN" sz="2400" dirty="0"/>
              <a:t>2. American culture encompasses traditions, ideals, customs, beliefs, values, arts, and innovations developed both domestically and imported via ___________ and __________. Prevalent ideas and ideals from the European continent such as _________, ___________, and __________ are present as well as those which evolved domestically.</a:t>
            </a:r>
          </a:p>
          <a:p>
            <a:pPr algn="just"/>
            <a:r>
              <a:rPr lang="en-US" altLang="zh-CN" sz="2400" dirty="0"/>
              <a:t>3. According to Geert Hofstede, the United States has the highest ____________ score of all the countries studied.</a:t>
            </a:r>
            <a:endParaRPr lang="zh-CN" altLang="en-US" sz="2400" dirty="0"/>
          </a:p>
        </p:txBody>
      </p:sp>
      <p:sp>
        <p:nvSpPr>
          <p:cNvPr id="5" name="矩形 4">
            <a:extLst>
              <a:ext uri="{FF2B5EF4-FFF2-40B4-BE49-F238E27FC236}">
                <a16:creationId xmlns:a16="http://schemas.microsoft.com/office/drawing/2014/main" id="{18BB8F06-049B-4DDD-88E3-D5D20A6D5A8B}"/>
              </a:ext>
            </a:extLst>
          </p:cNvPr>
          <p:cNvSpPr/>
          <p:nvPr/>
        </p:nvSpPr>
        <p:spPr>
          <a:xfrm>
            <a:off x="9966085" y="2363014"/>
            <a:ext cx="2564053" cy="577850"/>
          </a:xfrm>
          <a:prstGeom prst="rect">
            <a:avLst/>
          </a:prstGeom>
        </p:spPr>
        <p:txBody>
          <a:bodyPr wrap="square">
            <a:spAutoFit/>
          </a:bodyPr>
          <a:lstStyle/>
          <a:p>
            <a:pPr>
              <a:lnSpc>
                <a:spcPct val="150000"/>
              </a:lnSpc>
            </a:pPr>
            <a:r>
              <a:rPr lang="en-US" altLang="zh-CN" sz="2400" dirty="0">
                <a:solidFill>
                  <a:srgbClr val="FF0000"/>
                </a:solidFill>
              </a:rPr>
              <a:t>domestic</a:t>
            </a:r>
          </a:p>
        </p:txBody>
      </p:sp>
      <p:sp>
        <p:nvSpPr>
          <p:cNvPr id="7" name="矩形 6">
            <a:extLst>
              <a:ext uri="{FF2B5EF4-FFF2-40B4-BE49-F238E27FC236}">
                <a16:creationId xmlns:a16="http://schemas.microsoft.com/office/drawing/2014/main" id="{D1A866A9-D54D-4A84-8A36-2845B6072996}"/>
              </a:ext>
            </a:extLst>
          </p:cNvPr>
          <p:cNvSpPr/>
          <p:nvPr/>
        </p:nvSpPr>
        <p:spPr>
          <a:xfrm>
            <a:off x="3822460" y="2363014"/>
            <a:ext cx="2564053" cy="577850"/>
          </a:xfrm>
          <a:prstGeom prst="rect">
            <a:avLst/>
          </a:prstGeom>
        </p:spPr>
        <p:txBody>
          <a:bodyPr wrap="square">
            <a:spAutoFit/>
          </a:bodyPr>
          <a:lstStyle/>
          <a:p>
            <a:pPr>
              <a:lnSpc>
                <a:spcPct val="150000"/>
              </a:lnSpc>
            </a:pPr>
            <a:r>
              <a:rPr lang="en-US" altLang="zh-CN" sz="2400" dirty="0">
                <a:solidFill>
                  <a:srgbClr val="FF0000"/>
                </a:solidFill>
              </a:rPr>
              <a:t>European ideals</a:t>
            </a:r>
          </a:p>
        </p:txBody>
      </p:sp>
      <p:sp>
        <p:nvSpPr>
          <p:cNvPr id="8" name="矩形 7">
            <a:extLst>
              <a:ext uri="{FF2B5EF4-FFF2-40B4-BE49-F238E27FC236}">
                <a16:creationId xmlns:a16="http://schemas.microsoft.com/office/drawing/2014/main" id="{E0A54BFD-6458-4B3F-9B74-B6F6EB49E8F3}"/>
              </a:ext>
            </a:extLst>
          </p:cNvPr>
          <p:cNvSpPr/>
          <p:nvPr/>
        </p:nvSpPr>
        <p:spPr>
          <a:xfrm>
            <a:off x="9423161" y="3409418"/>
            <a:ext cx="2564053" cy="577850"/>
          </a:xfrm>
          <a:prstGeom prst="rect">
            <a:avLst/>
          </a:prstGeom>
        </p:spPr>
        <p:txBody>
          <a:bodyPr wrap="square">
            <a:spAutoFit/>
          </a:bodyPr>
          <a:lstStyle/>
          <a:p>
            <a:pPr>
              <a:lnSpc>
                <a:spcPct val="150000"/>
              </a:lnSpc>
            </a:pPr>
            <a:r>
              <a:rPr lang="en-US" altLang="zh-CN" sz="2400" dirty="0">
                <a:solidFill>
                  <a:srgbClr val="FF0000"/>
                </a:solidFill>
              </a:rPr>
              <a:t>colonization</a:t>
            </a:r>
          </a:p>
        </p:txBody>
      </p:sp>
      <p:sp>
        <p:nvSpPr>
          <p:cNvPr id="9" name="矩形 8">
            <a:extLst>
              <a:ext uri="{FF2B5EF4-FFF2-40B4-BE49-F238E27FC236}">
                <a16:creationId xmlns:a16="http://schemas.microsoft.com/office/drawing/2014/main" id="{514CFEDD-3787-43F2-A2BF-F14155B75CB9}"/>
              </a:ext>
            </a:extLst>
          </p:cNvPr>
          <p:cNvSpPr/>
          <p:nvPr/>
        </p:nvSpPr>
        <p:spPr>
          <a:xfrm>
            <a:off x="450609" y="3828332"/>
            <a:ext cx="2564053" cy="577850"/>
          </a:xfrm>
          <a:prstGeom prst="rect">
            <a:avLst/>
          </a:prstGeom>
        </p:spPr>
        <p:txBody>
          <a:bodyPr wrap="square">
            <a:spAutoFit/>
          </a:bodyPr>
          <a:lstStyle/>
          <a:p>
            <a:pPr>
              <a:lnSpc>
                <a:spcPct val="150000"/>
              </a:lnSpc>
            </a:pPr>
            <a:r>
              <a:rPr lang="en-US" altLang="zh-CN" sz="2400" dirty="0">
                <a:solidFill>
                  <a:srgbClr val="FF0000"/>
                </a:solidFill>
              </a:rPr>
              <a:t>immigration</a:t>
            </a:r>
          </a:p>
        </p:txBody>
      </p:sp>
      <p:sp>
        <p:nvSpPr>
          <p:cNvPr id="10" name="矩形 9">
            <a:extLst>
              <a:ext uri="{FF2B5EF4-FFF2-40B4-BE49-F238E27FC236}">
                <a16:creationId xmlns:a16="http://schemas.microsoft.com/office/drawing/2014/main" id="{0115392F-F880-445D-A1BD-FD3312C00767}"/>
              </a:ext>
            </a:extLst>
          </p:cNvPr>
          <p:cNvSpPr/>
          <p:nvPr/>
        </p:nvSpPr>
        <p:spPr>
          <a:xfrm>
            <a:off x="450608" y="4249667"/>
            <a:ext cx="1692517" cy="577850"/>
          </a:xfrm>
          <a:prstGeom prst="rect">
            <a:avLst/>
          </a:prstGeom>
        </p:spPr>
        <p:txBody>
          <a:bodyPr wrap="square">
            <a:spAutoFit/>
          </a:bodyPr>
          <a:lstStyle/>
          <a:p>
            <a:pPr>
              <a:lnSpc>
                <a:spcPct val="150000"/>
              </a:lnSpc>
            </a:pPr>
            <a:r>
              <a:rPr lang="en-US" altLang="zh-CN" sz="2400" dirty="0">
                <a:solidFill>
                  <a:srgbClr val="FF0000"/>
                </a:solidFill>
              </a:rPr>
              <a:t>democracy</a:t>
            </a:r>
          </a:p>
        </p:txBody>
      </p:sp>
      <p:sp>
        <p:nvSpPr>
          <p:cNvPr id="11" name="矩形 10">
            <a:extLst>
              <a:ext uri="{FF2B5EF4-FFF2-40B4-BE49-F238E27FC236}">
                <a16:creationId xmlns:a16="http://schemas.microsoft.com/office/drawing/2014/main" id="{4FEDFC58-4158-4DB0-937F-77702CCB7C81}"/>
              </a:ext>
            </a:extLst>
          </p:cNvPr>
          <p:cNvSpPr/>
          <p:nvPr/>
        </p:nvSpPr>
        <p:spPr>
          <a:xfrm>
            <a:off x="2479988" y="4249667"/>
            <a:ext cx="1911591" cy="577850"/>
          </a:xfrm>
          <a:prstGeom prst="rect">
            <a:avLst/>
          </a:prstGeom>
        </p:spPr>
        <p:txBody>
          <a:bodyPr wrap="square">
            <a:spAutoFit/>
          </a:bodyPr>
          <a:lstStyle/>
          <a:p>
            <a:pPr>
              <a:lnSpc>
                <a:spcPct val="150000"/>
              </a:lnSpc>
            </a:pPr>
            <a:r>
              <a:rPr lang="en-US" altLang="zh-CN" sz="2400" dirty="0">
                <a:solidFill>
                  <a:srgbClr val="FF0000"/>
                </a:solidFill>
              </a:rPr>
              <a:t>Christianity</a:t>
            </a:r>
          </a:p>
        </p:txBody>
      </p:sp>
      <p:sp>
        <p:nvSpPr>
          <p:cNvPr id="12" name="矩形 11">
            <a:extLst>
              <a:ext uri="{FF2B5EF4-FFF2-40B4-BE49-F238E27FC236}">
                <a16:creationId xmlns:a16="http://schemas.microsoft.com/office/drawing/2014/main" id="{8B439453-1D7B-4D78-B87B-B0557DB3BD41}"/>
              </a:ext>
            </a:extLst>
          </p:cNvPr>
          <p:cNvSpPr/>
          <p:nvPr/>
        </p:nvSpPr>
        <p:spPr>
          <a:xfrm>
            <a:off x="4980023" y="4143530"/>
            <a:ext cx="2477776" cy="577850"/>
          </a:xfrm>
          <a:prstGeom prst="rect">
            <a:avLst/>
          </a:prstGeom>
        </p:spPr>
        <p:txBody>
          <a:bodyPr wrap="square">
            <a:spAutoFit/>
          </a:bodyPr>
          <a:lstStyle/>
          <a:p>
            <a:pPr>
              <a:lnSpc>
                <a:spcPct val="150000"/>
              </a:lnSpc>
            </a:pPr>
            <a:r>
              <a:rPr lang="en-US" altLang="zh-CN" sz="2400" dirty="0">
                <a:solidFill>
                  <a:srgbClr val="FF0000"/>
                </a:solidFill>
              </a:rPr>
              <a:t>Civil Liberties</a:t>
            </a:r>
          </a:p>
        </p:txBody>
      </p:sp>
      <p:sp>
        <p:nvSpPr>
          <p:cNvPr id="13" name="矩形 12">
            <a:extLst>
              <a:ext uri="{FF2B5EF4-FFF2-40B4-BE49-F238E27FC236}">
                <a16:creationId xmlns:a16="http://schemas.microsoft.com/office/drawing/2014/main" id="{D4F32744-B26F-4976-A7D2-71C99FD9D409}"/>
              </a:ext>
            </a:extLst>
          </p:cNvPr>
          <p:cNvSpPr/>
          <p:nvPr/>
        </p:nvSpPr>
        <p:spPr>
          <a:xfrm>
            <a:off x="9966085" y="4912844"/>
            <a:ext cx="2477776" cy="577850"/>
          </a:xfrm>
          <a:prstGeom prst="rect">
            <a:avLst/>
          </a:prstGeom>
        </p:spPr>
        <p:txBody>
          <a:bodyPr wrap="square">
            <a:spAutoFit/>
          </a:bodyPr>
          <a:lstStyle/>
          <a:p>
            <a:pPr>
              <a:lnSpc>
                <a:spcPct val="150000"/>
              </a:lnSpc>
            </a:pPr>
            <a:r>
              <a:rPr lang="en-US" altLang="zh-CN" sz="2400" dirty="0">
                <a:solidFill>
                  <a:srgbClr val="FF0000"/>
                </a:solidFill>
              </a:rPr>
              <a:t>Individualism</a:t>
            </a:r>
          </a:p>
        </p:txBody>
      </p:sp>
    </p:spTree>
    <p:extLst>
      <p:ext uri="{BB962C8B-B14F-4D97-AF65-F5344CB8AC3E}">
        <p14:creationId xmlns:p14="http://schemas.microsoft.com/office/powerpoint/2010/main" val="3972532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2435362-CB07-43FE-B08E-A4E9F366EAFA}"/>
              </a:ext>
            </a:extLst>
          </p:cNvPr>
          <p:cNvSpPr/>
          <p:nvPr/>
        </p:nvSpPr>
        <p:spPr>
          <a:xfrm>
            <a:off x="450609" y="763731"/>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3   </a:t>
            </a:r>
            <a:r>
              <a:rPr lang="en-US" altLang="zh-CN" sz="2000" b="1" i="1" dirty="0">
                <a:latin typeface="Times New Roman" panose="02020603050405020304" pitchFamily="18" charset="0"/>
                <a:cs typeface="Times New Roman" panose="02020603050405020304" pitchFamily="18" charset="0"/>
              </a:rPr>
              <a:t>Oral Presentation</a:t>
            </a:r>
          </a:p>
        </p:txBody>
      </p:sp>
      <p:sp>
        <p:nvSpPr>
          <p:cNvPr id="6" name="矩形 5">
            <a:extLst>
              <a:ext uri="{FF2B5EF4-FFF2-40B4-BE49-F238E27FC236}">
                <a16:creationId xmlns:a16="http://schemas.microsoft.com/office/drawing/2014/main" id="{DAABF011-58D8-4205-AF34-73D054E02A9D}"/>
              </a:ext>
            </a:extLst>
          </p:cNvPr>
          <p:cNvSpPr/>
          <p:nvPr/>
        </p:nvSpPr>
        <p:spPr>
          <a:xfrm>
            <a:off x="450608" y="3343184"/>
            <a:ext cx="11107979" cy="1569660"/>
          </a:xfrm>
          <a:prstGeom prst="rect">
            <a:avLst/>
          </a:prstGeom>
        </p:spPr>
        <p:txBody>
          <a:bodyPr wrap="square">
            <a:spAutoFit/>
          </a:bodyPr>
          <a:lstStyle/>
          <a:p>
            <a:r>
              <a:rPr lang="en-US" altLang="zh-CN" sz="2400" dirty="0">
                <a:solidFill>
                  <a:srgbClr val="FF0000"/>
                </a:solidFill>
              </a:rPr>
              <a:t> The most common sentence that many US people say when they see Chinese people is that you are a successful person. Why do they say that? Because they can live in their own house, drive a fancy car, and have a good job. This is perhaps the main sign that many young Americans judge “success”.</a:t>
            </a:r>
            <a:endParaRPr lang="zh-CN" altLang="en-US" sz="2400" dirty="0">
              <a:solidFill>
                <a:srgbClr val="FF0000"/>
              </a:solidFill>
            </a:endParaRPr>
          </a:p>
        </p:txBody>
      </p:sp>
      <p:sp>
        <p:nvSpPr>
          <p:cNvPr id="25" name="矩形 24">
            <a:extLst>
              <a:ext uri="{FF2B5EF4-FFF2-40B4-BE49-F238E27FC236}">
                <a16:creationId xmlns:a16="http://schemas.microsoft.com/office/drawing/2014/main" id="{7DB37B2D-A8F0-4B1B-9229-872D18E12B9D}"/>
              </a:ext>
            </a:extLst>
          </p:cNvPr>
          <p:cNvSpPr/>
          <p:nvPr/>
        </p:nvSpPr>
        <p:spPr>
          <a:xfrm>
            <a:off x="450610" y="1367306"/>
            <a:ext cx="11536604" cy="1685846"/>
          </a:xfrm>
          <a:prstGeom prst="rect">
            <a:avLst/>
          </a:prstGeom>
        </p:spPr>
        <p:txBody>
          <a:bodyPr wrap="square">
            <a:spAutoFit/>
          </a:bodyPr>
          <a:lstStyle/>
          <a:p>
            <a:pPr algn="just">
              <a:lnSpc>
                <a:spcPct val="150000"/>
              </a:lnSpc>
            </a:pPr>
            <a:r>
              <a:rPr lang="en-US" altLang="zh-CN" sz="2400" dirty="0"/>
              <a:t>• How do you understand American selfishness?</a:t>
            </a:r>
          </a:p>
          <a:p>
            <a:pPr algn="just">
              <a:lnSpc>
                <a:spcPct val="150000"/>
              </a:lnSpc>
            </a:pPr>
            <a:r>
              <a:rPr lang="en-US" altLang="zh-CN" sz="2400" dirty="0"/>
              <a:t>• How do the young Americans </a:t>
            </a:r>
            <a:r>
              <a:rPr lang="en-US" altLang="zh-CN" sz="2400" dirty="0" err="1"/>
              <a:t>judge“success”and</a:t>
            </a:r>
            <a:r>
              <a:rPr lang="en-US" altLang="zh-CN" sz="2400" dirty="0"/>
              <a:t> what are their ways of achieving it?</a:t>
            </a:r>
            <a:endParaRPr lang="zh-CN" altLang="en-US" sz="2400" dirty="0"/>
          </a:p>
        </p:txBody>
      </p:sp>
    </p:spTree>
    <p:extLst>
      <p:ext uri="{BB962C8B-B14F-4D97-AF65-F5344CB8AC3E}">
        <p14:creationId xmlns:p14="http://schemas.microsoft.com/office/powerpoint/2010/main" val="3424387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02345A6-F6A4-400B-B491-881EA5138B20}"/>
              </a:ext>
            </a:extLst>
          </p:cNvPr>
          <p:cNvPicPr>
            <a:picLocks noChangeAspect="1"/>
          </p:cNvPicPr>
          <p:nvPr/>
        </p:nvPicPr>
        <p:blipFill>
          <a:blip r:embed="rId3"/>
          <a:stretch>
            <a:fillRect/>
          </a:stretch>
        </p:blipFill>
        <p:spPr>
          <a:xfrm>
            <a:off x="0" y="-37710"/>
            <a:ext cx="6356687" cy="3595298"/>
          </a:xfrm>
          <a:prstGeom prst="rect">
            <a:avLst/>
          </a:prstGeom>
        </p:spPr>
      </p:pic>
      <p:sp>
        <p:nvSpPr>
          <p:cNvPr id="14" name="文本框 13"/>
          <p:cNvSpPr txBox="1"/>
          <p:nvPr/>
        </p:nvSpPr>
        <p:spPr>
          <a:xfrm>
            <a:off x="7053685" y="2505670"/>
            <a:ext cx="3352136" cy="923330"/>
          </a:xfrm>
          <a:prstGeom prst="rect">
            <a:avLst/>
          </a:prstGeom>
          <a:noFill/>
        </p:spPr>
        <p:txBody>
          <a:bodyPr wrap="none" rtlCol="0">
            <a:spAutoFit/>
          </a:bodyPr>
          <a:lstStyle/>
          <a:p>
            <a:r>
              <a:rPr lang="en-US" altLang="zh-CN" sz="5400" b="1" dirty="0">
                <a:solidFill>
                  <a:srgbClr val="00B0F0"/>
                </a:solidFill>
              </a:rPr>
              <a:t>Section B</a:t>
            </a:r>
            <a:endParaRPr lang="zh-CN" altLang="en-US" sz="5400" b="1" dirty="0">
              <a:solidFill>
                <a:srgbClr val="00B0F0"/>
              </a:solidFill>
            </a:endParaRPr>
          </a:p>
        </p:txBody>
      </p:sp>
      <p:sp>
        <p:nvSpPr>
          <p:cNvPr id="4" name="矩形 3">
            <a:extLst>
              <a:ext uri="{FF2B5EF4-FFF2-40B4-BE49-F238E27FC236}">
                <a16:creationId xmlns:a16="http://schemas.microsoft.com/office/drawing/2014/main" id="{D1B79D36-A5D4-4EE2-9F9F-888B501BA9A1}"/>
              </a:ext>
            </a:extLst>
          </p:cNvPr>
          <p:cNvSpPr/>
          <p:nvPr/>
        </p:nvSpPr>
        <p:spPr>
          <a:xfrm>
            <a:off x="0" y="3914775"/>
            <a:ext cx="12192000" cy="9233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265722C-2529-451F-952E-2D8A7C7770B5}"/>
              </a:ext>
            </a:extLst>
          </p:cNvPr>
          <p:cNvSpPr/>
          <p:nvPr/>
        </p:nvSpPr>
        <p:spPr>
          <a:xfrm>
            <a:off x="2563394" y="3919240"/>
            <a:ext cx="7956024" cy="923330"/>
          </a:xfrm>
          <a:prstGeom prst="rect">
            <a:avLst/>
          </a:prstGeom>
        </p:spPr>
        <p:txBody>
          <a:bodyPr wrap="none">
            <a:spAutoFit/>
          </a:bodyPr>
          <a:lstStyle/>
          <a:p>
            <a:r>
              <a:rPr lang="en-US" altLang="zh-CN" sz="5400" b="1" dirty="0">
                <a:solidFill>
                  <a:schemeClr val="bg1"/>
                </a:solidFill>
              </a:rPr>
              <a:t>Broadening My Horizon</a:t>
            </a:r>
            <a:endParaRPr lang="zh-CN" altLang="en-US" sz="5400" b="1" dirty="0">
              <a:solidFill>
                <a:schemeClr val="bg1"/>
              </a:solidFill>
            </a:endParaRPr>
          </a:p>
        </p:txBody>
      </p:sp>
    </p:spTree>
    <p:extLst>
      <p:ext uri="{BB962C8B-B14F-4D97-AF65-F5344CB8AC3E}">
        <p14:creationId xmlns:p14="http://schemas.microsoft.com/office/powerpoint/2010/main" val="2194794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F77D4883-FBDA-4D34-B625-AB3653B30762}"/>
              </a:ext>
            </a:extLst>
          </p:cNvPr>
          <p:cNvPicPr>
            <a:picLocks noChangeAspect="1"/>
          </p:cNvPicPr>
          <p:nvPr/>
        </p:nvPicPr>
        <p:blipFill>
          <a:blip r:embed="rId3"/>
          <a:stretch>
            <a:fillRect/>
          </a:stretch>
        </p:blipFill>
        <p:spPr>
          <a:xfrm>
            <a:off x="0" y="0"/>
            <a:ext cx="2085533" cy="985889"/>
          </a:xfrm>
          <a:prstGeom prst="rect">
            <a:avLst/>
          </a:prstGeom>
        </p:spPr>
      </p:pic>
      <p:sp>
        <p:nvSpPr>
          <p:cNvPr id="10" name="矩形 9">
            <a:extLst>
              <a:ext uri="{FF2B5EF4-FFF2-40B4-BE49-F238E27FC236}">
                <a16:creationId xmlns:a16="http://schemas.microsoft.com/office/drawing/2014/main" id="{05C7CC44-9B7D-4553-9990-998700251405}"/>
              </a:ext>
            </a:extLst>
          </p:cNvPr>
          <p:cNvSpPr/>
          <p:nvPr/>
        </p:nvSpPr>
        <p:spPr>
          <a:xfrm>
            <a:off x="2612599" y="601198"/>
            <a:ext cx="7178568" cy="523220"/>
          </a:xfrm>
          <a:prstGeom prst="rect">
            <a:avLst/>
          </a:prstGeom>
        </p:spPr>
        <p:txBody>
          <a:bodyPr wrap="none">
            <a:spAutoFit/>
          </a:bodyPr>
          <a:lstStyle/>
          <a:p>
            <a:r>
              <a:rPr lang="en-US" altLang="zh-CN" sz="2800" b="1" dirty="0"/>
              <a:t>Access to Education in the United States</a:t>
            </a:r>
            <a:endParaRPr lang="zh-CN" altLang="en-US" sz="2800" b="1" dirty="0"/>
          </a:p>
        </p:txBody>
      </p:sp>
      <p:sp>
        <p:nvSpPr>
          <p:cNvPr id="11" name="矩形 10">
            <a:extLst>
              <a:ext uri="{FF2B5EF4-FFF2-40B4-BE49-F238E27FC236}">
                <a16:creationId xmlns:a16="http://schemas.microsoft.com/office/drawing/2014/main" id="{CE352ECA-6208-4F28-B2ED-6D656677EFB5}"/>
              </a:ext>
            </a:extLst>
          </p:cNvPr>
          <p:cNvSpPr/>
          <p:nvPr/>
        </p:nvSpPr>
        <p:spPr>
          <a:xfrm>
            <a:off x="188421" y="1318150"/>
            <a:ext cx="11613054" cy="5563831"/>
          </a:xfrm>
          <a:prstGeom prst="rect">
            <a:avLst/>
          </a:prstGeom>
        </p:spPr>
        <p:txBody>
          <a:bodyPr wrap="square">
            <a:spAutoFit/>
          </a:bodyPr>
          <a:lstStyle/>
          <a:p>
            <a:pPr algn="just">
              <a:lnSpc>
                <a:spcPct val="150000"/>
              </a:lnSpc>
            </a:pPr>
            <a:r>
              <a:rPr lang="zh-CN" altLang="en-US" sz="2400" dirty="0"/>
              <a:t>　　</a:t>
            </a:r>
            <a:r>
              <a:rPr lang="en-US" altLang="zh-CN" sz="2400" b="1" dirty="0"/>
              <a:t>American Public Education</a:t>
            </a:r>
          </a:p>
          <a:p>
            <a:pPr algn="just">
              <a:lnSpc>
                <a:spcPct val="150000"/>
              </a:lnSpc>
            </a:pPr>
            <a:r>
              <a:rPr lang="zh-CN" altLang="en-US" sz="2400" dirty="0"/>
              <a:t>　　</a:t>
            </a:r>
            <a:r>
              <a:rPr lang="en-US" altLang="zh-CN" sz="2400" dirty="0"/>
              <a:t>American public education is operated by state and local governments, regulated by the United States Department of Education through restrictions on federal grants. Children are re- quired in most states to attend school from the age of six or seven (generally, kindergarten or first grade) until they turn eighteen (generally bringing them through the twelfth grade, the end of high school); some states allow students to leave school at sixteen or seventeen. About 12% of children are enrolled in parochial or nonsectarian private schools. The United States has many competitive private and public institutions of higher education, as well as local community </a:t>
            </a:r>
            <a:r>
              <a:rPr lang="en-US" altLang="zh-CN" sz="2400" dirty="0" err="1"/>
              <a:t>colleg</a:t>
            </a:r>
            <a:r>
              <a:rPr lang="en-US" altLang="zh-CN" sz="2400" dirty="0"/>
              <a:t>- es with open admission policies.</a:t>
            </a:r>
            <a:endParaRPr lang="zh-CN" altLang="en-US" sz="2400" dirty="0"/>
          </a:p>
        </p:txBody>
      </p:sp>
    </p:spTree>
    <p:extLst>
      <p:ext uri="{BB962C8B-B14F-4D97-AF65-F5344CB8AC3E}">
        <p14:creationId xmlns:p14="http://schemas.microsoft.com/office/powerpoint/2010/main" val="2987824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流程图: 延期 1">
            <a:extLst>
              <a:ext uri="{FF2B5EF4-FFF2-40B4-BE49-F238E27FC236}">
                <a16:creationId xmlns:a16="http://schemas.microsoft.com/office/drawing/2014/main" id="{F8838D60-5FD7-4DB4-8C67-9EA3BFA5D879}"/>
              </a:ext>
            </a:extLst>
          </p:cNvPr>
          <p:cNvSpPr/>
          <p:nvPr/>
        </p:nvSpPr>
        <p:spPr>
          <a:xfrm>
            <a:off x="342900" y="728663"/>
            <a:ext cx="3386138" cy="542925"/>
          </a:xfrm>
          <a:prstGeom prst="flowChartDelay">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A85CF126-3C91-476A-9F03-ADED8EA5A374}"/>
              </a:ext>
            </a:extLst>
          </p:cNvPr>
          <p:cNvSpPr/>
          <p:nvPr/>
        </p:nvSpPr>
        <p:spPr>
          <a:xfrm>
            <a:off x="713610" y="523456"/>
            <a:ext cx="2186753" cy="719556"/>
          </a:xfrm>
          <a:prstGeom prst="rect">
            <a:avLst/>
          </a:prstGeom>
        </p:spPr>
        <p:txBody>
          <a:bodyPr wrap="square">
            <a:spAutoFit/>
          </a:bodyPr>
          <a:lstStyle/>
          <a:p>
            <a:pPr>
              <a:lnSpc>
                <a:spcPct val="200000"/>
              </a:lnSpc>
            </a:pPr>
            <a:r>
              <a:rPr lang="en-US" altLang="zh-CN" sz="2400" b="1" dirty="0">
                <a:latin typeface="+mn-ea"/>
                <a:cs typeface="Times New Roman" panose="02020603050405020304" pitchFamily="18" charset="0"/>
              </a:rPr>
              <a:t>Leading In</a:t>
            </a:r>
            <a:endParaRPr lang="zh-CN" altLang="en-US" sz="2400" b="1" dirty="0">
              <a:latin typeface="+mn-ea"/>
              <a:cs typeface="Times New Roman" panose="02020603050405020304" pitchFamily="18" charset="0"/>
            </a:endParaRPr>
          </a:p>
        </p:txBody>
      </p:sp>
      <p:sp>
        <p:nvSpPr>
          <p:cNvPr id="5" name="矩形 4">
            <a:extLst>
              <a:ext uri="{FF2B5EF4-FFF2-40B4-BE49-F238E27FC236}">
                <a16:creationId xmlns:a16="http://schemas.microsoft.com/office/drawing/2014/main" id="{20084216-FD21-4439-BB9C-153EDB08B7C5}"/>
              </a:ext>
            </a:extLst>
          </p:cNvPr>
          <p:cNvSpPr/>
          <p:nvPr/>
        </p:nvSpPr>
        <p:spPr>
          <a:xfrm>
            <a:off x="342900" y="1644134"/>
            <a:ext cx="5896166" cy="400110"/>
          </a:xfrm>
          <a:prstGeom prst="rect">
            <a:avLst/>
          </a:prstGeom>
        </p:spPr>
        <p:txBody>
          <a:bodyPr wrap="none">
            <a:spAutoFit/>
          </a:bodyPr>
          <a:lstStyle/>
          <a:p>
            <a:r>
              <a:rPr lang="zh-CN" altLang="en-US" sz="2000" dirty="0"/>
              <a:t>1. </a:t>
            </a:r>
            <a:r>
              <a:rPr lang="en-US" altLang="zh-CN" sz="2000" dirty="0"/>
              <a:t>What do you know about the following pictures?</a:t>
            </a:r>
            <a:endParaRPr lang="zh-CN" altLang="en-US" sz="2000" dirty="0"/>
          </a:p>
        </p:txBody>
      </p:sp>
      <p:pic>
        <p:nvPicPr>
          <p:cNvPr id="3" name="图片 2">
            <a:extLst>
              <a:ext uri="{FF2B5EF4-FFF2-40B4-BE49-F238E27FC236}">
                <a16:creationId xmlns:a16="http://schemas.microsoft.com/office/drawing/2014/main" id="{BFF79ABA-F882-4A07-BFE9-E55A9FDE630E}"/>
              </a:ext>
            </a:extLst>
          </p:cNvPr>
          <p:cNvPicPr>
            <a:picLocks noChangeAspect="1"/>
          </p:cNvPicPr>
          <p:nvPr/>
        </p:nvPicPr>
        <p:blipFill>
          <a:blip r:embed="rId3"/>
          <a:stretch>
            <a:fillRect/>
          </a:stretch>
        </p:blipFill>
        <p:spPr>
          <a:xfrm>
            <a:off x="1233361" y="2415659"/>
            <a:ext cx="4203917" cy="3812560"/>
          </a:xfrm>
          <a:prstGeom prst="rect">
            <a:avLst/>
          </a:prstGeom>
        </p:spPr>
      </p:pic>
      <p:pic>
        <p:nvPicPr>
          <p:cNvPr id="4" name="图片 3">
            <a:extLst>
              <a:ext uri="{FF2B5EF4-FFF2-40B4-BE49-F238E27FC236}">
                <a16:creationId xmlns:a16="http://schemas.microsoft.com/office/drawing/2014/main" id="{AEDAD7B3-6AEF-4091-A0ED-C11DE144088D}"/>
              </a:ext>
            </a:extLst>
          </p:cNvPr>
          <p:cNvPicPr>
            <a:picLocks noChangeAspect="1"/>
          </p:cNvPicPr>
          <p:nvPr/>
        </p:nvPicPr>
        <p:blipFill>
          <a:blip r:embed="rId4"/>
          <a:stretch>
            <a:fillRect/>
          </a:stretch>
        </p:blipFill>
        <p:spPr>
          <a:xfrm>
            <a:off x="6096000" y="2415659"/>
            <a:ext cx="4203916" cy="3846136"/>
          </a:xfrm>
          <a:prstGeom prst="rect">
            <a:avLst/>
          </a:prstGeom>
        </p:spPr>
      </p:pic>
    </p:spTree>
    <p:extLst>
      <p:ext uri="{BB962C8B-B14F-4D97-AF65-F5344CB8AC3E}">
        <p14:creationId xmlns:p14="http://schemas.microsoft.com/office/powerpoint/2010/main" val="1697590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2B20994-1AF9-4A43-BAE9-2354C16D857E}"/>
              </a:ext>
            </a:extLst>
          </p:cNvPr>
          <p:cNvSpPr/>
          <p:nvPr/>
        </p:nvSpPr>
        <p:spPr>
          <a:xfrm>
            <a:off x="188421" y="575200"/>
            <a:ext cx="11613054" cy="4455835"/>
          </a:xfrm>
          <a:prstGeom prst="rect">
            <a:avLst/>
          </a:prstGeom>
        </p:spPr>
        <p:txBody>
          <a:bodyPr wrap="square">
            <a:spAutoFit/>
          </a:bodyPr>
          <a:lstStyle/>
          <a:p>
            <a:pPr algn="just">
              <a:lnSpc>
                <a:spcPct val="150000"/>
              </a:lnSpc>
            </a:pPr>
            <a:r>
              <a:rPr lang="zh-CN" altLang="en-US" sz="2400" b="1" dirty="0"/>
              <a:t>　　</a:t>
            </a:r>
            <a:r>
              <a:rPr lang="en-US" altLang="zh-CN" sz="2400" b="1" dirty="0"/>
              <a:t>American Vocational Education</a:t>
            </a:r>
          </a:p>
          <a:p>
            <a:pPr algn="just">
              <a:lnSpc>
                <a:spcPct val="150000"/>
              </a:lnSpc>
            </a:pPr>
            <a:r>
              <a:rPr lang="zh-CN" altLang="en-US" sz="2400" dirty="0"/>
              <a:t>　　</a:t>
            </a:r>
            <a:r>
              <a:rPr lang="en-US" altLang="zh-CN" sz="2400" dirty="0"/>
              <a:t>In the United States, vocational education varies from state to state. Roughly 70 percent of all postsecondary technical and vocational training is provided by proprietary (privately owned) career schools. The remaining 30 percent is provided primarily by two-year community colleges, which also offer courses transferable to four-year universities, military technical training, and government-operated adult education centers. Several states operate their own institutes of tech- </a:t>
            </a:r>
            <a:r>
              <a:rPr lang="en-US" altLang="zh-CN" sz="2400" dirty="0" err="1"/>
              <a:t>nology</a:t>
            </a:r>
            <a:r>
              <a:rPr lang="en-US" altLang="zh-CN" sz="2400" dirty="0"/>
              <a:t> which are on an equal accredited footing with other state universities.</a:t>
            </a:r>
            <a:endParaRPr lang="zh-CN" altLang="en-US" sz="2400" dirty="0"/>
          </a:p>
        </p:txBody>
      </p:sp>
    </p:spTree>
    <p:extLst>
      <p:ext uri="{BB962C8B-B14F-4D97-AF65-F5344CB8AC3E}">
        <p14:creationId xmlns:p14="http://schemas.microsoft.com/office/powerpoint/2010/main" val="3755653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255DFAB-7489-4DB9-8337-CB39DEEC3F5A}"/>
              </a:ext>
            </a:extLst>
          </p:cNvPr>
          <p:cNvSpPr/>
          <p:nvPr/>
        </p:nvSpPr>
        <p:spPr>
          <a:xfrm>
            <a:off x="188421" y="575200"/>
            <a:ext cx="11613054" cy="3347840"/>
          </a:xfrm>
          <a:prstGeom prst="rect">
            <a:avLst/>
          </a:prstGeom>
        </p:spPr>
        <p:txBody>
          <a:bodyPr wrap="square">
            <a:spAutoFit/>
          </a:bodyPr>
          <a:lstStyle/>
          <a:p>
            <a:pPr algn="just">
              <a:lnSpc>
                <a:spcPct val="150000"/>
              </a:lnSpc>
            </a:pPr>
            <a:r>
              <a:rPr lang="zh-CN" altLang="en-US" sz="2400" dirty="0"/>
              <a:t>　　</a:t>
            </a:r>
            <a:r>
              <a:rPr lang="en-US" altLang="zh-CN" sz="2400" dirty="0"/>
              <a:t>Historically, junior high schools and high schools have offered vocational courses such as home economics, wood and metal shop, typing, business courses, drafting and auto repair, though schools have put more emphasis on academics for all students because of standard-based education reform. School to Work is a series of federal and state initiatives to link academics to work, sometimes including spending time during the day on a job site without pay.</a:t>
            </a:r>
            <a:endParaRPr lang="zh-CN" altLang="en-US" sz="2400" dirty="0"/>
          </a:p>
        </p:txBody>
      </p:sp>
    </p:spTree>
    <p:extLst>
      <p:ext uri="{BB962C8B-B14F-4D97-AF65-F5344CB8AC3E}">
        <p14:creationId xmlns:p14="http://schemas.microsoft.com/office/powerpoint/2010/main" val="2556575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78C3491-C211-4B08-9F9D-352521DBA162}"/>
              </a:ext>
            </a:extLst>
          </p:cNvPr>
          <p:cNvSpPr/>
          <p:nvPr/>
        </p:nvSpPr>
        <p:spPr>
          <a:xfrm>
            <a:off x="188421" y="575200"/>
            <a:ext cx="11613054" cy="3901837"/>
          </a:xfrm>
          <a:prstGeom prst="rect">
            <a:avLst/>
          </a:prstGeom>
        </p:spPr>
        <p:txBody>
          <a:bodyPr wrap="square">
            <a:spAutoFit/>
          </a:bodyPr>
          <a:lstStyle/>
          <a:p>
            <a:pPr algn="just">
              <a:lnSpc>
                <a:spcPct val="150000"/>
              </a:lnSpc>
            </a:pPr>
            <a:r>
              <a:rPr lang="zh-CN" altLang="en-US" sz="2400" dirty="0"/>
              <a:t>　　</a:t>
            </a:r>
            <a:r>
              <a:rPr lang="en-US" altLang="zh-CN" sz="2400" dirty="0"/>
              <a:t>Federal involvement is principally carried out through the Carl D. Perkins Career and Techni- </a:t>
            </a:r>
            <a:r>
              <a:rPr lang="en-US" altLang="zh-CN" sz="2400" dirty="0" err="1"/>
              <a:t>cal</a:t>
            </a:r>
            <a:r>
              <a:rPr lang="en-US" altLang="zh-CN" sz="2400" dirty="0"/>
              <a:t> Education Act[1]. Requirements tied to the receipt of federal funds under this Act help to pro- vide some overall leadership. The Office of Vocational and Adult Education within the U.S. De- </a:t>
            </a:r>
            <a:r>
              <a:rPr lang="en-US" altLang="zh-CN" sz="2400" dirty="0" err="1"/>
              <a:t>partment</a:t>
            </a:r>
            <a:r>
              <a:rPr lang="en-US" altLang="zh-CN" sz="2400" dirty="0"/>
              <a:t> of Education also supervises activities funded by the Act. The Association for Career and Technical Education (ACTE) is the largest private association dedicated to the advancement of education that prepares youth and adults for careers.</a:t>
            </a:r>
            <a:endParaRPr lang="zh-CN" altLang="en-US" sz="2400" dirty="0"/>
          </a:p>
        </p:txBody>
      </p:sp>
    </p:spTree>
    <p:extLst>
      <p:ext uri="{BB962C8B-B14F-4D97-AF65-F5344CB8AC3E}">
        <p14:creationId xmlns:p14="http://schemas.microsoft.com/office/powerpoint/2010/main" val="1766226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331F662-D4F4-4C60-AE2A-0C1B1B207A59}"/>
              </a:ext>
            </a:extLst>
          </p:cNvPr>
          <p:cNvSpPr/>
          <p:nvPr/>
        </p:nvSpPr>
        <p:spPr>
          <a:xfrm>
            <a:off x="188421" y="575200"/>
            <a:ext cx="11613054" cy="6370975"/>
          </a:xfrm>
          <a:prstGeom prst="rect">
            <a:avLst/>
          </a:prstGeom>
        </p:spPr>
        <p:txBody>
          <a:bodyPr wrap="square">
            <a:spAutoFit/>
          </a:bodyPr>
          <a:lstStyle/>
          <a:p>
            <a:pPr algn="just"/>
            <a:r>
              <a:rPr lang="zh-CN" altLang="en-US" sz="2400" dirty="0"/>
              <a:t>　　</a:t>
            </a:r>
            <a:r>
              <a:rPr lang="en-US" altLang="zh-CN" sz="2400" dirty="0"/>
              <a:t>Potential foreign students, as well as all aliens, must satisfy Department of State (DOS) con- </a:t>
            </a:r>
            <a:r>
              <a:rPr lang="en-US" altLang="zh-CN" sz="2400" dirty="0" err="1"/>
              <a:t>sular</a:t>
            </a:r>
            <a:r>
              <a:rPr lang="en-US" altLang="zh-CN" sz="2400" dirty="0"/>
              <a:t> officers abroad and immigration inspectors upon entry to the United States that they are not ineligible for visas under the so-</a:t>
            </a:r>
            <a:r>
              <a:rPr lang="en-US" altLang="zh-CN" sz="2400" dirty="0" err="1"/>
              <a:t>called“grounds</a:t>
            </a:r>
            <a:r>
              <a:rPr lang="en-US" altLang="zh-CN" sz="2400" dirty="0"/>
              <a:t> for </a:t>
            </a:r>
            <a:r>
              <a:rPr lang="en-US" altLang="zh-CN" sz="2400" dirty="0" err="1"/>
              <a:t>inadmissibility”of</a:t>
            </a:r>
            <a:r>
              <a:rPr lang="en-US" altLang="zh-CN" sz="2400" dirty="0"/>
              <a:t> The Immigration and Nationality Act[2], which includes security and terrorist concerns. The consular officers who pro- </a:t>
            </a:r>
            <a:r>
              <a:rPr lang="en-US" altLang="zh-CN" sz="2400" dirty="0" err="1"/>
              <a:t>cess</a:t>
            </a:r>
            <a:r>
              <a:rPr lang="en-US" altLang="zh-CN" sz="2400" dirty="0"/>
              <a:t> visa applicants are required to check the consolidated Terrorist Screening Database (TSDB) before issuing any visa. In part because of these security measures, student visa debates have ex- </a:t>
            </a:r>
            <a:r>
              <a:rPr lang="en-US" altLang="zh-CN" sz="2400" dirty="0" err="1"/>
              <a:t>panded</a:t>
            </a:r>
            <a:r>
              <a:rPr lang="en-US" altLang="zh-CN" sz="2400" dirty="0"/>
              <a:t> to include both security and market-based discussions. Higher education institutions in the United States are concerned over their ability to attract the numbers and quality of foreign </a:t>
            </a:r>
            <a:r>
              <a:rPr lang="en-US" altLang="zh-CN" sz="2400" dirty="0" err="1"/>
              <a:t>stu</a:t>
            </a:r>
            <a:r>
              <a:rPr lang="en-US" altLang="zh-CN" sz="2400" dirty="0"/>
              <a:t>- dents, and whether the post September 11 security measures impede the entry of potential </a:t>
            </a:r>
            <a:r>
              <a:rPr lang="en-US" altLang="zh-CN" sz="2400" dirty="0" err="1"/>
              <a:t>stu</a:t>
            </a:r>
            <a:r>
              <a:rPr lang="en-US" altLang="zh-CN" sz="2400" dirty="0"/>
              <a:t>- dents into the U.S. education system. The fields of science, technology, engineering and </a:t>
            </a:r>
            <a:r>
              <a:rPr lang="en-US" altLang="zh-CN" sz="2400" dirty="0" err="1"/>
              <a:t>mathe</a:t>
            </a:r>
            <a:r>
              <a:rPr lang="en-US" altLang="zh-CN" sz="2400" dirty="0"/>
              <a:t>- </a:t>
            </a:r>
            <a:r>
              <a:rPr lang="en-US" altLang="zh-CN" sz="2400" dirty="0" err="1"/>
              <a:t>matics</a:t>
            </a:r>
            <a:r>
              <a:rPr lang="en-US" altLang="zh-CN" sz="2400" dirty="0"/>
              <a:t> (STEM) [3] increasingly rely on foreign students, and these fields hold a top priority with most research institutions. Furthermore, the U.S. economy has a high demand for the skill-sets produced in these fields of study, and the STEM students often provide a major link between the academic community and the labor market. Consequently, many groups in higher education and the private sector are seeking to expand</a:t>
            </a:r>
            <a:endParaRPr lang="zh-CN" altLang="en-US" sz="2400" dirty="0"/>
          </a:p>
        </p:txBody>
      </p:sp>
    </p:spTree>
    <p:extLst>
      <p:ext uri="{BB962C8B-B14F-4D97-AF65-F5344CB8AC3E}">
        <p14:creationId xmlns:p14="http://schemas.microsoft.com/office/powerpoint/2010/main" val="4110380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3F07B9E-C96D-48BE-BB0A-0F8571D5BB73}"/>
              </a:ext>
            </a:extLst>
          </p:cNvPr>
          <p:cNvSpPr/>
          <p:nvPr/>
        </p:nvSpPr>
        <p:spPr>
          <a:xfrm>
            <a:off x="188421" y="575200"/>
            <a:ext cx="11613054" cy="6370975"/>
          </a:xfrm>
          <a:prstGeom prst="rect">
            <a:avLst/>
          </a:prstGeom>
        </p:spPr>
        <p:txBody>
          <a:bodyPr wrap="square">
            <a:spAutoFit/>
          </a:bodyPr>
          <a:lstStyle/>
          <a:p>
            <a:pPr algn="just"/>
            <a:r>
              <a:rPr lang="en-US" altLang="zh-CN" sz="2400" dirty="0"/>
              <a:t>pathways for foreign students to emigrate to the United States. All nonimmigrant students are issued visas from one of three categories, and are </a:t>
            </a:r>
            <a:r>
              <a:rPr lang="en-US" altLang="zh-CN" sz="2400" dirty="0" err="1"/>
              <a:t>moni</a:t>
            </a:r>
            <a:r>
              <a:rPr lang="en-US" altLang="zh-CN" sz="2400" dirty="0"/>
              <a:t>- </a:t>
            </a:r>
            <a:r>
              <a:rPr lang="en-US" altLang="zh-CN" sz="2400" dirty="0" err="1"/>
              <a:t>tored</a:t>
            </a:r>
            <a:r>
              <a:rPr lang="en-US" altLang="zh-CN" sz="2400" dirty="0"/>
              <a:t> and tracked by the Department of Homeland Security (DHS). The three visa categories used by foreign students are F visas for academic study, M visas for vocational study, and J visas for cultural exchange. The numbers admitted have more than doubled over the past two decades. The Student and Exchange Visitor Information System (SEVIS) aims to manage the tracking and monitoring of foreign students. Participation in the SEVIS program is now mandatory for all higher education institutions enrolling foreign students. A diverse set of issues related to foreign students, including foreign student funding and English-language competency, has raised concerns with some universities, advocacy groups, and other observers. Additionally, some recent </a:t>
            </a:r>
            <a:r>
              <a:rPr lang="en-US" altLang="zh-CN" sz="2400" dirty="0" err="1"/>
              <a:t>legisla</a:t>
            </a:r>
            <a:r>
              <a:rPr lang="en-US" altLang="zh-CN" sz="2400" dirty="0"/>
              <a:t>- </a:t>
            </a:r>
            <a:r>
              <a:rPr lang="en-US" altLang="zh-CN" sz="2400" dirty="0" err="1"/>
              <a:t>tion</a:t>
            </a:r>
            <a:r>
              <a:rPr lang="en-US" altLang="zh-CN" sz="2400" dirty="0"/>
              <a:t> has focused on attracting foreign students in STEM fields. Legislation introduced in the House (H.R. 1645) and in the Senate (S. 1639) would create pathways to legal permanent </a:t>
            </a:r>
            <a:r>
              <a:rPr lang="en-US" altLang="zh-CN" sz="2400" dirty="0" err="1"/>
              <a:t>resi</a:t>
            </a:r>
            <a:r>
              <a:rPr lang="en-US" altLang="zh-CN" sz="2400" dirty="0"/>
              <a:t>- </a:t>
            </a:r>
            <a:r>
              <a:rPr lang="en-US" altLang="zh-CN" sz="2400" dirty="0" err="1"/>
              <a:t>dence</a:t>
            </a:r>
            <a:r>
              <a:rPr lang="en-US" altLang="zh-CN" sz="2400" dirty="0"/>
              <a:t> for foreign students in the STEM fields of study. Although there are provisions in this </a:t>
            </a:r>
            <a:r>
              <a:rPr lang="en-US" altLang="zh-CN" sz="2400" dirty="0" err="1"/>
              <a:t>legis</a:t>
            </a:r>
            <a:r>
              <a:rPr lang="en-US" altLang="zh-CN" sz="2400" dirty="0"/>
              <a:t>- </a:t>
            </a:r>
            <a:r>
              <a:rPr lang="en-US" altLang="zh-CN" sz="2400" dirty="0" err="1"/>
              <a:t>lation</a:t>
            </a:r>
            <a:r>
              <a:rPr lang="en-US" altLang="zh-CN" sz="2400" dirty="0"/>
              <a:t> for undergraduate students, the emphasis has been on students obtaining advanced de- </a:t>
            </a:r>
            <a:r>
              <a:rPr lang="en-US" altLang="zh-CN" sz="2400" dirty="0" err="1"/>
              <a:t>grees</a:t>
            </a:r>
            <a:r>
              <a:rPr lang="en-US" altLang="zh-CN" sz="2400" dirty="0"/>
              <a:t>.</a:t>
            </a:r>
            <a:endParaRPr lang="zh-CN" altLang="en-US" sz="2400" dirty="0"/>
          </a:p>
        </p:txBody>
      </p:sp>
    </p:spTree>
    <p:extLst>
      <p:ext uri="{BB962C8B-B14F-4D97-AF65-F5344CB8AC3E}">
        <p14:creationId xmlns:p14="http://schemas.microsoft.com/office/powerpoint/2010/main" val="172936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CEAC2E2-BBF4-45C4-ACD0-ACC4F6D4996C}"/>
              </a:ext>
            </a:extLst>
          </p:cNvPr>
          <p:cNvPicPr>
            <a:picLocks noChangeAspect="1"/>
          </p:cNvPicPr>
          <p:nvPr/>
        </p:nvPicPr>
        <p:blipFill>
          <a:blip r:embed="rId3"/>
          <a:stretch>
            <a:fillRect/>
          </a:stretch>
        </p:blipFill>
        <p:spPr>
          <a:xfrm>
            <a:off x="1192726" y="609259"/>
            <a:ext cx="9806548" cy="5944419"/>
          </a:xfrm>
          <a:prstGeom prst="rect">
            <a:avLst/>
          </a:prstGeom>
        </p:spPr>
      </p:pic>
    </p:spTree>
    <p:extLst>
      <p:ext uri="{BB962C8B-B14F-4D97-AF65-F5344CB8AC3E}">
        <p14:creationId xmlns:p14="http://schemas.microsoft.com/office/powerpoint/2010/main" val="1452307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9DBE9B2-1A56-426A-BB4B-5B0566002D2C}"/>
              </a:ext>
            </a:extLst>
          </p:cNvPr>
          <p:cNvPicPr>
            <a:picLocks noChangeAspect="1"/>
          </p:cNvPicPr>
          <p:nvPr/>
        </p:nvPicPr>
        <p:blipFill>
          <a:blip r:embed="rId3"/>
          <a:stretch>
            <a:fillRect/>
          </a:stretch>
        </p:blipFill>
        <p:spPr>
          <a:xfrm>
            <a:off x="549738" y="1161698"/>
            <a:ext cx="11092523" cy="3524602"/>
          </a:xfrm>
          <a:prstGeom prst="rect">
            <a:avLst/>
          </a:prstGeom>
        </p:spPr>
      </p:pic>
    </p:spTree>
    <p:extLst>
      <p:ext uri="{BB962C8B-B14F-4D97-AF65-F5344CB8AC3E}">
        <p14:creationId xmlns:p14="http://schemas.microsoft.com/office/powerpoint/2010/main" val="122290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4">
            <a:extLst>
              <a:ext uri="{FF2B5EF4-FFF2-40B4-BE49-F238E27FC236}">
                <a16:creationId xmlns:a16="http://schemas.microsoft.com/office/drawing/2014/main" id="{442EBEED-62E5-4A66-9A67-22744A471D45}"/>
              </a:ext>
            </a:extLst>
          </p:cNvPr>
          <p:cNvSpPr txBox="1"/>
          <p:nvPr/>
        </p:nvSpPr>
        <p:spPr>
          <a:xfrm>
            <a:off x="646439" y="838672"/>
            <a:ext cx="1748692" cy="459546"/>
          </a:xfrm>
          <a:prstGeom prst="rect">
            <a:avLst/>
          </a:prstGeom>
          <a:solidFill>
            <a:srgbClr val="00B0F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solidFill>
                  <a:schemeClr val="bg1"/>
                </a:solidFill>
                <a:latin typeface="Times New Roman" panose="02020603050405020304" pitchFamily="18" charset="0"/>
                <a:cs typeface="Times New Roman" panose="02020603050405020304" pitchFamily="18" charset="0"/>
              </a:rPr>
              <a:t>Vocabulary</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471DA98F-65FE-4359-B18F-7E85E10BE528}"/>
              </a:ext>
            </a:extLst>
          </p:cNvPr>
          <p:cNvPicPr>
            <a:picLocks noChangeAspect="1"/>
          </p:cNvPicPr>
          <p:nvPr/>
        </p:nvPicPr>
        <p:blipFill>
          <a:blip r:embed="rId3"/>
          <a:stretch>
            <a:fillRect/>
          </a:stretch>
        </p:blipFill>
        <p:spPr>
          <a:xfrm>
            <a:off x="646439" y="1447579"/>
            <a:ext cx="10707114" cy="4267421"/>
          </a:xfrm>
          <a:prstGeom prst="rect">
            <a:avLst/>
          </a:prstGeom>
        </p:spPr>
      </p:pic>
    </p:spTree>
    <p:extLst>
      <p:ext uri="{BB962C8B-B14F-4D97-AF65-F5344CB8AC3E}">
        <p14:creationId xmlns:p14="http://schemas.microsoft.com/office/powerpoint/2010/main" val="3813807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4">
            <a:extLst>
              <a:ext uri="{FF2B5EF4-FFF2-40B4-BE49-F238E27FC236}">
                <a16:creationId xmlns:a16="http://schemas.microsoft.com/office/drawing/2014/main" id="{3E6D90A4-14A7-4776-94B7-64F9DDFFD1F6}"/>
              </a:ext>
            </a:extLst>
          </p:cNvPr>
          <p:cNvSpPr txBox="1"/>
          <p:nvPr/>
        </p:nvSpPr>
        <p:spPr>
          <a:xfrm>
            <a:off x="450609" y="167160"/>
            <a:ext cx="2135429" cy="459546"/>
          </a:xfrm>
          <a:prstGeom prst="rect">
            <a:avLst/>
          </a:prstGeom>
          <a:solidFill>
            <a:srgbClr val="00B0F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solidFill>
                  <a:schemeClr val="bg1"/>
                </a:solidFill>
                <a:latin typeface="Times New Roman" panose="02020603050405020304" pitchFamily="18" charset="0"/>
                <a:cs typeface="Times New Roman" panose="02020603050405020304" pitchFamily="18" charset="0"/>
              </a:rPr>
              <a:t>Lesson Review</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AB80C84F-AE5C-4571-AA3E-C9A2E894B13E}"/>
              </a:ext>
            </a:extLst>
          </p:cNvPr>
          <p:cNvSpPr/>
          <p:nvPr/>
        </p:nvSpPr>
        <p:spPr>
          <a:xfrm>
            <a:off x="450609" y="741024"/>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1   </a:t>
            </a:r>
            <a:r>
              <a:rPr lang="en-US" altLang="zh-CN" sz="2000" b="1" i="1" dirty="0">
                <a:latin typeface="Times New Roman" panose="02020603050405020304" pitchFamily="18" charset="0"/>
                <a:cs typeface="Times New Roman" panose="02020603050405020304" pitchFamily="18" charset="0"/>
              </a:rPr>
              <a:t>Match each statement with the proper word.</a:t>
            </a:r>
          </a:p>
        </p:txBody>
      </p:sp>
      <p:sp>
        <p:nvSpPr>
          <p:cNvPr id="4" name="矩形: 圆角 3">
            <a:extLst>
              <a:ext uri="{FF2B5EF4-FFF2-40B4-BE49-F238E27FC236}">
                <a16:creationId xmlns:a16="http://schemas.microsoft.com/office/drawing/2014/main" id="{13B6AFB9-F7BC-4D32-8DA3-3AC07542AA36}"/>
              </a:ext>
            </a:extLst>
          </p:cNvPr>
          <p:cNvSpPr/>
          <p:nvPr/>
        </p:nvSpPr>
        <p:spPr>
          <a:xfrm>
            <a:off x="228596" y="1843087"/>
            <a:ext cx="2085976" cy="4114802"/>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zh-CN" dirty="0">
                <a:solidFill>
                  <a:schemeClr val="tx1"/>
                </a:solidFill>
              </a:rPr>
              <a:t>1. parochial</a:t>
            </a:r>
          </a:p>
          <a:p>
            <a:pPr>
              <a:lnSpc>
                <a:spcPct val="150000"/>
              </a:lnSpc>
            </a:pPr>
            <a:endParaRPr lang="en-US" altLang="zh-CN" dirty="0">
              <a:solidFill>
                <a:schemeClr val="tx1"/>
              </a:solidFill>
            </a:endParaRPr>
          </a:p>
          <a:p>
            <a:pPr>
              <a:lnSpc>
                <a:spcPct val="150000"/>
              </a:lnSpc>
            </a:pPr>
            <a:r>
              <a:rPr lang="en-US" altLang="zh-CN" dirty="0">
                <a:solidFill>
                  <a:schemeClr val="tx1"/>
                </a:solidFill>
              </a:rPr>
              <a:t>2. nonsectarian</a:t>
            </a:r>
          </a:p>
          <a:p>
            <a:pPr>
              <a:lnSpc>
                <a:spcPct val="150000"/>
              </a:lnSpc>
            </a:pPr>
            <a:r>
              <a:rPr lang="en-US" altLang="zh-CN" dirty="0">
                <a:solidFill>
                  <a:schemeClr val="tx1"/>
                </a:solidFill>
              </a:rPr>
              <a:t>3. consular</a:t>
            </a:r>
          </a:p>
          <a:p>
            <a:pPr>
              <a:lnSpc>
                <a:spcPct val="150000"/>
              </a:lnSpc>
            </a:pPr>
            <a:r>
              <a:rPr lang="en-US" altLang="zh-CN" dirty="0">
                <a:solidFill>
                  <a:schemeClr val="tx1"/>
                </a:solidFill>
              </a:rPr>
              <a:t>4. visa</a:t>
            </a:r>
          </a:p>
          <a:p>
            <a:pPr>
              <a:lnSpc>
                <a:spcPct val="150000"/>
              </a:lnSpc>
            </a:pPr>
            <a:r>
              <a:rPr lang="en-US" altLang="zh-CN" dirty="0">
                <a:solidFill>
                  <a:schemeClr val="tx1"/>
                </a:solidFill>
              </a:rPr>
              <a:t>5. consolidated</a:t>
            </a:r>
          </a:p>
          <a:p>
            <a:pPr>
              <a:lnSpc>
                <a:spcPct val="150000"/>
              </a:lnSpc>
            </a:pPr>
            <a:r>
              <a:rPr lang="en-US" altLang="zh-CN" dirty="0">
                <a:solidFill>
                  <a:schemeClr val="tx1"/>
                </a:solidFill>
              </a:rPr>
              <a:t>6. impede</a:t>
            </a:r>
          </a:p>
          <a:p>
            <a:pPr>
              <a:lnSpc>
                <a:spcPct val="150000"/>
              </a:lnSpc>
            </a:pPr>
            <a:r>
              <a:rPr lang="en-US" altLang="zh-CN" dirty="0">
                <a:solidFill>
                  <a:schemeClr val="tx1"/>
                </a:solidFill>
              </a:rPr>
              <a:t>7. mandatory</a:t>
            </a:r>
          </a:p>
          <a:p>
            <a:pPr>
              <a:lnSpc>
                <a:spcPct val="150000"/>
              </a:lnSpc>
            </a:pPr>
            <a:r>
              <a:rPr lang="en-US" altLang="zh-CN" dirty="0">
                <a:solidFill>
                  <a:schemeClr val="tx1"/>
                </a:solidFill>
              </a:rPr>
              <a:t>8. provision</a:t>
            </a:r>
            <a:endParaRPr lang="zh-CN" altLang="en-US" dirty="0">
              <a:solidFill>
                <a:schemeClr val="tx1"/>
              </a:solidFill>
            </a:endParaRPr>
          </a:p>
        </p:txBody>
      </p:sp>
      <p:sp>
        <p:nvSpPr>
          <p:cNvPr id="5" name="矩形: 圆角 4">
            <a:extLst>
              <a:ext uri="{FF2B5EF4-FFF2-40B4-BE49-F238E27FC236}">
                <a16:creationId xmlns:a16="http://schemas.microsoft.com/office/drawing/2014/main" id="{F4FC7222-4EC8-4F08-BA00-291D9C337D5D}"/>
              </a:ext>
            </a:extLst>
          </p:cNvPr>
          <p:cNvSpPr/>
          <p:nvPr/>
        </p:nvSpPr>
        <p:spPr>
          <a:xfrm>
            <a:off x="4314826" y="1843087"/>
            <a:ext cx="7543800" cy="4114802"/>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zh-CN" dirty="0">
                <a:solidFill>
                  <a:schemeClr val="tx1"/>
                </a:solidFill>
              </a:rPr>
              <a:t>A. an endorsement made in a passport that allows the bearer to enter the country issuing it</a:t>
            </a:r>
          </a:p>
          <a:p>
            <a:pPr>
              <a:lnSpc>
                <a:spcPct val="150000"/>
              </a:lnSpc>
            </a:pPr>
            <a:r>
              <a:rPr lang="en-US" altLang="zh-CN" dirty="0">
                <a:solidFill>
                  <a:schemeClr val="tx1"/>
                </a:solidFill>
              </a:rPr>
              <a:t>B. be a hindrance or an obstacle to</a:t>
            </a:r>
          </a:p>
          <a:p>
            <a:pPr>
              <a:lnSpc>
                <a:spcPct val="150000"/>
              </a:lnSpc>
            </a:pPr>
            <a:r>
              <a:rPr lang="en-US" altLang="zh-CN" dirty="0">
                <a:solidFill>
                  <a:schemeClr val="tx1"/>
                </a:solidFill>
              </a:rPr>
              <a:t>C. relating to or supported by or located in a parish</a:t>
            </a:r>
          </a:p>
          <a:p>
            <a:pPr>
              <a:lnSpc>
                <a:spcPct val="150000"/>
              </a:lnSpc>
            </a:pPr>
            <a:r>
              <a:rPr lang="en-US" altLang="zh-CN" dirty="0">
                <a:solidFill>
                  <a:schemeClr val="tx1"/>
                </a:solidFill>
              </a:rPr>
              <a:t>D. having to do with a consul or his/her office or duties</a:t>
            </a:r>
          </a:p>
          <a:p>
            <a:pPr>
              <a:lnSpc>
                <a:spcPct val="150000"/>
              </a:lnSpc>
            </a:pPr>
            <a:r>
              <a:rPr lang="en-US" altLang="zh-CN" dirty="0">
                <a:solidFill>
                  <a:schemeClr val="tx1"/>
                </a:solidFill>
              </a:rPr>
              <a:t>E. joined together into a whole</a:t>
            </a:r>
          </a:p>
          <a:p>
            <a:pPr>
              <a:lnSpc>
                <a:spcPct val="150000"/>
              </a:lnSpc>
            </a:pPr>
            <a:r>
              <a:rPr lang="en-US" altLang="zh-CN" dirty="0">
                <a:solidFill>
                  <a:schemeClr val="tx1"/>
                </a:solidFill>
              </a:rPr>
              <a:t>F. obligatory; compulsory</a:t>
            </a:r>
          </a:p>
          <a:p>
            <a:pPr>
              <a:lnSpc>
                <a:spcPct val="150000"/>
              </a:lnSpc>
            </a:pPr>
            <a:r>
              <a:rPr lang="en-US" altLang="zh-CN" dirty="0">
                <a:solidFill>
                  <a:schemeClr val="tx1"/>
                </a:solidFill>
              </a:rPr>
              <a:t>G. the activity of supplying or providing something</a:t>
            </a:r>
          </a:p>
          <a:p>
            <a:pPr>
              <a:lnSpc>
                <a:spcPct val="150000"/>
              </a:lnSpc>
            </a:pPr>
            <a:r>
              <a:rPr lang="en-US" altLang="zh-CN" dirty="0">
                <a:solidFill>
                  <a:schemeClr val="tx1"/>
                </a:solidFill>
              </a:rPr>
              <a:t>H. not confined to or affiliated with any specific religion</a:t>
            </a:r>
            <a:endParaRPr lang="zh-CN" altLang="en-US" dirty="0">
              <a:solidFill>
                <a:schemeClr val="tx1"/>
              </a:solidFill>
            </a:endParaRPr>
          </a:p>
        </p:txBody>
      </p:sp>
      <p:cxnSp>
        <p:nvCxnSpPr>
          <p:cNvPr id="6" name="直接箭头连接符 5">
            <a:extLst>
              <a:ext uri="{FF2B5EF4-FFF2-40B4-BE49-F238E27FC236}">
                <a16:creationId xmlns:a16="http://schemas.microsoft.com/office/drawing/2014/main" id="{77005833-A5D2-42CC-B275-886998C1A56D}"/>
              </a:ext>
            </a:extLst>
          </p:cNvPr>
          <p:cNvCxnSpPr>
            <a:cxnSpLocks/>
          </p:cNvCxnSpPr>
          <p:nvPr/>
        </p:nvCxnSpPr>
        <p:spPr>
          <a:xfrm>
            <a:off x="1757362" y="2200274"/>
            <a:ext cx="2857501" cy="13287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直接箭头连接符 12">
            <a:extLst>
              <a:ext uri="{FF2B5EF4-FFF2-40B4-BE49-F238E27FC236}">
                <a16:creationId xmlns:a16="http://schemas.microsoft.com/office/drawing/2014/main" id="{8F03CBFF-883A-4825-A4CB-FB69B81E64F0}"/>
              </a:ext>
            </a:extLst>
          </p:cNvPr>
          <p:cNvCxnSpPr>
            <a:cxnSpLocks/>
          </p:cNvCxnSpPr>
          <p:nvPr/>
        </p:nvCxnSpPr>
        <p:spPr>
          <a:xfrm>
            <a:off x="1914523" y="3087070"/>
            <a:ext cx="2700340" cy="24993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直接箭头连接符 13">
            <a:extLst>
              <a:ext uri="{FF2B5EF4-FFF2-40B4-BE49-F238E27FC236}">
                <a16:creationId xmlns:a16="http://schemas.microsoft.com/office/drawing/2014/main" id="{7D831120-A0CF-4FC7-A5AD-104E580C952C}"/>
              </a:ext>
            </a:extLst>
          </p:cNvPr>
          <p:cNvCxnSpPr>
            <a:cxnSpLocks/>
          </p:cNvCxnSpPr>
          <p:nvPr/>
        </p:nvCxnSpPr>
        <p:spPr>
          <a:xfrm>
            <a:off x="1575472" y="3429000"/>
            <a:ext cx="3039391" cy="4714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直接箭头连接符 15">
            <a:extLst>
              <a:ext uri="{FF2B5EF4-FFF2-40B4-BE49-F238E27FC236}">
                <a16:creationId xmlns:a16="http://schemas.microsoft.com/office/drawing/2014/main" id="{D237BEC6-5894-4108-BF5E-A11DA011CB73}"/>
              </a:ext>
            </a:extLst>
          </p:cNvPr>
          <p:cNvCxnSpPr>
            <a:cxnSpLocks/>
          </p:cNvCxnSpPr>
          <p:nvPr/>
        </p:nvCxnSpPr>
        <p:spPr>
          <a:xfrm flipV="1">
            <a:off x="1196854" y="2400300"/>
            <a:ext cx="3418009" cy="14649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直接箭头连接符 17">
            <a:extLst>
              <a:ext uri="{FF2B5EF4-FFF2-40B4-BE49-F238E27FC236}">
                <a16:creationId xmlns:a16="http://schemas.microsoft.com/office/drawing/2014/main" id="{9673333A-7EEB-41AD-A5D2-F79630155B94}"/>
              </a:ext>
            </a:extLst>
          </p:cNvPr>
          <p:cNvCxnSpPr>
            <a:cxnSpLocks/>
          </p:cNvCxnSpPr>
          <p:nvPr/>
        </p:nvCxnSpPr>
        <p:spPr>
          <a:xfrm>
            <a:off x="2056485" y="4273906"/>
            <a:ext cx="2558378" cy="1485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直接箭头连接符 19">
            <a:extLst>
              <a:ext uri="{FF2B5EF4-FFF2-40B4-BE49-F238E27FC236}">
                <a16:creationId xmlns:a16="http://schemas.microsoft.com/office/drawing/2014/main" id="{FEB494C0-9573-41EA-BCB8-0BED2DF92215}"/>
              </a:ext>
            </a:extLst>
          </p:cNvPr>
          <p:cNvCxnSpPr>
            <a:cxnSpLocks/>
          </p:cNvCxnSpPr>
          <p:nvPr/>
        </p:nvCxnSpPr>
        <p:spPr>
          <a:xfrm flipV="1">
            <a:off x="1575471" y="3132776"/>
            <a:ext cx="3039392" cy="16126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a:extLst>
              <a:ext uri="{FF2B5EF4-FFF2-40B4-BE49-F238E27FC236}">
                <a16:creationId xmlns:a16="http://schemas.microsoft.com/office/drawing/2014/main" id="{27AFEEB3-DAD5-47A8-8801-9EEEE7600D6E}"/>
              </a:ext>
            </a:extLst>
          </p:cNvPr>
          <p:cNvCxnSpPr>
            <a:cxnSpLocks/>
          </p:cNvCxnSpPr>
          <p:nvPr/>
        </p:nvCxnSpPr>
        <p:spPr>
          <a:xfrm flipV="1">
            <a:off x="1815978" y="4791100"/>
            <a:ext cx="2798885" cy="3267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直接箭头连接符 23">
            <a:extLst>
              <a:ext uri="{FF2B5EF4-FFF2-40B4-BE49-F238E27FC236}">
                <a16:creationId xmlns:a16="http://schemas.microsoft.com/office/drawing/2014/main" id="{C00ECD72-0A39-4C64-891F-C45397257429}"/>
              </a:ext>
            </a:extLst>
          </p:cNvPr>
          <p:cNvCxnSpPr>
            <a:cxnSpLocks/>
          </p:cNvCxnSpPr>
          <p:nvPr/>
        </p:nvCxnSpPr>
        <p:spPr>
          <a:xfrm flipV="1">
            <a:off x="1666416" y="5163547"/>
            <a:ext cx="2948447" cy="3728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32944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5BB4A57-A8EF-482C-836B-11B49D7869AD}"/>
              </a:ext>
            </a:extLst>
          </p:cNvPr>
          <p:cNvSpPr/>
          <p:nvPr/>
        </p:nvSpPr>
        <p:spPr>
          <a:xfrm>
            <a:off x="450609" y="741024"/>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2  </a:t>
            </a:r>
            <a:r>
              <a:rPr lang="en-US" altLang="zh-CN" sz="2000" b="1" i="1" dirty="0">
                <a:latin typeface="Times New Roman" panose="02020603050405020304" pitchFamily="18" charset="0"/>
                <a:cs typeface="Times New Roman" panose="02020603050405020304" pitchFamily="18" charset="0"/>
              </a:rPr>
              <a:t>Choose one exclusively from the two options for each sentence.</a:t>
            </a:r>
          </a:p>
        </p:txBody>
      </p:sp>
      <p:sp>
        <p:nvSpPr>
          <p:cNvPr id="4" name="矩形 3">
            <a:extLst>
              <a:ext uri="{FF2B5EF4-FFF2-40B4-BE49-F238E27FC236}">
                <a16:creationId xmlns:a16="http://schemas.microsoft.com/office/drawing/2014/main" id="{D3123C71-3437-4364-96BE-E8CEB2175688}"/>
              </a:ext>
            </a:extLst>
          </p:cNvPr>
          <p:cNvSpPr/>
          <p:nvPr/>
        </p:nvSpPr>
        <p:spPr>
          <a:xfrm>
            <a:off x="268041" y="1438743"/>
            <a:ext cx="11655917" cy="2239844"/>
          </a:xfrm>
          <a:prstGeom prst="rect">
            <a:avLst/>
          </a:prstGeom>
        </p:spPr>
        <p:txBody>
          <a:bodyPr wrap="square">
            <a:spAutoFit/>
          </a:bodyPr>
          <a:lstStyle/>
          <a:p>
            <a:pPr algn="just">
              <a:lnSpc>
                <a:spcPct val="150000"/>
              </a:lnSpc>
            </a:pPr>
            <a:r>
              <a:rPr lang="en-US" altLang="zh-CN" sz="2400" dirty="0"/>
              <a:t>1. Officials tend to tilt toward secrecy from a globalization/parochial view of their responsibilities.</a:t>
            </a:r>
          </a:p>
          <a:p>
            <a:pPr algn="just">
              <a:lnSpc>
                <a:spcPct val="150000"/>
              </a:lnSpc>
            </a:pPr>
            <a:r>
              <a:rPr lang="en-US" altLang="zh-CN" sz="2400" dirty="0"/>
              <a:t>2. Those two banks have consolidated/connected and formed a single large bank.</a:t>
            </a:r>
          </a:p>
          <a:p>
            <a:pPr algn="just">
              <a:lnSpc>
                <a:spcPct val="150000"/>
              </a:lnSpc>
            </a:pPr>
            <a:r>
              <a:rPr lang="en-US" altLang="zh-CN" sz="2400" dirty="0"/>
              <a:t>3. It is elected/mandatory for blood banks to test all donated blood for the virus.</a:t>
            </a:r>
            <a:endParaRPr lang="zh-CN" altLang="en-US" sz="2400" dirty="0"/>
          </a:p>
        </p:txBody>
      </p:sp>
      <p:sp>
        <p:nvSpPr>
          <p:cNvPr id="5" name="矩形 4">
            <a:extLst>
              <a:ext uri="{FF2B5EF4-FFF2-40B4-BE49-F238E27FC236}">
                <a16:creationId xmlns:a16="http://schemas.microsoft.com/office/drawing/2014/main" id="{7BD55A65-8823-4E06-B6CA-392C91971183}"/>
              </a:ext>
            </a:extLst>
          </p:cNvPr>
          <p:cNvSpPr/>
          <p:nvPr/>
        </p:nvSpPr>
        <p:spPr>
          <a:xfrm>
            <a:off x="450609" y="4100422"/>
            <a:ext cx="11107979" cy="461665"/>
          </a:xfrm>
          <a:prstGeom prst="rect">
            <a:avLst/>
          </a:prstGeom>
        </p:spPr>
        <p:txBody>
          <a:bodyPr wrap="square">
            <a:spAutoFit/>
          </a:bodyPr>
          <a:lstStyle/>
          <a:p>
            <a:r>
              <a:rPr lang="en-US" altLang="zh-CN" sz="2400" dirty="0">
                <a:solidFill>
                  <a:srgbClr val="FF0000"/>
                </a:solidFill>
              </a:rPr>
              <a:t>1. parochial  2.consolidated  3.mandatory</a:t>
            </a:r>
            <a:endParaRPr lang="zh-CN" altLang="en-US" sz="2400" dirty="0">
              <a:solidFill>
                <a:srgbClr val="FF0000"/>
              </a:solidFill>
            </a:endParaRPr>
          </a:p>
        </p:txBody>
      </p:sp>
    </p:spTree>
    <p:extLst>
      <p:ext uri="{BB962C8B-B14F-4D97-AF65-F5344CB8AC3E}">
        <p14:creationId xmlns:p14="http://schemas.microsoft.com/office/powerpoint/2010/main" val="4248077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AB64ADF-944C-4C11-9252-5C663C0378CE}"/>
              </a:ext>
            </a:extLst>
          </p:cNvPr>
          <p:cNvPicPr>
            <a:picLocks noChangeAspect="1"/>
          </p:cNvPicPr>
          <p:nvPr/>
        </p:nvPicPr>
        <p:blipFill>
          <a:blip r:embed="rId3"/>
          <a:stretch>
            <a:fillRect/>
          </a:stretch>
        </p:blipFill>
        <p:spPr>
          <a:xfrm>
            <a:off x="223617" y="1319010"/>
            <a:ext cx="3766967" cy="3481590"/>
          </a:xfrm>
          <a:prstGeom prst="rect">
            <a:avLst/>
          </a:prstGeom>
        </p:spPr>
      </p:pic>
      <p:pic>
        <p:nvPicPr>
          <p:cNvPr id="6" name="图片 5">
            <a:extLst>
              <a:ext uri="{FF2B5EF4-FFF2-40B4-BE49-F238E27FC236}">
                <a16:creationId xmlns:a16="http://schemas.microsoft.com/office/drawing/2014/main" id="{D92572B5-7448-4A51-9D74-22E29000274F}"/>
              </a:ext>
            </a:extLst>
          </p:cNvPr>
          <p:cNvPicPr>
            <a:picLocks noChangeAspect="1"/>
          </p:cNvPicPr>
          <p:nvPr/>
        </p:nvPicPr>
        <p:blipFill>
          <a:blip r:embed="rId4"/>
          <a:stretch>
            <a:fillRect/>
          </a:stretch>
        </p:blipFill>
        <p:spPr>
          <a:xfrm>
            <a:off x="4090767" y="1319010"/>
            <a:ext cx="3815915" cy="3481590"/>
          </a:xfrm>
          <a:prstGeom prst="rect">
            <a:avLst/>
          </a:prstGeom>
        </p:spPr>
      </p:pic>
      <p:pic>
        <p:nvPicPr>
          <p:cNvPr id="7" name="图片 6">
            <a:extLst>
              <a:ext uri="{FF2B5EF4-FFF2-40B4-BE49-F238E27FC236}">
                <a16:creationId xmlns:a16="http://schemas.microsoft.com/office/drawing/2014/main" id="{137D2D58-70B1-4063-A19F-034E28DAC6F1}"/>
              </a:ext>
            </a:extLst>
          </p:cNvPr>
          <p:cNvPicPr>
            <a:picLocks noChangeAspect="1"/>
          </p:cNvPicPr>
          <p:nvPr/>
        </p:nvPicPr>
        <p:blipFill>
          <a:blip r:embed="rId5"/>
          <a:stretch>
            <a:fillRect/>
          </a:stretch>
        </p:blipFill>
        <p:spPr>
          <a:xfrm>
            <a:off x="8006864" y="1319010"/>
            <a:ext cx="3786993" cy="3481590"/>
          </a:xfrm>
          <a:prstGeom prst="rect">
            <a:avLst/>
          </a:prstGeom>
        </p:spPr>
      </p:pic>
    </p:spTree>
    <p:extLst>
      <p:ext uri="{BB962C8B-B14F-4D97-AF65-F5344CB8AC3E}">
        <p14:creationId xmlns:p14="http://schemas.microsoft.com/office/powerpoint/2010/main" val="1362150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2E0809D-ADB4-4DE0-A1B0-BCAFF208A958}"/>
              </a:ext>
            </a:extLst>
          </p:cNvPr>
          <p:cNvPicPr>
            <a:picLocks noChangeAspect="1"/>
          </p:cNvPicPr>
          <p:nvPr/>
        </p:nvPicPr>
        <p:blipFill>
          <a:blip r:embed="rId3"/>
          <a:stretch>
            <a:fillRect/>
          </a:stretch>
        </p:blipFill>
        <p:spPr>
          <a:xfrm>
            <a:off x="0" y="0"/>
            <a:ext cx="2082491" cy="1028700"/>
          </a:xfrm>
          <a:prstGeom prst="rect">
            <a:avLst/>
          </a:prstGeom>
        </p:spPr>
      </p:pic>
      <p:sp>
        <p:nvSpPr>
          <p:cNvPr id="3" name="矩形 2">
            <a:extLst>
              <a:ext uri="{FF2B5EF4-FFF2-40B4-BE49-F238E27FC236}">
                <a16:creationId xmlns:a16="http://schemas.microsoft.com/office/drawing/2014/main" id="{61F5E793-2E28-4168-9CAF-39BE1B36C25A}"/>
              </a:ext>
            </a:extLst>
          </p:cNvPr>
          <p:cNvSpPr/>
          <p:nvPr/>
        </p:nvSpPr>
        <p:spPr>
          <a:xfrm>
            <a:off x="4511815" y="601198"/>
            <a:ext cx="3168368" cy="523220"/>
          </a:xfrm>
          <a:prstGeom prst="rect">
            <a:avLst/>
          </a:prstGeom>
        </p:spPr>
        <p:txBody>
          <a:bodyPr wrap="none">
            <a:spAutoFit/>
          </a:bodyPr>
          <a:lstStyle/>
          <a:p>
            <a:r>
              <a:rPr lang="en-US" altLang="zh-CN" sz="2800" b="1" dirty="0"/>
              <a:t>Travel to America</a:t>
            </a:r>
            <a:endParaRPr lang="zh-CN" altLang="en-US" sz="2800" b="1" dirty="0"/>
          </a:p>
        </p:txBody>
      </p:sp>
      <p:sp>
        <p:nvSpPr>
          <p:cNvPr id="4" name="矩形 3">
            <a:extLst>
              <a:ext uri="{FF2B5EF4-FFF2-40B4-BE49-F238E27FC236}">
                <a16:creationId xmlns:a16="http://schemas.microsoft.com/office/drawing/2014/main" id="{0415CA93-0A3B-43E9-BBD7-AD880C834757}"/>
              </a:ext>
            </a:extLst>
          </p:cNvPr>
          <p:cNvSpPr/>
          <p:nvPr/>
        </p:nvSpPr>
        <p:spPr>
          <a:xfrm>
            <a:off x="268041" y="1124418"/>
            <a:ext cx="11655917" cy="1131848"/>
          </a:xfrm>
          <a:prstGeom prst="rect">
            <a:avLst/>
          </a:prstGeom>
        </p:spPr>
        <p:txBody>
          <a:bodyPr wrap="square">
            <a:spAutoFit/>
          </a:bodyPr>
          <a:lstStyle/>
          <a:p>
            <a:pPr algn="just">
              <a:lnSpc>
                <a:spcPct val="150000"/>
              </a:lnSpc>
            </a:pPr>
            <a:r>
              <a:rPr lang="zh-CN" altLang="en-US" sz="2400" dirty="0"/>
              <a:t>　　</a:t>
            </a:r>
            <a:r>
              <a:rPr lang="en-US" altLang="zh-CN" sz="2400" dirty="0"/>
              <a:t>Do you know the places in the following pictures? Is any of them your favorite</a:t>
            </a:r>
          </a:p>
          <a:p>
            <a:pPr algn="just">
              <a:lnSpc>
                <a:spcPct val="150000"/>
              </a:lnSpc>
            </a:pPr>
            <a:r>
              <a:rPr lang="en-US" altLang="zh-CN" sz="2400" dirty="0"/>
              <a:t>destination? If there is none, please introduce your </a:t>
            </a:r>
            <a:r>
              <a:rPr lang="en-US" altLang="zh-CN" sz="2400" dirty="0" err="1"/>
              <a:t>favourite</a:t>
            </a:r>
            <a:r>
              <a:rPr lang="en-US" altLang="zh-CN" sz="2400" dirty="0"/>
              <a:t>.</a:t>
            </a:r>
            <a:endParaRPr lang="zh-CN" altLang="en-US" sz="2400" dirty="0"/>
          </a:p>
        </p:txBody>
      </p:sp>
      <p:pic>
        <p:nvPicPr>
          <p:cNvPr id="6" name="图片 5">
            <a:extLst>
              <a:ext uri="{FF2B5EF4-FFF2-40B4-BE49-F238E27FC236}">
                <a16:creationId xmlns:a16="http://schemas.microsoft.com/office/drawing/2014/main" id="{213D6DA8-0EEA-4EC7-B6C9-96105B90E7D7}"/>
              </a:ext>
            </a:extLst>
          </p:cNvPr>
          <p:cNvPicPr>
            <a:picLocks noChangeAspect="1"/>
          </p:cNvPicPr>
          <p:nvPr/>
        </p:nvPicPr>
        <p:blipFill>
          <a:blip r:embed="rId4"/>
          <a:stretch>
            <a:fillRect/>
          </a:stretch>
        </p:blipFill>
        <p:spPr>
          <a:xfrm>
            <a:off x="1804846" y="2628770"/>
            <a:ext cx="3581541" cy="3309954"/>
          </a:xfrm>
          <a:prstGeom prst="rect">
            <a:avLst/>
          </a:prstGeom>
        </p:spPr>
      </p:pic>
      <p:pic>
        <p:nvPicPr>
          <p:cNvPr id="7" name="图片 6">
            <a:extLst>
              <a:ext uri="{FF2B5EF4-FFF2-40B4-BE49-F238E27FC236}">
                <a16:creationId xmlns:a16="http://schemas.microsoft.com/office/drawing/2014/main" id="{C7D21BF7-8F56-480C-98B9-6ADFAEF19DBB}"/>
              </a:ext>
            </a:extLst>
          </p:cNvPr>
          <p:cNvPicPr>
            <a:picLocks noChangeAspect="1"/>
          </p:cNvPicPr>
          <p:nvPr/>
        </p:nvPicPr>
        <p:blipFill>
          <a:blip r:embed="rId5"/>
          <a:stretch>
            <a:fillRect/>
          </a:stretch>
        </p:blipFill>
        <p:spPr>
          <a:xfrm>
            <a:off x="5957748" y="2630524"/>
            <a:ext cx="3582453" cy="3308199"/>
          </a:xfrm>
          <a:prstGeom prst="rect">
            <a:avLst/>
          </a:prstGeom>
        </p:spPr>
      </p:pic>
    </p:spTree>
    <p:extLst>
      <p:ext uri="{BB962C8B-B14F-4D97-AF65-F5344CB8AC3E}">
        <p14:creationId xmlns:p14="http://schemas.microsoft.com/office/powerpoint/2010/main" val="1959856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F0C6C1A-D42D-4130-80A8-C682E7C88BBB}"/>
              </a:ext>
            </a:extLst>
          </p:cNvPr>
          <p:cNvPicPr>
            <a:picLocks noChangeAspect="1"/>
          </p:cNvPicPr>
          <p:nvPr/>
        </p:nvPicPr>
        <p:blipFill>
          <a:blip r:embed="rId3"/>
          <a:stretch>
            <a:fillRect/>
          </a:stretch>
        </p:blipFill>
        <p:spPr>
          <a:xfrm>
            <a:off x="1209532" y="1647021"/>
            <a:ext cx="3833955" cy="3563958"/>
          </a:xfrm>
          <a:prstGeom prst="rect">
            <a:avLst/>
          </a:prstGeom>
        </p:spPr>
      </p:pic>
      <p:pic>
        <p:nvPicPr>
          <p:cNvPr id="4" name="图片 3">
            <a:extLst>
              <a:ext uri="{FF2B5EF4-FFF2-40B4-BE49-F238E27FC236}">
                <a16:creationId xmlns:a16="http://schemas.microsoft.com/office/drawing/2014/main" id="{F52C56FB-F731-471E-941D-608D5DF5648C}"/>
              </a:ext>
            </a:extLst>
          </p:cNvPr>
          <p:cNvPicPr>
            <a:picLocks noChangeAspect="1"/>
          </p:cNvPicPr>
          <p:nvPr/>
        </p:nvPicPr>
        <p:blipFill>
          <a:blip r:embed="rId4"/>
          <a:stretch>
            <a:fillRect/>
          </a:stretch>
        </p:blipFill>
        <p:spPr>
          <a:xfrm>
            <a:off x="5562459" y="1647020"/>
            <a:ext cx="3833955" cy="3543227"/>
          </a:xfrm>
          <a:prstGeom prst="rect">
            <a:avLst/>
          </a:prstGeom>
        </p:spPr>
      </p:pic>
    </p:spTree>
    <p:extLst>
      <p:ext uri="{BB962C8B-B14F-4D97-AF65-F5344CB8AC3E}">
        <p14:creationId xmlns:p14="http://schemas.microsoft.com/office/powerpoint/2010/main" val="1294285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9774ED1-2261-46CE-A6DF-EAB310FE5D1E}"/>
              </a:ext>
            </a:extLst>
          </p:cNvPr>
          <p:cNvSpPr/>
          <p:nvPr/>
        </p:nvSpPr>
        <p:spPr>
          <a:xfrm>
            <a:off x="268041" y="381468"/>
            <a:ext cx="11655917" cy="6117829"/>
          </a:xfrm>
          <a:prstGeom prst="rect">
            <a:avLst/>
          </a:prstGeom>
        </p:spPr>
        <p:txBody>
          <a:bodyPr wrap="square">
            <a:spAutoFit/>
          </a:bodyPr>
          <a:lstStyle/>
          <a:p>
            <a:pPr algn="just">
              <a:lnSpc>
                <a:spcPct val="150000"/>
              </a:lnSpc>
            </a:pPr>
            <a:r>
              <a:rPr lang="zh-CN" altLang="en-US" sz="2400" dirty="0"/>
              <a:t>　　</a:t>
            </a:r>
            <a:r>
              <a:rPr lang="en-US" altLang="zh-CN" sz="2400" dirty="0"/>
              <a:t>What should you know when you are going to the United States?</a:t>
            </a:r>
          </a:p>
          <a:p>
            <a:pPr algn="just">
              <a:lnSpc>
                <a:spcPct val="150000"/>
              </a:lnSpc>
            </a:pPr>
            <a:r>
              <a:rPr lang="zh-CN" altLang="en-US" sz="2400" dirty="0"/>
              <a:t>　　</a:t>
            </a:r>
            <a:r>
              <a:rPr lang="en-US" altLang="zh-CN" sz="2400" dirty="0"/>
              <a:t>After arriving in America, your documents will be checked by the customs officer. You must fill in a customs declaration form and show your inoculation certificate and passport. Having received your baggage, you should hand in your customs declaration form and luggage check.</a:t>
            </a:r>
          </a:p>
          <a:p>
            <a:pPr algn="just">
              <a:lnSpc>
                <a:spcPct val="150000"/>
              </a:lnSpc>
            </a:pPr>
            <a:r>
              <a:rPr lang="zh-CN" altLang="en-US" sz="2400" dirty="0"/>
              <a:t>　　</a:t>
            </a:r>
            <a:r>
              <a:rPr lang="en-US" altLang="zh-CN" sz="2400" dirty="0"/>
              <a:t>According </a:t>
            </a:r>
            <a:r>
              <a:rPr lang="en-US" altLang="zh-CN" sz="2400" dirty="0" err="1"/>
              <a:t>to“American</a:t>
            </a:r>
            <a:r>
              <a:rPr lang="en-US" altLang="zh-CN" sz="2400" dirty="0"/>
              <a:t> Customs Hints for Visitors (Non-Residents)”,foreigners coming to America can bring the following articles free of charge</a:t>
            </a:r>
            <a:r>
              <a:rPr lang="zh-CN" altLang="en-US" sz="2400" dirty="0"/>
              <a:t>：</a:t>
            </a:r>
            <a:endParaRPr lang="en-US" altLang="zh-CN" sz="2400" dirty="0"/>
          </a:p>
          <a:p>
            <a:pPr algn="just">
              <a:lnSpc>
                <a:spcPct val="150000"/>
              </a:lnSpc>
            </a:pPr>
            <a:r>
              <a:rPr lang="zh-CN" altLang="en-US" sz="2400" dirty="0"/>
              <a:t>　　</a:t>
            </a:r>
            <a:r>
              <a:rPr lang="en-US" altLang="zh-CN" sz="2400" dirty="0"/>
              <a:t>1. Personal Belongings—goods used by oneself, not to be sold. This includes clothing, jewelry, electrical equipment and sports equipment.</a:t>
            </a:r>
          </a:p>
          <a:p>
            <a:pPr algn="just">
              <a:lnSpc>
                <a:spcPct val="150000"/>
              </a:lnSpc>
            </a:pPr>
            <a:r>
              <a:rPr lang="zh-CN" altLang="en-US" sz="2400" dirty="0"/>
              <a:t>　　</a:t>
            </a:r>
            <a:r>
              <a:rPr lang="en-US" altLang="zh-CN" sz="2400" dirty="0"/>
              <a:t>2. Household Utensils—furniture, carpets, and equipment for work. But they are supposed to be for personal use only and are not to be sold.</a:t>
            </a:r>
            <a:endParaRPr lang="zh-CN" altLang="en-US" sz="2400" dirty="0"/>
          </a:p>
        </p:txBody>
      </p:sp>
    </p:spTree>
    <p:extLst>
      <p:ext uri="{BB962C8B-B14F-4D97-AF65-F5344CB8AC3E}">
        <p14:creationId xmlns:p14="http://schemas.microsoft.com/office/powerpoint/2010/main" val="1607867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BC1FCF8-2797-45AD-9E36-9A3A3B4FFC67}"/>
              </a:ext>
            </a:extLst>
          </p:cNvPr>
          <p:cNvSpPr/>
          <p:nvPr/>
        </p:nvSpPr>
        <p:spPr>
          <a:xfrm>
            <a:off x="268041" y="381468"/>
            <a:ext cx="11655917" cy="5563831"/>
          </a:xfrm>
          <a:prstGeom prst="rect">
            <a:avLst/>
          </a:prstGeom>
        </p:spPr>
        <p:txBody>
          <a:bodyPr wrap="square">
            <a:spAutoFit/>
          </a:bodyPr>
          <a:lstStyle/>
          <a:p>
            <a:pPr algn="just">
              <a:lnSpc>
                <a:spcPct val="150000"/>
              </a:lnSpc>
            </a:pPr>
            <a:r>
              <a:rPr lang="zh-CN" altLang="en-US" sz="2400" dirty="0"/>
              <a:t>　　</a:t>
            </a:r>
            <a:r>
              <a:rPr lang="en-US" altLang="zh-CN" sz="2400" dirty="0"/>
              <a:t>3. Gifts—Entering the U.S., you can bring $ 100 worth of presents, but you have to stay in the United States for at least 72 hours. Moreover, in the past six months, you </a:t>
            </a:r>
            <a:r>
              <a:rPr lang="en-US" altLang="zh-CN" sz="2400" dirty="0" err="1"/>
              <a:t>shouldn’tbring</a:t>
            </a:r>
            <a:r>
              <a:rPr lang="en-US" altLang="zh-CN" sz="2400" dirty="0"/>
              <a:t> any of the same gifts into the country.</a:t>
            </a:r>
          </a:p>
          <a:p>
            <a:pPr algn="just">
              <a:lnSpc>
                <a:spcPct val="150000"/>
              </a:lnSpc>
            </a:pPr>
            <a:r>
              <a:rPr lang="zh-CN" altLang="en-US" sz="2400" dirty="0"/>
              <a:t>　　</a:t>
            </a:r>
            <a:r>
              <a:rPr lang="en-US" altLang="zh-CN" sz="2400" dirty="0"/>
              <a:t>4. Cigarettes and Alcohol—Adults may bring 0.95 kl of wine, 300 cigarettes, and 1.35 kg of tobacco.</a:t>
            </a:r>
          </a:p>
          <a:p>
            <a:pPr algn="just">
              <a:lnSpc>
                <a:spcPct val="150000"/>
              </a:lnSpc>
            </a:pPr>
            <a:r>
              <a:rPr lang="zh-CN" altLang="en-US" sz="2400" dirty="0"/>
              <a:t>　　</a:t>
            </a:r>
            <a:r>
              <a:rPr lang="en-US" altLang="zh-CN" sz="2400" dirty="0"/>
              <a:t>How do you transfer in America?</a:t>
            </a:r>
          </a:p>
          <a:p>
            <a:pPr algn="just">
              <a:lnSpc>
                <a:spcPct val="150000"/>
              </a:lnSpc>
            </a:pPr>
            <a:r>
              <a:rPr lang="zh-CN" altLang="en-US" sz="2400" dirty="0"/>
              <a:t>　　</a:t>
            </a:r>
            <a:r>
              <a:rPr lang="en-US" altLang="zh-CN" sz="2400" dirty="0"/>
              <a:t>After arriving in America, if you need to make a transfer, you can choose to take a domestic American airline. American aviation is highly developed, including American Airlines, United Airlines, Delta Airlines, Southwest Airlines, JetBlue, Alaska Airlines, Hawaiian Airlines, Frontier Airlines, Spirit Airlines, Virgin America, etc..</a:t>
            </a:r>
            <a:endParaRPr lang="zh-CN" altLang="en-US" sz="2400" dirty="0"/>
          </a:p>
        </p:txBody>
      </p:sp>
    </p:spTree>
    <p:extLst>
      <p:ext uri="{BB962C8B-B14F-4D97-AF65-F5344CB8AC3E}">
        <p14:creationId xmlns:p14="http://schemas.microsoft.com/office/powerpoint/2010/main" val="2363238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BC1FCF8-2797-45AD-9E36-9A3A3B4FFC67}"/>
              </a:ext>
            </a:extLst>
          </p:cNvPr>
          <p:cNvSpPr/>
          <p:nvPr/>
        </p:nvSpPr>
        <p:spPr>
          <a:xfrm>
            <a:off x="268041" y="381468"/>
            <a:ext cx="11655917" cy="5563831"/>
          </a:xfrm>
          <a:prstGeom prst="rect">
            <a:avLst/>
          </a:prstGeom>
        </p:spPr>
        <p:txBody>
          <a:bodyPr wrap="square">
            <a:spAutoFit/>
          </a:bodyPr>
          <a:lstStyle/>
          <a:p>
            <a:pPr algn="just">
              <a:lnSpc>
                <a:spcPct val="150000"/>
              </a:lnSpc>
            </a:pPr>
            <a:r>
              <a:rPr lang="zh-CN" altLang="en-US" sz="2400" dirty="0"/>
              <a:t>　　</a:t>
            </a:r>
            <a:r>
              <a:rPr lang="en-US" altLang="zh-CN" sz="2400" dirty="0"/>
              <a:t>Transportation in the Cities</a:t>
            </a:r>
          </a:p>
          <a:p>
            <a:pPr algn="just">
              <a:lnSpc>
                <a:spcPct val="150000"/>
              </a:lnSpc>
            </a:pPr>
            <a:r>
              <a:rPr lang="zh-CN" altLang="en-US" sz="2400" dirty="0"/>
              <a:t>　　</a:t>
            </a:r>
            <a:r>
              <a:rPr lang="en-US" altLang="zh-CN" sz="2400" dirty="0"/>
              <a:t>Having arrived at your destination, you should make your way to the city. Normally, an airport is very far from a city, so you may take a shuttle bus that runs every half hour. The transportation is very convenient, but the shuttle bus will not send you to the exact place where you want to go.</a:t>
            </a:r>
          </a:p>
          <a:p>
            <a:pPr algn="just">
              <a:lnSpc>
                <a:spcPct val="150000"/>
              </a:lnSpc>
            </a:pPr>
            <a:r>
              <a:rPr lang="zh-CN" altLang="en-US" sz="2400" dirty="0"/>
              <a:t>　　</a:t>
            </a:r>
            <a:r>
              <a:rPr lang="en-US" altLang="zh-CN" sz="2400" dirty="0"/>
              <a:t>You can also take a taxi. There are two kinds of taxis in America</a:t>
            </a:r>
            <a:r>
              <a:rPr lang="zh-CN" altLang="en-US" sz="2400" dirty="0"/>
              <a:t>：</a:t>
            </a:r>
            <a:r>
              <a:rPr lang="en-US" altLang="zh-CN" sz="2400" dirty="0"/>
              <a:t>the yellow cab and the checker cab. The former has four seats, while the latter has five. A taxi charges according to the distance. However, in Washington D.C., it charges by the zone system. In addition to the distance fee, you have to pay for toll, and 15 percent tip.</a:t>
            </a:r>
            <a:endParaRPr lang="zh-CN" altLang="en-US" sz="2400" dirty="0"/>
          </a:p>
        </p:txBody>
      </p:sp>
    </p:spTree>
    <p:extLst>
      <p:ext uri="{BB962C8B-B14F-4D97-AF65-F5344CB8AC3E}">
        <p14:creationId xmlns:p14="http://schemas.microsoft.com/office/powerpoint/2010/main" val="1348762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4">
            <a:extLst>
              <a:ext uri="{FF2B5EF4-FFF2-40B4-BE49-F238E27FC236}">
                <a16:creationId xmlns:a16="http://schemas.microsoft.com/office/drawing/2014/main" id="{E794767C-5EAB-4C2A-A6D7-6BC2048CF922}"/>
              </a:ext>
            </a:extLst>
          </p:cNvPr>
          <p:cNvSpPr txBox="1"/>
          <p:nvPr/>
        </p:nvSpPr>
        <p:spPr>
          <a:xfrm>
            <a:off x="646439" y="838672"/>
            <a:ext cx="1748692" cy="459546"/>
          </a:xfrm>
          <a:prstGeom prst="rect">
            <a:avLst/>
          </a:prstGeom>
          <a:solidFill>
            <a:srgbClr val="00B0F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solidFill>
                  <a:schemeClr val="bg1"/>
                </a:solidFill>
                <a:latin typeface="Times New Roman" panose="02020603050405020304" pitchFamily="18" charset="0"/>
                <a:cs typeface="Times New Roman" panose="02020603050405020304" pitchFamily="18" charset="0"/>
              </a:rPr>
              <a:t>Vocabulary</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B451126B-D027-45E2-9FFC-CC77FB1C0935}"/>
              </a:ext>
            </a:extLst>
          </p:cNvPr>
          <p:cNvPicPr>
            <a:picLocks noChangeAspect="1"/>
          </p:cNvPicPr>
          <p:nvPr/>
        </p:nvPicPr>
        <p:blipFill>
          <a:blip r:embed="rId3"/>
          <a:stretch>
            <a:fillRect/>
          </a:stretch>
        </p:blipFill>
        <p:spPr>
          <a:xfrm>
            <a:off x="646439" y="1580953"/>
            <a:ext cx="10920952" cy="3876872"/>
          </a:xfrm>
          <a:prstGeom prst="rect">
            <a:avLst/>
          </a:prstGeom>
        </p:spPr>
      </p:pic>
    </p:spTree>
    <p:extLst>
      <p:ext uri="{BB962C8B-B14F-4D97-AF65-F5344CB8AC3E}">
        <p14:creationId xmlns:p14="http://schemas.microsoft.com/office/powerpoint/2010/main" val="2464088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4">
            <a:extLst>
              <a:ext uri="{FF2B5EF4-FFF2-40B4-BE49-F238E27FC236}">
                <a16:creationId xmlns:a16="http://schemas.microsoft.com/office/drawing/2014/main" id="{631C42D8-2BBB-4D24-A4F8-9423C3D84AA4}"/>
              </a:ext>
            </a:extLst>
          </p:cNvPr>
          <p:cNvSpPr txBox="1"/>
          <p:nvPr/>
        </p:nvSpPr>
        <p:spPr>
          <a:xfrm>
            <a:off x="450609" y="167160"/>
            <a:ext cx="2135429" cy="459546"/>
          </a:xfrm>
          <a:prstGeom prst="rect">
            <a:avLst/>
          </a:prstGeom>
          <a:solidFill>
            <a:srgbClr val="00B0F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solidFill>
                  <a:schemeClr val="bg1"/>
                </a:solidFill>
                <a:latin typeface="Times New Roman" panose="02020603050405020304" pitchFamily="18" charset="0"/>
                <a:cs typeface="Times New Roman" panose="02020603050405020304" pitchFamily="18" charset="0"/>
              </a:rPr>
              <a:t>Lesson Review</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9295C6E9-126A-460E-962D-C3EE0A915E81}"/>
              </a:ext>
            </a:extLst>
          </p:cNvPr>
          <p:cNvSpPr/>
          <p:nvPr/>
        </p:nvSpPr>
        <p:spPr>
          <a:xfrm>
            <a:off x="450609" y="741024"/>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1   </a:t>
            </a:r>
            <a:r>
              <a:rPr lang="en-US" altLang="zh-CN" sz="2000" b="1" i="1" dirty="0">
                <a:latin typeface="Times New Roman" panose="02020603050405020304" pitchFamily="18" charset="0"/>
                <a:cs typeface="Times New Roman" panose="02020603050405020304" pitchFamily="18" charset="0"/>
              </a:rPr>
              <a:t>Match each statement with the proper word.</a:t>
            </a:r>
          </a:p>
        </p:txBody>
      </p:sp>
      <p:sp>
        <p:nvSpPr>
          <p:cNvPr id="4" name="矩形: 圆角 3">
            <a:extLst>
              <a:ext uri="{FF2B5EF4-FFF2-40B4-BE49-F238E27FC236}">
                <a16:creationId xmlns:a16="http://schemas.microsoft.com/office/drawing/2014/main" id="{C66B849E-AD08-4C07-8A1F-36016BF7C0B1}"/>
              </a:ext>
            </a:extLst>
          </p:cNvPr>
          <p:cNvSpPr/>
          <p:nvPr/>
        </p:nvSpPr>
        <p:spPr>
          <a:xfrm>
            <a:off x="228596" y="1843086"/>
            <a:ext cx="2085976" cy="4572001"/>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altLang="zh-CN" dirty="0">
              <a:solidFill>
                <a:schemeClr val="tx1"/>
              </a:solidFill>
            </a:endParaRPr>
          </a:p>
          <a:p>
            <a:pPr>
              <a:lnSpc>
                <a:spcPct val="150000"/>
              </a:lnSpc>
            </a:pPr>
            <a:r>
              <a:rPr lang="en-US" altLang="zh-CN" dirty="0">
                <a:solidFill>
                  <a:schemeClr val="tx1"/>
                </a:solidFill>
              </a:rPr>
              <a:t>1. destination</a:t>
            </a:r>
          </a:p>
          <a:p>
            <a:pPr>
              <a:lnSpc>
                <a:spcPct val="150000"/>
              </a:lnSpc>
            </a:pPr>
            <a:r>
              <a:rPr lang="en-US" altLang="zh-CN" dirty="0">
                <a:solidFill>
                  <a:schemeClr val="tx1"/>
                </a:solidFill>
              </a:rPr>
              <a:t>2. customs</a:t>
            </a:r>
          </a:p>
          <a:p>
            <a:pPr>
              <a:lnSpc>
                <a:spcPct val="150000"/>
              </a:lnSpc>
            </a:pPr>
            <a:r>
              <a:rPr lang="en-US" altLang="zh-CN" dirty="0">
                <a:solidFill>
                  <a:schemeClr val="tx1"/>
                </a:solidFill>
              </a:rPr>
              <a:t>3. declaration</a:t>
            </a:r>
          </a:p>
          <a:p>
            <a:pPr>
              <a:lnSpc>
                <a:spcPct val="150000"/>
              </a:lnSpc>
            </a:pPr>
            <a:endParaRPr lang="en-US" altLang="zh-CN" dirty="0">
              <a:solidFill>
                <a:schemeClr val="tx1"/>
              </a:solidFill>
            </a:endParaRPr>
          </a:p>
          <a:p>
            <a:pPr>
              <a:lnSpc>
                <a:spcPct val="150000"/>
              </a:lnSpc>
            </a:pPr>
            <a:r>
              <a:rPr lang="en-US" altLang="zh-CN" dirty="0">
                <a:solidFill>
                  <a:schemeClr val="tx1"/>
                </a:solidFill>
              </a:rPr>
              <a:t>4. inoculation</a:t>
            </a:r>
          </a:p>
          <a:p>
            <a:pPr>
              <a:lnSpc>
                <a:spcPct val="150000"/>
              </a:lnSpc>
            </a:pPr>
            <a:r>
              <a:rPr lang="en-US" altLang="zh-CN" dirty="0">
                <a:solidFill>
                  <a:schemeClr val="tx1"/>
                </a:solidFill>
              </a:rPr>
              <a:t>5. utensil</a:t>
            </a:r>
          </a:p>
          <a:p>
            <a:pPr>
              <a:lnSpc>
                <a:spcPct val="150000"/>
              </a:lnSpc>
            </a:pPr>
            <a:endParaRPr lang="en-US" altLang="zh-CN" dirty="0">
              <a:solidFill>
                <a:schemeClr val="tx1"/>
              </a:solidFill>
            </a:endParaRPr>
          </a:p>
          <a:p>
            <a:pPr>
              <a:lnSpc>
                <a:spcPct val="150000"/>
              </a:lnSpc>
            </a:pPr>
            <a:r>
              <a:rPr lang="en-US" altLang="zh-CN" dirty="0">
                <a:solidFill>
                  <a:schemeClr val="tx1"/>
                </a:solidFill>
              </a:rPr>
              <a:t>6. transfer</a:t>
            </a:r>
          </a:p>
          <a:p>
            <a:pPr>
              <a:lnSpc>
                <a:spcPct val="150000"/>
              </a:lnSpc>
            </a:pPr>
            <a:r>
              <a:rPr lang="en-US" altLang="zh-CN" dirty="0">
                <a:solidFill>
                  <a:schemeClr val="tx1"/>
                </a:solidFill>
              </a:rPr>
              <a:t>7. toll</a:t>
            </a:r>
            <a:endParaRPr lang="zh-CN" altLang="en-US" dirty="0">
              <a:solidFill>
                <a:schemeClr val="tx1"/>
              </a:solidFill>
            </a:endParaRPr>
          </a:p>
        </p:txBody>
      </p:sp>
      <p:sp>
        <p:nvSpPr>
          <p:cNvPr id="5" name="矩形: 圆角 4">
            <a:extLst>
              <a:ext uri="{FF2B5EF4-FFF2-40B4-BE49-F238E27FC236}">
                <a16:creationId xmlns:a16="http://schemas.microsoft.com/office/drawing/2014/main" id="{3A5F9EA1-BBEB-445F-A754-BF6FD6A8EBCF}"/>
              </a:ext>
            </a:extLst>
          </p:cNvPr>
          <p:cNvSpPr/>
          <p:nvPr/>
        </p:nvSpPr>
        <p:spPr>
          <a:xfrm>
            <a:off x="4143375" y="1843087"/>
            <a:ext cx="7715251" cy="4572001"/>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zh-CN" dirty="0">
                <a:solidFill>
                  <a:schemeClr val="tx1"/>
                </a:solidFill>
              </a:rPr>
              <a:t>A. a statement of taxable goods or of dutiable properties</a:t>
            </a:r>
          </a:p>
          <a:p>
            <a:pPr>
              <a:lnSpc>
                <a:spcPct val="150000"/>
              </a:lnSpc>
            </a:pPr>
            <a:r>
              <a:rPr lang="en-US" altLang="zh-CN" dirty="0">
                <a:solidFill>
                  <a:schemeClr val="tx1"/>
                </a:solidFill>
              </a:rPr>
              <a:t>B. a fee levied for the use of roads or bridges (used for maintenance)</a:t>
            </a:r>
          </a:p>
          <a:p>
            <a:pPr>
              <a:lnSpc>
                <a:spcPct val="150000"/>
              </a:lnSpc>
            </a:pPr>
            <a:r>
              <a:rPr lang="en-US" altLang="zh-CN" dirty="0">
                <a:solidFill>
                  <a:schemeClr val="tx1"/>
                </a:solidFill>
              </a:rPr>
              <a:t>C. the tool or object that you use in order to help you to cook or to do other tasks in your home</a:t>
            </a:r>
          </a:p>
          <a:p>
            <a:pPr>
              <a:lnSpc>
                <a:spcPct val="150000"/>
              </a:lnSpc>
            </a:pPr>
            <a:r>
              <a:rPr lang="en-US" altLang="zh-CN" dirty="0">
                <a:solidFill>
                  <a:schemeClr val="tx1"/>
                </a:solidFill>
              </a:rPr>
              <a:t>D. the place designated as the end of a race or journey</a:t>
            </a:r>
          </a:p>
          <a:p>
            <a:pPr>
              <a:lnSpc>
                <a:spcPct val="150000"/>
              </a:lnSpc>
            </a:pPr>
            <a:r>
              <a:rPr lang="en-US" altLang="zh-CN" dirty="0">
                <a:solidFill>
                  <a:schemeClr val="tx1"/>
                </a:solidFill>
              </a:rPr>
              <a:t>E. the official organization responsible for collecting taxes on goods</a:t>
            </a:r>
          </a:p>
          <a:p>
            <a:pPr>
              <a:lnSpc>
                <a:spcPct val="150000"/>
              </a:lnSpc>
            </a:pPr>
            <a:r>
              <a:rPr lang="en-US" altLang="zh-CN" dirty="0">
                <a:solidFill>
                  <a:schemeClr val="tx1"/>
                </a:solidFill>
              </a:rPr>
              <a:t>coming into the country and preventing illegal goods from being brought in</a:t>
            </a:r>
          </a:p>
          <a:p>
            <a:pPr>
              <a:lnSpc>
                <a:spcPct val="150000"/>
              </a:lnSpc>
            </a:pPr>
            <a:r>
              <a:rPr lang="en-US" altLang="zh-CN" dirty="0">
                <a:solidFill>
                  <a:schemeClr val="tx1"/>
                </a:solidFill>
              </a:rPr>
              <a:t>F. the act of transporting something from one location to another</a:t>
            </a:r>
          </a:p>
          <a:p>
            <a:pPr>
              <a:lnSpc>
                <a:spcPct val="150000"/>
              </a:lnSpc>
            </a:pPr>
            <a:r>
              <a:rPr lang="en-US" altLang="zh-CN" dirty="0">
                <a:solidFill>
                  <a:schemeClr val="tx1"/>
                </a:solidFill>
              </a:rPr>
              <a:t>G. taking a vaccine as a precaution against contracting a disease</a:t>
            </a:r>
            <a:endParaRPr lang="zh-CN" altLang="en-US" dirty="0">
              <a:solidFill>
                <a:schemeClr val="tx1"/>
              </a:solidFill>
            </a:endParaRPr>
          </a:p>
        </p:txBody>
      </p:sp>
      <p:cxnSp>
        <p:nvCxnSpPr>
          <p:cNvPr id="7" name="直接箭头连接符 6">
            <a:extLst>
              <a:ext uri="{FF2B5EF4-FFF2-40B4-BE49-F238E27FC236}">
                <a16:creationId xmlns:a16="http://schemas.microsoft.com/office/drawing/2014/main" id="{42D853DC-4C24-48CF-8E36-7BABDDCDD761}"/>
              </a:ext>
            </a:extLst>
          </p:cNvPr>
          <p:cNvCxnSpPr>
            <a:cxnSpLocks/>
          </p:cNvCxnSpPr>
          <p:nvPr/>
        </p:nvCxnSpPr>
        <p:spPr>
          <a:xfrm>
            <a:off x="1700212" y="2586036"/>
            <a:ext cx="2771776" cy="14430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直接箭头连接符 11">
            <a:extLst>
              <a:ext uri="{FF2B5EF4-FFF2-40B4-BE49-F238E27FC236}">
                <a16:creationId xmlns:a16="http://schemas.microsoft.com/office/drawing/2014/main" id="{A6E4D7A5-A8CA-435F-8DA0-370F589EA238}"/>
              </a:ext>
            </a:extLst>
          </p:cNvPr>
          <p:cNvCxnSpPr>
            <a:cxnSpLocks/>
          </p:cNvCxnSpPr>
          <p:nvPr/>
        </p:nvCxnSpPr>
        <p:spPr>
          <a:xfrm>
            <a:off x="1518323" y="3057522"/>
            <a:ext cx="2953665" cy="13746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直接箭头连接符 14">
            <a:extLst>
              <a:ext uri="{FF2B5EF4-FFF2-40B4-BE49-F238E27FC236}">
                <a16:creationId xmlns:a16="http://schemas.microsoft.com/office/drawing/2014/main" id="{EDD306C2-6559-4AA2-BE80-DF4661F8BA83}"/>
              </a:ext>
            </a:extLst>
          </p:cNvPr>
          <p:cNvCxnSpPr>
            <a:cxnSpLocks/>
          </p:cNvCxnSpPr>
          <p:nvPr/>
        </p:nvCxnSpPr>
        <p:spPr>
          <a:xfrm flipV="1">
            <a:off x="1752141" y="2300288"/>
            <a:ext cx="2719847" cy="11414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直接箭头连接符 17">
            <a:extLst>
              <a:ext uri="{FF2B5EF4-FFF2-40B4-BE49-F238E27FC236}">
                <a16:creationId xmlns:a16="http://schemas.microsoft.com/office/drawing/2014/main" id="{20CE5E1B-5797-49C4-AAF4-3CCC19D01B60}"/>
              </a:ext>
            </a:extLst>
          </p:cNvPr>
          <p:cNvCxnSpPr>
            <a:cxnSpLocks/>
          </p:cNvCxnSpPr>
          <p:nvPr/>
        </p:nvCxnSpPr>
        <p:spPr>
          <a:xfrm>
            <a:off x="1752141" y="4271958"/>
            <a:ext cx="2778917" cy="17494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直接箭头连接符 18">
            <a:extLst>
              <a:ext uri="{FF2B5EF4-FFF2-40B4-BE49-F238E27FC236}">
                <a16:creationId xmlns:a16="http://schemas.microsoft.com/office/drawing/2014/main" id="{D286D329-357F-4913-8772-6C8BF5AC6EA6}"/>
              </a:ext>
            </a:extLst>
          </p:cNvPr>
          <p:cNvCxnSpPr>
            <a:cxnSpLocks/>
          </p:cNvCxnSpPr>
          <p:nvPr/>
        </p:nvCxnSpPr>
        <p:spPr>
          <a:xfrm flipV="1">
            <a:off x="1384973" y="3169507"/>
            <a:ext cx="3146085" cy="14866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直接箭头连接符 20">
            <a:extLst>
              <a:ext uri="{FF2B5EF4-FFF2-40B4-BE49-F238E27FC236}">
                <a16:creationId xmlns:a16="http://schemas.microsoft.com/office/drawing/2014/main" id="{01EA27FF-8837-410A-97F1-36597825A8A7}"/>
              </a:ext>
            </a:extLst>
          </p:cNvPr>
          <p:cNvCxnSpPr>
            <a:cxnSpLocks/>
          </p:cNvCxnSpPr>
          <p:nvPr/>
        </p:nvCxnSpPr>
        <p:spPr>
          <a:xfrm>
            <a:off x="1481182" y="5539686"/>
            <a:ext cx="3049876" cy="1069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直接箭头连接符 22">
            <a:extLst>
              <a:ext uri="{FF2B5EF4-FFF2-40B4-BE49-F238E27FC236}">
                <a16:creationId xmlns:a16="http://schemas.microsoft.com/office/drawing/2014/main" id="{8B2467E6-C5E2-4FF5-BF65-D079525E7B55}"/>
              </a:ext>
            </a:extLst>
          </p:cNvPr>
          <p:cNvCxnSpPr>
            <a:cxnSpLocks/>
          </p:cNvCxnSpPr>
          <p:nvPr/>
        </p:nvCxnSpPr>
        <p:spPr>
          <a:xfrm flipV="1">
            <a:off x="1108698" y="2682757"/>
            <a:ext cx="3363290" cy="32142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9241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3E37016-6D85-446C-AC17-38FB9850186E}"/>
              </a:ext>
            </a:extLst>
          </p:cNvPr>
          <p:cNvSpPr/>
          <p:nvPr/>
        </p:nvSpPr>
        <p:spPr>
          <a:xfrm>
            <a:off x="450609" y="741024"/>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2   </a:t>
            </a:r>
            <a:r>
              <a:rPr lang="en-US" altLang="zh-CN" sz="2000" b="1" i="1" dirty="0">
                <a:latin typeface="Times New Roman" panose="02020603050405020304" pitchFamily="18" charset="0"/>
                <a:cs typeface="Times New Roman" panose="02020603050405020304" pitchFamily="18" charset="0"/>
              </a:rPr>
              <a:t> Oral Presentation</a:t>
            </a:r>
          </a:p>
        </p:txBody>
      </p:sp>
      <p:sp>
        <p:nvSpPr>
          <p:cNvPr id="3" name="矩形 2">
            <a:extLst>
              <a:ext uri="{FF2B5EF4-FFF2-40B4-BE49-F238E27FC236}">
                <a16:creationId xmlns:a16="http://schemas.microsoft.com/office/drawing/2014/main" id="{2D22A2AD-E322-4A2F-9796-ED9B36DFB5DA}"/>
              </a:ext>
            </a:extLst>
          </p:cNvPr>
          <p:cNvSpPr/>
          <p:nvPr/>
        </p:nvSpPr>
        <p:spPr>
          <a:xfrm>
            <a:off x="268041" y="1595905"/>
            <a:ext cx="11655917" cy="2793842"/>
          </a:xfrm>
          <a:prstGeom prst="rect">
            <a:avLst/>
          </a:prstGeom>
        </p:spPr>
        <p:txBody>
          <a:bodyPr wrap="square">
            <a:spAutoFit/>
          </a:bodyPr>
          <a:lstStyle/>
          <a:p>
            <a:pPr algn="just">
              <a:lnSpc>
                <a:spcPct val="150000"/>
              </a:lnSpc>
            </a:pPr>
            <a:r>
              <a:rPr lang="en-US" altLang="zh-CN" sz="2400" dirty="0"/>
              <a:t>Describe a foreign country you want to go and want to know more about.</a:t>
            </a:r>
          </a:p>
          <a:p>
            <a:pPr algn="just">
              <a:lnSpc>
                <a:spcPct val="150000"/>
              </a:lnSpc>
            </a:pPr>
            <a:r>
              <a:rPr lang="en-US" altLang="zh-CN" sz="2400" dirty="0"/>
              <a:t>You should say:</a:t>
            </a:r>
          </a:p>
          <a:p>
            <a:pPr algn="just">
              <a:lnSpc>
                <a:spcPct val="150000"/>
              </a:lnSpc>
            </a:pPr>
            <a:r>
              <a:rPr lang="en-US" altLang="zh-CN" sz="2400" dirty="0"/>
              <a:t>• what country it is;</a:t>
            </a:r>
          </a:p>
          <a:p>
            <a:pPr algn="just">
              <a:lnSpc>
                <a:spcPct val="150000"/>
              </a:lnSpc>
            </a:pPr>
            <a:r>
              <a:rPr lang="en-US" altLang="zh-CN" sz="2400" dirty="0"/>
              <a:t>• what you want to know more about it;</a:t>
            </a:r>
          </a:p>
          <a:p>
            <a:pPr algn="just">
              <a:lnSpc>
                <a:spcPct val="150000"/>
              </a:lnSpc>
            </a:pPr>
            <a:r>
              <a:rPr lang="en-US" altLang="zh-CN" sz="2400" dirty="0"/>
              <a:t>• why you want to know more about it.</a:t>
            </a:r>
            <a:endParaRPr lang="zh-CN" altLang="en-US" sz="2400" dirty="0"/>
          </a:p>
        </p:txBody>
      </p:sp>
    </p:spTree>
    <p:extLst>
      <p:ext uri="{BB962C8B-B14F-4D97-AF65-F5344CB8AC3E}">
        <p14:creationId xmlns:p14="http://schemas.microsoft.com/office/powerpoint/2010/main" val="2689495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56E1EE2-A10B-432A-AFD9-9F9BF61D68A9}"/>
              </a:ext>
            </a:extLst>
          </p:cNvPr>
          <p:cNvSpPr/>
          <p:nvPr/>
        </p:nvSpPr>
        <p:spPr>
          <a:xfrm>
            <a:off x="369417" y="186174"/>
            <a:ext cx="10995965" cy="6117829"/>
          </a:xfrm>
          <a:prstGeom prst="rect">
            <a:avLst/>
          </a:prstGeom>
        </p:spPr>
        <p:txBody>
          <a:bodyPr wrap="square">
            <a:spAutoFit/>
          </a:bodyPr>
          <a:lstStyle/>
          <a:p>
            <a:pPr>
              <a:lnSpc>
                <a:spcPct val="150000"/>
              </a:lnSpc>
            </a:pPr>
            <a:r>
              <a:rPr lang="en-US" altLang="zh-CN" sz="2400" dirty="0">
                <a:solidFill>
                  <a:srgbClr val="FF0000"/>
                </a:solidFill>
              </a:rPr>
              <a:t>Sample answer</a:t>
            </a:r>
            <a:r>
              <a:rPr lang="zh-CN" altLang="en-US" sz="2400" dirty="0">
                <a:solidFill>
                  <a:srgbClr val="FF0000"/>
                </a:solidFill>
              </a:rPr>
              <a:t>：</a:t>
            </a:r>
            <a:endParaRPr lang="en-US" altLang="zh-CN" sz="2400" dirty="0">
              <a:solidFill>
                <a:srgbClr val="FF0000"/>
              </a:solidFill>
            </a:endParaRPr>
          </a:p>
          <a:p>
            <a:pPr>
              <a:lnSpc>
                <a:spcPct val="150000"/>
              </a:lnSpc>
            </a:pPr>
            <a:r>
              <a:rPr lang="en-US" altLang="zh-CN" sz="2400" dirty="0">
                <a:solidFill>
                  <a:srgbClr val="FF0000"/>
                </a:solidFill>
              </a:rPr>
              <a:t>The country that I have always wanted to go but have not visited yet is Canada. I’ve been dreaming to visit there for more than 2-3 years. Canada has lots of picturesque landscapes and it also has a varied culture. </a:t>
            </a:r>
          </a:p>
          <a:p>
            <a:pPr>
              <a:lnSpc>
                <a:spcPct val="150000"/>
              </a:lnSpc>
            </a:pPr>
            <a:endParaRPr lang="en-US" altLang="zh-CN" sz="2400" dirty="0">
              <a:solidFill>
                <a:srgbClr val="FF0000"/>
              </a:solidFill>
            </a:endParaRPr>
          </a:p>
          <a:p>
            <a:pPr>
              <a:lnSpc>
                <a:spcPct val="150000"/>
              </a:lnSpc>
            </a:pPr>
            <a:r>
              <a:rPr lang="en-US" altLang="zh-CN" sz="2400" dirty="0">
                <a:solidFill>
                  <a:srgbClr val="FF0000"/>
                </a:solidFill>
              </a:rPr>
              <a:t>Canada boasts that it is one of the most beautiful countries in the world. For example, Vancouver is located right on the ocean, and there are enormous snow-tipped mountains surrounding the entire city. There are a multitude of beautiful parks to walk through, and very nice beaches. Besides, all across the country there are small, picturesque towns located on mountains and valleys. In general, Canada is an incredibly clean country, which also helps its beauty. </a:t>
            </a:r>
          </a:p>
        </p:txBody>
      </p:sp>
    </p:spTree>
    <p:extLst>
      <p:ext uri="{BB962C8B-B14F-4D97-AF65-F5344CB8AC3E}">
        <p14:creationId xmlns:p14="http://schemas.microsoft.com/office/powerpoint/2010/main" val="2097530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56E1EE2-A10B-432A-AFD9-9F9BF61D68A9}"/>
              </a:ext>
            </a:extLst>
          </p:cNvPr>
          <p:cNvSpPr/>
          <p:nvPr/>
        </p:nvSpPr>
        <p:spPr>
          <a:xfrm>
            <a:off x="369417" y="186174"/>
            <a:ext cx="10995965" cy="2239844"/>
          </a:xfrm>
          <a:prstGeom prst="rect">
            <a:avLst/>
          </a:prstGeom>
        </p:spPr>
        <p:txBody>
          <a:bodyPr wrap="square">
            <a:spAutoFit/>
          </a:bodyPr>
          <a:lstStyle/>
          <a:p>
            <a:pPr>
              <a:lnSpc>
                <a:spcPct val="150000"/>
              </a:lnSpc>
            </a:pPr>
            <a:r>
              <a:rPr lang="en-US" altLang="zh-CN" sz="2400" dirty="0">
                <a:solidFill>
                  <a:srgbClr val="FF0000"/>
                </a:solidFill>
              </a:rPr>
              <a:t>Another reason I want to go there is to attend one of the universities there for my bachelor’s degree. I think that it would be an excellent idea to go see the school, and perhaps even meet some of the professors that teach the courses I am interested in. It would also be beneficial for me to meet other students. </a:t>
            </a:r>
          </a:p>
        </p:txBody>
      </p:sp>
    </p:spTree>
    <p:extLst>
      <p:ext uri="{BB962C8B-B14F-4D97-AF65-F5344CB8AC3E}">
        <p14:creationId xmlns:p14="http://schemas.microsoft.com/office/powerpoint/2010/main" val="363486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4F9FAC0-AA85-45DF-B61E-756438BD1992}"/>
              </a:ext>
            </a:extLst>
          </p:cNvPr>
          <p:cNvPicPr>
            <a:picLocks noChangeAspect="1"/>
          </p:cNvPicPr>
          <p:nvPr/>
        </p:nvPicPr>
        <p:blipFill>
          <a:blip r:embed="rId3"/>
          <a:stretch>
            <a:fillRect/>
          </a:stretch>
        </p:blipFill>
        <p:spPr>
          <a:xfrm>
            <a:off x="0" y="0"/>
            <a:ext cx="2085533" cy="985889"/>
          </a:xfrm>
          <a:prstGeom prst="rect">
            <a:avLst/>
          </a:prstGeom>
        </p:spPr>
      </p:pic>
      <p:sp>
        <p:nvSpPr>
          <p:cNvPr id="31" name="矩形 30">
            <a:extLst>
              <a:ext uri="{FF2B5EF4-FFF2-40B4-BE49-F238E27FC236}">
                <a16:creationId xmlns:a16="http://schemas.microsoft.com/office/drawing/2014/main" id="{8A01BF1C-3D7A-4820-BC26-393A2CC3775F}"/>
              </a:ext>
            </a:extLst>
          </p:cNvPr>
          <p:cNvSpPr/>
          <p:nvPr/>
        </p:nvSpPr>
        <p:spPr>
          <a:xfrm>
            <a:off x="2612599" y="601198"/>
            <a:ext cx="5482078" cy="523220"/>
          </a:xfrm>
          <a:prstGeom prst="rect">
            <a:avLst/>
          </a:prstGeom>
        </p:spPr>
        <p:txBody>
          <a:bodyPr wrap="none">
            <a:spAutoFit/>
          </a:bodyPr>
          <a:lstStyle/>
          <a:p>
            <a:r>
              <a:rPr lang="en-US" altLang="zh-CN" sz="2800" b="1" dirty="0"/>
              <a:t>A Brief Introduction to the USA</a:t>
            </a:r>
            <a:endParaRPr lang="zh-CN" altLang="en-US" sz="2800" b="1" dirty="0"/>
          </a:p>
        </p:txBody>
      </p:sp>
      <p:sp>
        <p:nvSpPr>
          <p:cNvPr id="33" name="矩形 32">
            <a:extLst>
              <a:ext uri="{FF2B5EF4-FFF2-40B4-BE49-F238E27FC236}">
                <a16:creationId xmlns:a16="http://schemas.microsoft.com/office/drawing/2014/main" id="{29255388-AD21-41D7-966C-567A6911CFE2}"/>
              </a:ext>
            </a:extLst>
          </p:cNvPr>
          <p:cNvSpPr/>
          <p:nvPr/>
        </p:nvSpPr>
        <p:spPr>
          <a:xfrm>
            <a:off x="188421" y="1318150"/>
            <a:ext cx="7906256" cy="5632311"/>
          </a:xfrm>
          <a:prstGeom prst="rect">
            <a:avLst/>
          </a:prstGeom>
        </p:spPr>
        <p:txBody>
          <a:bodyPr wrap="square">
            <a:spAutoFit/>
          </a:bodyPr>
          <a:lstStyle/>
          <a:p>
            <a:pPr algn="just"/>
            <a:r>
              <a:rPr lang="en-US" altLang="zh-CN" sz="2400" b="1" dirty="0">
                <a:solidFill>
                  <a:srgbClr val="00B0F0"/>
                </a:solidFill>
              </a:rPr>
              <a:t>Geography and Environment</a:t>
            </a:r>
          </a:p>
          <a:p>
            <a:pPr algn="just"/>
            <a:r>
              <a:rPr lang="zh-CN" altLang="en-US" sz="2400" dirty="0"/>
              <a:t>　　</a:t>
            </a:r>
            <a:r>
              <a:rPr lang="en-US" altLang="zh-CN" sz="2400" dirty="0"/>
              <a:t>The United States of America (commonly referred to as the United States, the U.S., the USA, or America) is a federal constitutional republic[1] comprising fifty states and a federal district and some overseas territories. The country is situated mostly in central North America, where its forty-eight contiguous states and Washington, D.C., the capital district, lie between the Pacific and Atlantic Oceans, bordered by Canada to the north and Mexico to the south. The state of Alaska is in the northwest of the continent, with Canada to its east and Russia to the west across the Bering Strait. The state of Hawaii is an archipelago in the mid-Pacific. The country also possesses several territories, or insular areas, in the Caribbean and Pacific.</a:t>
            </a:r>
            <a:endParaRPr lang="zh-CN" altLang="en-US" sz="2400" dirty="0"/>
          </a:p>
        </p:txBody>
      </p:sp>
      <p:pic>
        <p:nvPicPr>
          <p:cNvPr id="3" name="图片 2">
            <a:extLst>
              <a:ext uri="{FF2B5EF4-FFF2-40B4-BE49-F238E27FC236}">
                <a16:creationId xmlns:a16="http://schemas.microsoft.com/office/drawing/2014/main" id="{06084FFB-3DDD-48CC-BD42-5F9159FB6309}"/>
              </a:ext>
            </a:extLst>
          </p:cNvPr>
          <p:cNvPicPr>
            <a:picLocks noChangeAspect="1"/>
          </p:cNvPicPr>
          <p:nvPr/>
        </p:nvPicPr>
        <p:blipFill>
          <a:blip r:embed="rId4"/>
          <a:stretch>
            <a:fillRect/>
          </a:stretch>
        </p:blipFill>
        <p:spPr>
          <a:xfrm>
            <a:off x="8215313" y="2286000"/>
            <a:ext cx="3788265" cy="2928936"/>
          </a:xfrm>
          <a:prstGeom prst="rect">
            <a:avLst/>
          </a:prstGeom>
        </p:spPr>
      </p:pic>
    </p:spTree>
    <p:extLst>
      <p:ext uri="{BB962C8B-B14F-4D97-AF65-F5344CB8AC3E}">
        <p14:creationId xmlns:p14="http://schemas.microsoft.com/office/powerpoint/2010/main" val="3051994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FF15BF8-496F-422C-B23F-D98068DAE64C}"/>
              </a:ext>
            </a:extLst>
          </p:cNvPr>
          <p:cNvPicPr>
            <a:picLocks noChangeAspect="1"/>
          </p:cNvPicPr>
          <p:nvPr/>
        </p:nvPicPr>
        <p:blipFill>
          <a:blip r:embed="rId3"/>
          <a:stretch>
            <a:fillRect/>
          </a:stretch>
        </p:blipFill>
        <p:spPr>
          <a:xfrm>
            <a:off x="0" y="-37710"/>
            <a:ext cx="6356687" cy="3595298"/>
          </a:xfrm>
          <a:prstGeom prst="rect">
            <a:avLst/>
          </a:prstGeom>
        </p:spPr>
      </p:pic>
      <p:sp>
        <p:nvSpPr>
          <p:cNvPr id="6" name="文本框 5">
            <a:extLst>
              <a:ext uri="{FF2B5EF4-FFF2-40B4-BE49-F238E27FC236}">
                <a16:creationId xmlns:a16="http://schemas.microsoft.com/office/drawing/2014/main" id="{4C85AAF0-76E6-42C4-905B-609E61CD49BD}"/>
              </a:ext>
            </a:extLst>
          </p:cNvPr>
          <p:cNvSpPr txBox="1"/>
          <p:nvPr/>
        </p:nvSpPr>
        <p:spPr>
          <a:xfrm>
            <a:off x="7053685" y="2505670"/>
            <a:ext cx="3352136" cy="923330"/>
          </a:xfrm>
          <a:prstGeom prst="rect">
            <a:avLst/>
          </a:prstGeom>
          <a:noFill/>
        </p:spPr>
        <p:txBody>
          <a:bodyPr wrap="none" rtlCol="0">
            <a:spAutoFit/>
          </a:bodyPr>
          <a:lstStyle/>
          <a:p>
            <a:r>
              <a:rPr lang="en-US" altLang="zh-CN" sz="5400" b="1" dirty="0">
                <a:solidFill>
                  <a:srgbClr val="00B0F0"/>
                </a:solidFill>
              </a:rPr>
              <a:t>Section C</a:t>
            </a:r>
            <a:endParaRPr lang="zh-CN" altLang="en-US" sz="5400" b="1" dirty="0">
              <a:solidFill>
                <a:srgbClr val="00B0F0"/>
              </a:solidFill>
            </a:endParaRPr>
          </a:p>
        </p:txBody>
      </p:sp>
      <p:sp>
        <p:nvSpPr>
          <p:cNvPr id="7" name="矩形 6">
            <a:extLst>
              <a:ext uri="{FF2B5EF4-FFF2-40B4-BE49-F238E27FC236}">
                <a16:creationId xmlns:a16="http://schemas.microsoft.com/office/drawing/2014/main" id="{750387C0-6768-4A00-83AB-947A73340211}"/>
              </a:ext>
            </a:extLst>
          </p:cNvPr>
          <p:cNvSpPr/>
          <p:nvPr/>
        </p:nvSpPr>
        <p:spPr>
          <a:xfrm>
            <a:off x="0" y="3914775"/>
            <a:ext cx="12192000" cy="9233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63C8A219-AD6E-463F-A637-A6A6AEB55492}"/>
              </a:ext>
            </a:extLst>
          </p:cNvPr>
          <p:cNvSpPr/>
          <p:nvPr/>
        </p:nvSpPr>
        <p:spPr>
          <a:xfrm>
            <a:off x="2563394" y="3919240"/>
            <a:ext cx="7109639" cy="923330"/>
          </a:xfrm>
          <a:prstGeom prst="rect">
            <a:avLst/>
          </a:prstGeom>
        </p:spPr>
        <p:txBody>
          <a:bodyPr wrap="none">
            <a:spAutoFit/>
          </a:bodyPr>
          <a:lstStyle/>
          <a:p>
            <a:r>
              <a:rPr lang="en-US" altLang="zh-CN" sz="5400" b="1" dirty="0">
                <a:solidFill>
                  <a:schemeClr val="bg1"/>
                </a:solidFill>
              </a:rPr>
              <a:t>Reading for Pleasure</a:t>
            </a:r>
            <a:endParaRPr lang="zh-CN" altLang="en-US" sz="5400" b="1" dirty="0">
              <a:solidFill>
                <a:schemeClr val="bg1"/>
              </a:solidFill>
            </a:endParaRPr>
          </a:p>
        </p:txBody>
      </p:sp>
    </p:spTree>
    <p:extLst>
      <p:ext uri="{BB962C8B-B14F-4D97-AF65-F5344CB8AC3E}">
        <p14:creationId xmlns:p14="http://schemas.microsoft.com/office/powerpoint/2010/main" val="331825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075AE393-6AF9-458B-9FEA-842F9D4C88C6}"/>
              </a:ext>
            </a:extLst>
          </p:cNvPr>
          <p:cNvPicPr>
            <a:picLocks noChangeAspect="1"/>
          </p:cNvPicPr>
          <p:nvPr/>
        </p:nvPicPr>
        <p:blipFill>
          <a:blip r:embed="rId3"/>
          <a:stretch>
            <a:fillRect/>
          </a:stretch>
        </p:blipFill>
        <p:spPr>
          <a:xfrm>
            <a:off x="0" y="0"/>
            <a:ext cx="2085533" cy="985889"/>
          </a:xfrm>
          <a:prstGeom prst="rect">
            <a:avLst/>
          </a:prstGeom>
        </p:spPr>
      </p:pic>
      <p:sp>
        <p:nvSpPr>
          <p:cNvPr id="25" name="矩形 24">
            <a:extLst>
              <a:ext uri="{FF2B5EF4-FFF2-40B4-BE49-F238E27FC236}">
                <a16:creationId xmlns:a16="http://schemas.microsoft.com/office/drawing/2014/main" id="{D7D8A84D-E29F-4990-A53A-424340FA4220}"/>
              </a:ext>
            </a:extLst>
          </p:cNvPr>
          <p:cNvSpPr/>
          <p:nvPr/>
        </p:nvSpPr>
        <p:spPr>
          <a:xfrm>
            <a:off x="4196281" y="628800"/>
            <a:ext cx="3799438" cy="523220"/>
          </a:xfrm>
          <a:prstGeom prst="rect">
            <a:avLst/>
          </a:prstGeom>
        </p:spPr>
        <p:txBody>
          <a:bodyPr wrap="none">
            <a:spAutoFit/>
          </a:bodyPr>
          <a:lstStyle/>
          <a:p>
            <a:r>
              <a:rPr lang="en-US" altLang="zh-CN" sz="2800" b="1" dirty="0"/>
              <a:t>American Food Habit</a:t>
            </a:r>
            <a:endParaRPr lang="zh-CN" altLang="en-US" sz="2800" b="1" dirty="0"/>
          </a:p>
        </p:txBody>
      </p:sp>
      <p:sp>
        <p:nvSpPr>
          <p:cNvPr id="26" name="矩形 25">
            <a:extLst>
              <a:ext uri="{FF2B5EF4-FFF2-40B4-BE49-F238E27FC236}">
                <a16:creationId xmlns:a16="http://schemas.microsoft.com/office/drawing/2014/main" id="{B8A430D2-E118-4EFA-A0D0-066CC28B2B36}"/>
              </a:ext>
            </a:extLst>
          </p:cNvPr>
          <p:cNvSpPr/>
          <p:nvPr/>
        </p:nvSpPr>
        <p:spPr>
          <a:xfrm>
            <a:off x="188421" y="1318150"/>
            <a:ext cx="11770217" cy="2239844"/>
          </a:xfrm>
          <a:prstGeom prst="rect">
            <a:avLst/>
          </a:prstGeom>
        </p:spPr>
        <p:txBody>
          <a:bodyPr wrap="square">
            <a:spAutoFit/>
          </a:bodyPr>
          <a:lstStyle/>
          <a:p>
            <a:pPr algn="just">
              <a:lnSpc>
                <a:spcPct val="150000"/>
              </a:lnSpc>
            </a:pPr>
            <a:r>
              <a:rPr lang="zh-CN" altLang="en-US" sz="2400" dirty="0"/>
              <a:t>　　</a:t>
            </a:r>
            <a:r>
              <a:rPr lang="en-US" altLang="zh-CN" sz="2400" dirty="0"/>
              <a:t>1. Please list some famous American food.</a:t>
            </a:r>
          </a:p>
          <a:p>
            <a:pPr algn="just">
              <a:lnSpc>
                <a:spcPct val="150000"/>
              </a:lnSpc>
            </a:pPr>
            <a:r>
              <a:rPr lang="zh-CN" altLang="en-US" sz="2400" dirty="0"/>
              <a:t>　　</a:t>
            </a:r>
            <a:r>
              <a:rPr lang="en-US" altLang="zh-CN" sz="2400" dirty="0"/>
              <a:t>2. What is the most popular food in America?</a:t>
            </a:r>
          </a:p>
          <a:p>
            <a:pPr algn="just">
              <a:lnSpc>
                <a:spcPct val="150000"/>
              </a:lnSpc>
            </a:pPr>
            <a:r>
              <a:rPr lang="zh-CN" altLang="en-US" sz="2400" dirty="0"/>
              <a:t>　　</a:t>
            </a:r>
            <a:r>
              <a:rPr lang="en-US" altLang="zh-CN" sz="2400" dirty="0"/>
              <a:t>3. What do you think are the significant differences between China and America concerning eating?</a:t>
            </a:r>
            <a:endParaRPr lang="zh-CN" altLang="en-US" sz="2400" dirty="0"/>
          </a:p>
        </p:txBody>
      </p:sp>
    </p:spTree>
    <p:extLst>
      <p:ext uri="{BB962C8B-B14F-4D97-AF65-F5344CB8AC3E}">
        <p14:creationId xmlns:p14="http://schemas.microsoft.com/office/powerpoint/2010/main" val="2312558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12D02ED-D8A5-4052-BB94-FA095D931499}"/>
              </a:ext>
            </a:extLst>
          </p:cNvPr>
          <p:cNvSpPr/>
          <p:nvPr/>
        </p:nvSpPr>
        <p:spPr>
          <a:xfrm>
            <a:off x="210891" y="186174"/>
            <a:ext cx="11770217" cy="6671826"/>
          </a:xfrm>
          <a:prstGeom prst="rect">
            <a:avLst/>
          </a:prstGeom>
        </p:spPr>
        <p:txBody>
          <a:bodyPr wrap="square">
            <a:spAutoFit/>
          </a:bodyPr>
          <a:lstStyle/>
          <a:p>
            <a:pPr algn="just">
              <a:lnSpc>
                <a:spcPct val="150000"/>
              </a:lnSpc>
            </a:pPr>
            <a:r>
              <a:rPr lang="zh-CN" altLang="en-US" sz="2400" dirty="0"/>
              <a:t>　　</a:t>
            </a:r>
            <a:r>
              <a:rPr lang="en-US" altLang="zh-CN" sz="2400" dirty="0"/>
              <a:t>In general</a:t>
            </a:r>
            <a:r>
              <a:rPr lang="zh-CN" altLang="en-US" sz="2400" dirty="0"/>
              <a:t>，</a:t>
            </a:r>
            <a:r>
              <a:rPr lang="en-US" altLang="zh-CN" sz="2400" dirty="0"/>
              <a:t>American food is mild tasting</a:t>
            </a:r>
            <a:r>
              <a:rPr lang="zh-CN" altLang="en-US" sz="2400" dirty="0"/>
              <a:t>；</a:t>
            </a:r>
            <a:r>
              <a:rPr lang="en-US" altLang="zh-CN" sz="2400" dirty="0"/>
              <a:t>most Americans do not season their food to any great degree. Salads are very popular and are served all year round</a:t>
            </a:r>
            <a:r>
              <a:rPr lang="zh-CN" altLang="en-US" sz="2400" dirty="0"/>
              <a:t>，</a:t>
            </a:r>
            <a:r>
              <a:rPr lang="en-US" altLang="zh-CN" sz="2400" dirty="0"/>
              <a:t>especially in summer. Waiters tend to assume that everyone drinks coffee</a:t>
            </a:r>
            <a:r>
              <a:rPr lang="zh-CN" altLang="en-US" sz="2400" dirty="0"/>
              <a:t>，</a:t>
            </a:r>
            <a:r>
              <a:rPr lang="en-US" altLang="zh-CN" sz="2400" dirty="0"/>
              <a:t>but simply tell them if you wish something else. If a waiter </a:t>
            </a:r>
            <a:r>
              <a:rPr lang="en-US" altLang="zh-CN" sz="2400" dirty="0" err="1"/>
              <a:t>says“Now</a:t>
            </a:r>
            <a:r>
              <a:rPr lang="en-US" altLang="zh-CN" sz="2400" dirty="0"/>
              <a:t> or later</a:t>
            </a:r>
            <a:r>
              <a:rPr lang="zh-CN" altLang="en-US" sz="2400" dirty="0"/>
              <a:t>？”</a:t>
            </a:r>
            <a:r>
              <a:rPr lang="en-US" altLang="zh-CN" sz="2400" dirty="0"/>
              <a:t>,he </a:t>
            </a:r>
            <a:r>
              <a:rPr lang="en-US" altLang="zh-CN" sz="2400" dirty="0" err="1"/>
              <a:t>means“Do</a:t>
            </a:r>
            <a:r>
              <a:rPr lang="en-US" altLang="zh-CN" sz="2400" dirty="0"/>
              <a:t> you want coffee with your meal or after it</a:t>
            </a:r>
            <a:r>
              <a:rPr lang="zh-CN" altLang="en-US" sz="2400" dirty="0"/>
              <a:t>？” </a:t>
            </a:r>
            <a:r>
              <a:rPr lang="en-US" altLang="zh-CN" sz="2400" dirty="0"/>
              <a:t>Many</a:t>
            </a:r>
            <a:r>
              <a:rPr lang="zh-CN" altLang="en-US" sz="2400" dirty="0"/>
              <a:t>，</a:t>
            </a:r>
            <a:r>
              <a:rPr lang="en-US" altLang="zh-CN" sz="2400" dirty="0"/>
              <a:t>but certainly not all</a:t>
            </a:r>
            <a:r>
              <a:rPr lang="zh-CN" altLang="en-US" sz="2400" dirty="0"/>
              <a:t>，</a:t>
            </a:r>
            <a:r>
              <a:rPr lang="en-US" altLang="zh-CN" sz="2400" dirty="0"/>
              <a:t>Americans drink coffee or tea with their meals. Either way is perfectly acceptable. When dining out</a:t>
            </a:r>
            <a:r>
              <a:rPr lang="zh-CN" altLang="en-US" sz="2400" dirty="0"/>
              <a:t>，</a:t>
            </a:r>
            <a:r>
              <a:rPr lang="en-US" altLang="zh-CN" sz="2400" dirty="0"/>
              <a:t>you can ask for tea</a:t>
            </a:r>
            <a:r>
              <a:rPr lang="zh-CN" altLang="en-US" sz="2400" dirty="0"/>
              <a:t>，</a:t>
            </a:r>
            <a:r>
              <a:rPr lang="en-US" altLang="zh-CN" sz="2400" dirty="0"/>
              <a:t>milk</a:t>
            </a:r>
            <a:r>
              <a:rPr lang="zh-CN" altLang="en-US" sz="2400" dirty="0"/>
              <a:t>，“</a:t>
            </a:r>
            <a:r>
              <a:rPr lang="en-US" altLang="zh-CN" sz="2400" dirty="0"/>
              <a:t>coke”</a:t>
            </a:r>
            <a:r>
              <a:rPr lang="zh-CN" altLang="en-US" sz="2400" dirty="0"/>
              <a:t>，</a:t>
            </a:r>
            <a:r>
              <a:rPr lang="en-US" altLang="zh-CN" sz="2400" dirty="0"/>
              <a:t>wine or beer if you prefer. Restaurants can only serve beer</a:t>
            </a:r>
            <a:r>
              <a:rPr lang="zh-CN" altLang="en-US" sz="2400" dirty="0"/>
              <a:t>，</a:t>
            </a:r>
            <a:r>
              <a:rPr lang="en-US" altLang="zh-CN" sz="2400" dirty="0"/>
              <a:t>wine</a:t>
            </a:r>
            <a:r>
              <a:rPr lang="zh-CN" altLang="en-US" sz="2400" dirty="0"/>
              <a:t>，</a:t>
            </a:r>
            <a:r>
              <a:rPr lang="en-US" altLang="zh-CN" sz="2400" dirty="0"/>
              <a:t>or other alcoholic drinks if they have a license</a:t>
            </a:r>
            <a:r>
              <a:rPr lang="zh-CN" altLang="en-US" sz="2400" dirty="0"/>
              <a:t>， </a:t>
            </a:r>
            <a:r>
              <a:rPr lang="en-US" altLang="zh-CN" sz="2400" dirty="0"/>
              <a:t>that is</a:t>
            </a:r>
            <a:r>
              <a:rPr lang="zh-CN" altLang="en-US" sz="2400" dirty="0"/>
              <a:t>，</a:t>
            </a:r>
            <a:r>
              <a:rPr lang="en-US" altLang="zh-CN" sz="2400" dirty="0"/>
              <a:t>permission from the local government to serve alcoholic drinks. Normally</a:t>
            </a:r>
            <a:r>
              <a:rPr lang="zh-CN" altLang="en-US" sz="2400" dirty="0"/>
              <a:t>，</a:t>
            </a:r>
            <a:r>
              <a:rPr lang="en-US" altLang="zh-CN" sz="2400" dirty="0"/>
              <a:t>when eating in a private home</a:t>
            </a:r>
            <a:r>
              <a:rPr lang="zh-CN" altLang="en-US" sz="2400" dirty="0"/>
              <a:t>，</a:t>
            </a:r>
            <a:r>
              <a:rPr lang="en-US" altLang="zh-CN" sz="2400" dirty="0"/>
              <a:t>it is considered better manners to take whatever is being served and not to ask for something different, unless the hostess gives you a choice.</a:t>
            </a:r>
            <a:endParaRPr lang="zh-CN" altLang="en-US" sz="2400" dirty="0"/>
          </a:p>
        </p:txBody>
      </p:sp>
    </p:spTree>
    <p:extLst>
      <p:ext uri="{BB962C8B-B14F-4D97-AF65-F5344CB8AC3E}">
        <p14:creationId xmlns:p14="http://schemas.microsoft.com/office/powerpoint/2010/main" val="1138982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12D02ED-D8A5-4052-BB94-FA095D931499}"/>
              </a:ext>
            </a:extLst>
          </p:cNvPr>
          <p:cNvSpPr/>
          <p:nvPr/>
        </p:nvSpPr>
        <p:spPr>
          <a:xfrm>
            <a:off x="210891" y="627847"/>
            <a:ext cx="11770217" cy="6117829"/>
          </a:xfrm>
          <a:prstGeom prst="rect">
            <a:avLst/>
          </a:prstGeom>
        </p:spPr>
        <p:txBody>
          <a:bodyPr wrap="square">
            <a:spAutoFit/>
          </a:bodyPr>
          <a:lstStyle/>
          <a:p>
            <a:pPr algn="just">
              <a:lnSpc>
                <a:spcPct val="150000"/>
              </a:lnSpc>
            </a:pPr>
            <a:r>
              <a:rPr lang="zh-CN" altLang="en-US" sz="2400" dirty="0"/>
              <a:t>　　</a:t>
            </a:r>
            <a:r>
              <a:rPr lang="en-US" altLang="zh-CN" sz="2400" dirty="0"/>
              <a:t>The main course served in American meals is usually meat, fish, or poultry, but rarely is more than one of these served at the same meal. Seafood is sometimes served as the first course, however. Most Americans eat breakfast and lunch quickly unless it is a social, business, or family occasion. The evening meal, however, is usually longer and a time for the family to get together. Rushing through daytime meals is part of the fast pace in America. Another reason for rushing through daytime meals is that many people eat breakfast and lunch in restaurants that are usually crowded with people waiting for a place so that they, too, can be served and return to work at the proper time. So each one hurries to make room for the next person. As with busy people everywhere there is a real difference between a meal that is eaten in a hurry and one that can be enjoyed with friends during </a:t>
            </a:r>
            <a:r>
              <a:rPr lang="en-US" altLang="zh-CN" sz="2400" dirty="0" err="1"/>
              <a:t>one’sleisure</a:t>
            </a:r>
            <a:r>
              <a:rPr lang="en-US" altLang="zh-CN" sz="2400" dirty="0"/>
              <a:t>.</a:t>
            </a:r>
            <a:endParaRPr lang="zh-CN" altLang="en-US" sz="2400" dirty="0"/>
          </a:p>
        </p:txBody>
      </p:sp>
    </p:spTree>
    <p:extLst>
      <p:ext uri="{BB962C8B-B14F-4D97-AF65-F5344CB8AC3E}">
        <p14:creationId xmlns:p14="http://schemas.microsoft.com/office/powerpoint/2010/main" val="1025850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E5DB59-5111-4470-BA95-6958D2A9FDFB}"/>
              </a:ext>
            </a:extLst>
          </p:cNvPr>
          <p:cNvSpPr/>
          <p:nvPr/>
        </p:nvSpPr>
        <p:spPr>
          <a:xfrm>
            <a:off x="174133" y="370672"/>
            <a:ext cx="11541617" cy="3901837"/>
          </a:xfrm>
          <a:prstGeom prst="rect">
            <a:avLst/>
          </a:prstGeom>
        </p:spPr>
        <p:txBody>
          <a:bodyPr wrap="square">
            <a:spAutoFit/>
          </a:bodyPr>
          <a:lstStyle/>
          <a:p>
            <a:pPr algn="just">
              <a:lnSpc>
                <a:spcPct val="150000"/>
              </a:lnSpc>
            </a:pPr>
            <a:r>
              <a:rPr lang="zh-CN" altLang="en-US" sz="2400" dirty="0"/>
              <a:t>　　</a:t>
            </a:r>
            <a:r>
              <a:rPr lang="en-US" altLang="zh-CN" sz="2400" dirty="0"/>
              <a:t>Two of the most popular American foods are hot dogs and hamburgers. You will find these available at almost </a:t>
            </a:r>
            <a:r>
              <a:rPr lang="en-US" altLang="zh-CN" sz="2400" dirty="0" err="1"/>
              <a:t>all“fast</a:t>
            </a:r>
            <a:r>
              <a:rPr lang="en-US" altLang="zh-CN" sz="2400" dirty="0"/>
              <a:t> </a:t>
            </a:r>
            <a:r>
              <a:rPr lang="en-US" altLang="zh-CN" sz="2400" dirty="0" err="1"/>
              <a:t>food”restaurants</a:t>
            </a:r>
            <a:r>
              <a:rPr lang="en-US" altLang="zh-CN" sz="2400" dirty="0"/>
              <a:t>. Hot dogs are also </a:t>
            </a:r>
            <a:r>
              <a:rPr lang="en-US" altLang="zh-CN" sz="2400" dirty="0" err="1"/>
              <a:t>called“franks”,a</a:t>
            </a:r>
            <a:r>
              <a:rPr lang="en-US" altLang="zh-CN" sz="2400" dirty="0"/>
              <a:t> short form for frankfurters. A hot dog is usually made either from beef or pork, or a combination of the two, but a hamburger is beef. Both are served on a bread roll: hot dogs on a long roll and hamburgers on a round roll. You have your choice of adding a number of sauces and vegetables at no extra charge. A favorite sauce of many Americans is a tomato sauce called ketchup or catsup*.</a:t>
            </a:r>
          </a:p>
        </p:txBody>
      </p:sp>
    </p:spTree>
    <p:extLst>
      <p:ext uri="{BB962C8B-B14F-4D97-AF65-F5344CB8AC3E}">
        <p14:creationId xmlns:p14="http://schemas.microsoft.com/office/powerpoint/2010/main" val="1430036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430ADD9-6133-4574-B604-6373101C81A4}"/>
              </a:ext>
            </a:extLst>
          </p:cNvPr>
          <p:cNvSpPr/>
          <p:nvPr/>
        </p:nvSpPr>
        <p:spPr>
          <a:xfrm>
            <a:off x="174133" y="370672"/>
            <a:ext cx="11541617" cy="5009833"/>
          </a:xfrm>
          <a:prstGeom prst="rect">
            <a:avLst/>
          </a:prstGeom>
        </p:spPr>
        <p:txBody>
          <a:bodyPr wrap="square">
            <a:spAutoFit/>
          </a:bodyPr>
          <a:lstStyle/>
          <a:p>
            <a:pPr algn="just">
              <a:lnSpc>
                <a:spcPct val="150000"/>
              </a:lnSpc>
            </a:pPr>
            <a:r>
              <a:rPr lang="zh-CN" altLang="en-US" sz="2400" dirty="0"/>
              <a:t>　　</a:t>
            </a:r>
            <a:r>
              <a:rPr lang="en-US" altLang="zh-CN" sz="2400" dirty="0"/>
              <a:t>When you are ordering your lunch at </a:t>
            </a:r>
            <a:r>
              <a:rPr lang="en-US" altLang="zh-CN" sz="2400" dirty="0" err="1"/>
              <a:t>a“fast-food”place</a:t>
            </a:r>
            <a:r>
              <a:rPr lang="en-US" altLang="zh-CN" sz="2400" dirty="0"/>
              <a:t>, do not be surprised if you do not understand the food orders — neither do many Americans. For </a:t>
            </a:r>
            <a:r>
              <a:rPr lang="en-US" altLang="zh-CN" sz="2400" dirty="0" err="1"/>
              <a:t>example,“draw</a:t>
            </a:r>
            <a:r>
              <a:rPr lang="en-US" altLang="zh-CN" sz="2400" dirty="0"/>
              <a:t> one”, means “pour a cup of coffee”</a:t>
            </a:r>
            <a:r>
              <a:rPr lang="zh-CN" altLang="en-US" sz="2400" dirty="0"/>
              <a:t>；</a:t>
            </a:r>
            <a:r>
              <a:rPr lang="en-US" altLang="zh-CN" sz="2400" dirty="0"/>
              <a:t>BLT means bacon, lettuce and tomato sandwich. No one expects you to know this special vocabulary. Order your meal in the usual way. Eating places use their own special words to place an order quickly.</a:t>
            </a:r>
          </a:p>
          <a:p>
            <a:pPr algn="just">
              <a:lnSpc>
                <a:spcPct val="150000"/>
              </a:lnSpc>
            </a:pPr>
            <a:r>
              <a:rPr lang="zh-CN" altLang="en-US" sz="2400" dirty="0"/>
              <a:t>　　</a:t>
            </a:r>
            <a:r>
              <a:rPr lang="en-US" altLang="zh-CN" sz="2400" dirty="0"/>
              <a:t>American eating is funny. They eat almost everything with a fork, and it appears that holding a knife in one’s right hand longer than a few seconds is considered to be against good table manners.</a:t>
            </a:r>
            <a:endParaRPr lang="zh-CN" altLang="en-US" sz="2400" dirty="0"/>
          </a:p>
        </p:txBody>
      </p:sp>
    </p:spTree>
    <p:extLst>
      <p:ext uri="{BB962C8B-B14F-4D97-AF65-F5344CB8AC3E}">
        <p14:creationId xmlns:p14="http://schemas.microsoft.com/office/powerpoint/2010/main" val="3681303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850E48A-29ED-48A6-80AF-6D7D56072266}"/>
              </a:ext>
            </a:extLst>
          </p:cNvPr>
          <p:cNvSpPr/>
          <p:nvPr/>
        </p:nvSpPr>
        <p:spPr>
          <a:xfrm>
            <a:off x="116984" y="368803"/>
            <a:ext cx="11713066" cy="6120393"/>
          </a:xfrm>
          <a:prstGeom prst="rect">
            <a:avLst/>
          </a:prstGeom>
        </p:spPr>
        <p:txBody>
          <a:bodyPr wrap="square">
            <a:spAutoFit/>
          </a:bodyPr>
          <a:lstStyle/>
          <a:p>
            <a:pPr algn="just">
              <a:lnSpc>
                <a:spcPct val="150000"/>
              </a:lnSpc>
            </a:pPr>
            <a:r>
              <a:rPr lang="zh-CN" altLang="en-US" sz="2400" dirty="0"/>
              <a:t>　　</a:t>
            </a:r>
            <a:r>
              <a:rPr lang="en-US" altLang="zh-CN" sz="2400" dirty="0"/>
              <a:t>The system is that if it is absolutely necessary to use a knife, a person takes the fork in his/her left hand, and cuts off a piece of meat or whatever it is in the normal manner. Then he/she puts the knife down, transfer the fork to his/her right hand, and only then does he/she transport the food to his/her mouth. This is clearly ludicrous, but it is considered good manners.</a:t>
            </a:r>
          </a:p>
          <a:p>
            <a:pPr algn="just">
              <a:lnSpc>
                <a:spcPct val="150000"/>
              </a:lnSpc>
            </a:pPr>
            <a:r>
              <a:rPr lang="en-US" altLang="zh-CN" sz="2400" b="1" dirty="0"/>
              <a:t>Some Words and Phrases About Food</a:t>
            </a:r>
          </a:p>
          <a:p>
            <a:pPr algn="just">
              <a:lnSpc>
                <a:spcPct val="150000"/>
              </a:lnSpc>
            </a:pPr>
            <a:r>
              <a:rPr lang="zh-CN" altLang="en-US" sz="2400" b="1" dirty="0"/>
              <a:t>　　</a:t>
            </a:r>
            <a:r>
              <a:rPr lang="en-US" altLang="zh-CN" sz="2400" dirty="0"/>
              <a:t>1. meat and two veg</a:t>
            </a:r>
            <a:r>
              <a:rPr lang="zh-CN" altLang="en-US" sz="2400" dirty="0"/>
              <a:t>：</a:t>
            </a:r>
            <a:r>
              <a:rPr lang="en-US" altLang="zh-CN" sz="2400" dirty="0"/>
              <a:t>meat, potatoes and another vegetable;</a:t>
            </a:r>
          </a:p>
          <a:p>
            <a:pPr algn="just">
              <a:lnSpc>
                <a:spcPct val="150000"/>
              </a:lnSpc>
            </a:pPr>
            <a:r>
              <a:rPr lang="zh-CN" altLang="en-US" sz="2400" dirty="0"/>
              <a:t>　　</a:t>
            </a:r>
            <a:r>
              <a:rPr lang="en-US" altLang="zh-CN" sz="2400" dirty="0"/>
              <a:t>2. vegans</a:t>
            </a:r>
            <a:r>
              <a:rPr lang="zh-CN" altLang="en-US" sz="2400" dirty="0"/>
              <a:t>：</a:t>
            </a:r>
            <a:r>
              <a:rPr lang="en-US" altLang="zh-CN" sz="2400" dirty="0"/>
              <a:t>people who eat no meat or animal products;</a:t>
            </a:r>
          </a:p>
          <a:p>
            <a:pPr algn="just">
              <a:lnSpc>
                <a:spcPct val="150000"/>
              </a:lnSpc>
            </a:pPr>
            <a:r>
              <a:rPr lang="zh-CN" altLang="en-US" sz="2400" dirty="0"/>
              <a:t>　　</a:t>
            </a:r>
            <a:r>
              <a:rPr lang="en-US" altLang="zh-CN" sz="2400" dirty="0"/>
              <a:t>3. convenience/prepared foods</a:t>
            </a:r>
            <a:r>
              <a:rPr lang="zh-CN" altLang="en-US" sz="2400" dirty="0"/>
              <a:t>：</a:t>
            </a:r>
            <a:r>
              <a:rPr lang="en-US" altLang="zh-CN" sz="2400" dirty="0"/>
              <a:t>prepared meals that need only to be heated;</a:t>
            </a:r>
          </a:p>
          <a:p>
            <a:pPr algn="just">
              <a:lnSpc>
                <a:spcPct val="150000"/>
              </a:lnSpc>
            </a:pPr>
            <a:r>
              <a:rPr lang="zh-CN" altLang="en-US" sz="2400" dirty="0"/>
              <a:t>　　</a:t>
            </a:r>
            <a:r>
              <a:rPr lang="en-US" altLang="zh-CN" sz="2400" dirty="0"/>
              <a:t>4. takeaways from Indian or Chinese restaurants are also popular;</a:t>
            </a:r>
          </a:p>
          <a:p>
            <a:pPr algn="just">
              <a:lnSpc>
                <a:spcPct val="150000"/>
              </a:lnSpc>
            </a:pPr>
            <a:r>
              <a:rPr lang="zh-CN" altLang="en-US" sz="2400" dirty="0"/>
              <a:t>　　</a:t>
            </a:r>
            <a:r>
              <a:rPr lang="en-US" altLang="zh-CN" sz="2400" dirty="0"/>
              <a:t>5. order in</a:t>
            </a:r>
            <a:r>
              <a:rPr lang="zh-CN" altLang="en-US" sz="2400" dirty="0"/>
              <a:t>：</a:t>
            </a:r>
            <a:r>
              <a:rPr lang="en-US" altLang="zh-CN" sz="2400" dirty="0"/>
              <a:t>have a meal delivered to </a:t>
            </a:r>
            <a:r>
              <a:rPr lang="en-US" altLang="zh-CN" sz="2400" dirty="0" err="1"/>
              <a:t>one’shome</a:t>
            </a:r>
            <a:r>
              <a:rPr lang="en-US" altLang="zh-CN" sz="2400" dirty="0"/>
              <a:t> by a restaurant;</a:t>
            </a:r>
            <a:endParaRPr lang="zh-CN" altLang="en-US" sz="2400" dirty="0"/>
          </a:p>
        </p:txBody>
      </p:sp>
    </p:spTree>
    <p:extLst>
      <p:ext uri="{BB962C8B-B14F-4D97-AF65-F5344CB8AC3E}">
        <p14:creationId xmlns:p14="http://schemas.microsoft.com/office/powerpoint/2010/main" val="2975498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A18ABDC-949C-4E2D-8952-68B3950059DE}"/>
              </a:ext>
            </a:extLst>
          </p:cNvPr>
          <p:cNvSpPr/>
          <p:nvPr/>
        </p:nvSpPr>
        <p:spPr>
          <a:xfrm>
            <a:off x="253754" y="729099"/>
            <a:ext cx="11684491" cy="3901837"/>
          </a:xfrm>
          <a:prstGeom prst="rect">
            <a:avLst/>
          </a:prstGeom>
        </p:spPr>
        <p:txBody>
          <a:bodyPr wrap="square">
            <a:spAutoFit/>
          </a:bodyPr>
          <a:lstStyle/>
          <a:p>
            <a:pPr algn="just">
              <a:lnSpc>
                <a:spcPct val="150000"/>
              </a:lnSpc>
            </a:pPr>
            <a:r>
              <a:rPr lang="zh-CN" altLang="en-US" sz="2400" dirty="0"/>
              <a:t>　　</a:t>
            </a:r>
            <a:r>
              <a:rPr lang="en-US" altLang="zh-CN" sz="2400" dirty="0"/>
              <a:t>6. burger bars, pizzerias, fast-food outlets;</a:t>
            </a:r>
          </a:p>
          <a:p>
            <a:pPr algn="just">
              <a:lnSpc>
                <a:spcPct val="150000"/>
              </a:lnSpc>
            </a:pPr>
            <a:r>
              <a:rPr lang="zh-CN" altLang="en-US" sz="2400" dirty="0"/>
              <a:t>　　</a:t>
            </a:r>
            <a:r>
              <a:rPr lang="en-US" altLang="zh-CN" sz="2400" dirty="0"/>
              <a:t>7. healthy eating, healthy foods;</a:t>
            </a:r>
          </a:p>
          <a:p>
            <a:pPr algn="just">
              <a:lnSpc>
                <a:spcPct val="150000"/>
              </a:lnSpc>
            </a:pPr>
            <a:r>
              <a:rPr lang="zh-CN" altLang="en-US" sz="2400" dirty="0"/>
              <a:t>　　</a:t>
            </a:r>
            <a:r>
              <a:rPr lang="en-US" altLang="zh-CN" sz="2400" dirty="0"/>
              <a:t>8. fry-up</a:t>
            </a:r>
            <a:r>
              <a:rPr lang="zh-CN" altLang="en-US" sz="2400" dirty="0"/>
              <a:t>：</a:t>
            </a:r>
            <a:r>
              <a:rPr lang="en-US" altLang="zh-CN" sz="2400" dirty="0"/>
              <a:t>fried bacon, sausage and an egg with fried bread;</a:t>
            </a:r>
          </a:p>
          <a:p>
            <a:pPr algn="just">
              <a:lnSpc>
                <a:spcPct val="150000"/>
              </a:lnSpc>
            </a:pPr>
            <a:r>
              <a:rPr lang="zh-CN" altLang="en-US" sz="2400" dirty="0"/>
              <a:t>　　</a:t>
            </a:r>
            <a:r>
              <a:rPr lang="en-US" altLang="zh-CN" sz="2400" dirty="0"/>
              <a:t>9. organic produce</a:t>
            </a:r>
            <a:r>
              <a:rPr lang="zh-CN" altLang="en-US" sz="2400" dirty="0"/>
              <a:t>：</a:t>
            </a:r>
            <a:r>
              <a:rPr lang="en-US" altLang="zh-CN" sz="2400" dirty="0"/>
              <a:t>cereals and vegetables grown without the use of chemicals;</a:t>
            </a:r>
          </a:p>
          <a:p>
            <a:pPr algn="just">
              <a:lnSpc>
                <a:spcPct val="150000"/>
              </a:lnSpc>
            </a:pPr>
            <a:r>
              <a:rPr lang="zh-CN" altLang="en-US" sz="2400" dirty="0"/>
              <a:t>　　</a:t>
            </a:r>
            <a:r>
              <a:rPr lang="en-US" altLang="zh-CN" sz="2400" dirty="0"/>
              <a:t>10. a scrambled egg, a boiled egg, a fried </a:t>
            </a:r>
            <a:r>
              <a:rPr lang="en-US" altLang="zh-CN" sz="2400" dirty="0" err="1"/>
              <a:t>egg,“sunny</a:t>
            </a:r>
            <a:r>
              <a:rPr lang="en-US" altLang="zh-CN" sz="2400" dirty="0"/>
              <a:t>-side </a:t>
            </a:r>
            <a:r>
              <a:rPr lang="en-US" altLang="zh-CN" sz="2400" dirty="0" err="1"/>
              <a:t>up”“over”“over</a:t>
            </a:r>
            <a:r>
              <a:rPr lang="en-US" altLang="zh-CN" sz="2400" dirty="0"/>
              <a:t>-easy/easy-over”</a:t>
            </a:r>
            <a:r>
              <a:rPr lang="zh-CN" altLang="en-US" sz="2400" dirty="0"/>
              <a:t>　</a:t>
            </a:r>
            <a:endParaRPr lang="en-US" altLang="zh-CN" sz="2400" dirty="0"/>
          </a:p>
          <a:p>
            <a:pPr algn="just">
              <a:lnSpc>
                <a:spcPct val="150000"/>
              </a:lnSpc>
            </a:pPr>
            <a:r>
              <a:rPr lang="zh-CN" altLang="en-US" sz="2400" dirty="0"/>
              <a:t>　　</a:t>
            </a:r>
            <a:r>
              <a:rPr lang="en-US" altLang="zh-CN" sz="2400" dirty="0"/>
              <a:t>11. have your ice-cream in </a:t>
            </a:r>
            <a:r>
              <a:rPr lang="en-US" altLang="zh-CN" sz="2400" dirty="0" err="1"/>
              <a:t>a“plain</a:t>
            </a:r>
            <a:r>
              <a:rPr lang="en-US" altLang="zh-CN" sz="2400" dirty="0"/>
              <a:t> </a:t>
            </a:r>
            <a:r>
              <a:rPr lang="en-US" altLang="zh-CN" sz="2400" dirty="0" err="1"/>
              <a:t>cone”or</a:t>
            </a:r>
            <a:r>
              <a:rPr lang="en-US" altLang="zh-CN" sz="2400" dirty="0"/>
              <a:t> in </a:t>
            </a:r>
            <a:r>
              <a:rPr lang="en-US" altLang="zh-CN" sz="2400" dirty="0" err="1"/>
              <a:t>a“sugar</a:t>
            </a:r>
            <a:r>
              <a:rPr lang="en-US" altLang="zh-CN" sz="2400" dirty="0"/>
              <a:t> cone”.</a:t>
            </a:r>
            <a:endParaRPr lang="zh-CN" altLang="en-US" sz="2400" dirty="0"/>
          </a:p>
        </p:txBody>
      </p:sp>
    </p:spTree>
    <p:extLst>
      <p:ext uri="{BB962C8B-B14F-4D97-AF65-F5344CB8AC3E}">
        <p14:creationId xmlns:p14="http://schemas.microsoft.com/office/powerpoint/2010/main" val="3716822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A18ABDC-949C-4E2D-8952-68B3950059DE}"/>
              </a:ext>
            </a:extLst>
          </p:cNvPr>
          <p:cNvSpPr/>
          <p:nvPr/>
        </p:nvSpPr>
        <p:spPr>
          <a:xfrm>
            <a:off x="253754" y="729099"/>
            <a:ext cx="11684491" cy="5563831"/>
          </a:xfrm>
          <a:prstGeom prst="rect">
            <a:avLst/>
          </a:prstGeom>
        </p:spPr>
        <p:txBody>
          <a:bodyPr wrap="square">
            <a:spAutoFit/>
          </a:bodyPr>
          <a:lstStyle/>
          <a:p>
            <a:pPr algn="just">
              <a:lnSpc>
                <a:spcPct val="150000"/>
              </a:lnSpc>
            </a:pPr>
            <a:r>
              <a:rPr lang="en-US" altLang="zh-CN" sz="2400" b="1" dirty="0"/>
              <a:t>Table Manners</a:t>
            </a:r>
          </a:p>
          <a:p>
            <a:pPr algn="just">
              <a:lnSpc>
                <a:spcPct val="150000"/>
              </a:lnSpc>
            </a:pPr>
            <a:r>
              <a:rPr lang="zh-CN" altLang="en-US" sz="2400" dirty="0"/>
              <a:t>　　</a:t>
            </a:r>
            <a:r>
              <a:rPr lang="en-US" altLang="zh-CN" sz="2400" dirty="0"/>
              <a:t>1. Don’t put your own utensils into a serving bowl. Use the utensil in the bowl to put some of the food on your own plate, and then return the serving utensil to the bowl.</a:t>
            </a:r>
          </a:p>
          <a:p>
            <a:pPr algn="just">
              <a:lnSpc>
                <a:spcPct val="150000"/>
              </a:lnSpc>
            </a:pPr>
            <a:r>
              <a:rPr lang="zh-CN" altLang="en-US" sz="2400" dirty="0"/>
              <a:t>　　</a:t>
            </a:r>
            <a:r>
              <a:rPr lang="en-US" altLang="zh-CN" sz="2400" dirty="0"/>
              <a:t>2. Don’t spit food anywhere. If you have bones in your mouth, take them out with your fingers and place them on the edge of your plate, never on the table or on the floor.</a:t>
            </a:r>
          </a:p>
          <a:p>
            <a:pPr algn="just">
              <a:lnSpc>
                <a:spcPct val="150000"/>
              </a:lnSpc>
            </a:pPr>
            <a:r>
              <a:rPr lang="zh-CN" altLang="en-US" sz="2400" dirty="0"/>
              <a:t>　　</a:t>
            </a:r>
            <a:r>
              <a:rPr lang="en-US" altLang="zh-CN" sz="2400" dirty="0"/>
              <a:t>3. Don’t drink soup out of the bowl. Use a spoon.</a:t>
            </a:r>
          </a:p>
          <a:p>
            <a:pPr algn="just">
              <a:lnSpc>
                <a:spcPct val="150000"/>
              </a:lnSpc>
            </a:pPr>
            <a:r>
              <a:rPr lang="zh-CN" altLang="en-US" sz="2400" dirty="0"/>
              <a:t>　　</a:t>
            </a:r>
            <a:r>
              <a:rPr lang="en-US" altLang="zh-CN" sz="2400" dirty="0"/>
              <a:t>4. Don’t reach across the table or in front of another person. Ask someone to pass whatever you want.</a:t>
            </a:r>
            <a:endParaRPr lang="zh-CN" altLang="en-US" sz="2400" dirty="0"/>
          </a:p>
        </p:txBody>
      </p:sp>
    </p:spTree>
    <p:extLst>
      <p:ext uri="{BB962C8B-B14F-4D97-AF65-F5344CB8AC3E}">
        <p14:creationId xmlns:p14="http://schemas.microsoft.com/office/powerpoint/2010/main" val="3397756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A18ABDC-949C-4E2D-8952-68B3950059DE}"/>
              </a:ext>
            </a:extLst>
          </p:cNvPr>
          <p:cNvSpPr/>
          <p:nvPr/>
        </p:nvSpPr>
        <p:spPr>
          <a:xfrm>
            <a:off x="253754" y="729099"/>
            <a:ext cx="11684491" cy="3347840"/>
          </a:xfrm>
          <a:prstGeom prst="rect">
            <a:avLst/>
          </a:prstGeom>
        </p:spPr>
        <p:txBody>
          <a:bodyPr wrap="square">
            <a:spAutoFit/>
          </a:bodyPr>
          <a:lstStyle/>
          <a:p>
            <a:pPr algn="just">
              <a:lnSpc>
                <a:spcPct val="150000"/>
              </a:lnSpc>
            </a:pPr>
            <a:r>
              <a:rPr lang="zh-CN" altLang="en-US" sz="2400" dirty="0"/>
              <a:t>　　</a:t>
            </a:r>
            <a:r>
              <a:rPr lang="en-US" altLang="zh-CN" sz="2400" dirty="0"/>
              <a:t>5. Don’t put net shells or fruit peeling on the floor. Put them in a plate or an ash tray, or on the table.</a:t>
            </a:r>
          </a:p>
          <a:p>
            <a:pPr algn="just">
              <a:lnSpc>
                <a:spcPct val="150000"/>
              </a:lnSpc>
            </a:pPr>
            <a:r>
              <a:rPr lang="zh-CN" altLang="en-US" sz="2400" dirty="0"/>
              <a:t>　　</a:t>
            </a:r>
            <a:r>
              <a:rPr lang="en-US" altLang="zh-CN" sz="2400" dirty="0"/>
              <a:t>6. Don’t belch out loud. If you do, you must say</a:t>
            </a:r>
            <a:r>
              <a:rPr lang="zh-CN" altLang="en-US" sz="2400" dirty="0"/>
              <a:t>：“</a:t>
            </a:r>
            <a:r>
              <a:rPr lang="en-US" altLang="zh-CN" sz="2400" dirty="0"/>
              <a:t>Excuse </a:t>
            </a:r>
            <a:r>
              <a:rPr lang="en-US" altLang="zh-CN" sz="2400" dirty="0" err="1"/>
              <a:t>me”quietly</a:t>
            </a:r>
            <a:r>
              <a:rPr lang="en-US" altLang="zh-CN" sz="2400" dirty="0"/>
              <a:t> and go on with the conversation.</a:t>
            </a:r>
          </a:p>
          <a:p>
            <a:pPr algn="just">
              <a:lnSpc>
                <a:spcPct val="150000"/>
              </a:lnSpc>
            </a:pPr>
            <a:r>
              <a:rPr lang="zh-CN" altLang="en-US" sz="2400" dirty="0"/>
              <a:t>　　</a:t>
            </a:r>
            <a:r>
              <a:rPr lang="en-US" altLang="zh-CN" sz="2400" dirty="0"/>
              <a:t>7. Don’t sneeze or blow your nose anywhere except into a handkerchief or a Kleenex. If you cough, cover your mouth with your hand.</a:t>
            </a:r>
            <a:endParaRPr lang="zh-CN" altLang="en-US" sz="2400" dirty="0"/>
          </a:p>
        </p:txBody>
      </p:sp>
    </p:spTree>
    <p:extLst>
      <p:ext uri="{BB962C8B-B14F-4D97-AF65-F5344CB8AC3E}">
        <p14:creationId xmlns:p14="http://schemas.microsoft.com/office/powerpoint/2010/main" val="3496053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id="{D9DE2B14-2F89-46BF-A76D-4BA080C25CAB}"/>
              </a:ext>
            </a:extLst>
          </p:cNvPr>
          <p:cNvSpPr/>
          <p:nvPr/>
        </p:nvSpPr>
        <p:spPr>
          <a:xfrm>
            <a:off x="268041" y="93087"/>
            <a:ext cx="11655917" cy="6671826"/>
          </a:xfrm>
          <a:prstGeom prst="rect">
            <a:avLst/>
          </a:prstGeom>
        </p:spPr>
        <p:txBody>
          <a:bodyPr wrap="square">
            <a:spAutoFit/>
          </a:bodyPr>
          <a:lstStyle/>
          <a:p>
            <a:pPr algn="just">
              <a:lnSpc>
                <a:spcPct val="150000"/>
              </a:lnSpc>
            </a:pPr>
            <a:r>
              <a:rPr lang="zh-CN" altLang="en-US" sz="2400" dirty="0"/>
              <a:t>　　</a:t>
            </a:r>
            <a:r>
              <a:rPr lang="en-US" altLang="zh-CN" sz="2400" dirty="0"/>
              <a:t>The coastal plain of the Atlantic seaboard gives way further inland to deciduous forests and the rolling hills of the Piedmont. The Appalachian Mountains divide the eastern seaboard from the Great Lakes and the grasslands of the Midwest. The Mississippi-Missouri River, the world’s fourth longest river system, runs mainly north-south through the heart of the country. The flat, fertile prairie of the Great Plains[2], stretches to the west, interrupted by a highland region in the southeast. The Rocky Mountains, at the western edge of the Great Plains, span more than 4,800 kilometers extending north to south in North America. Farther west is the rocky Great Basin and</a:t>
            </a:r>
          </a:p>
          <a:p>
            <a:pPr algn="just">
              <a:lnSpc>
                <a:spcPct val="150000"/>
              </a:lnSpc>
            </a:pPr>
            <a:r>
              <a:rPr lang="en-US" altLang="zh-CN" sz="2400" dirty="0"/>
              <a:t>deserts such as the Mojave. Alaska’s Mount McKinley is the country’s tallest peak. Active volcanoes are common throughout Alaska’s Alexander and Aleutian Islands, and Hawaii consists of volcanic islands. The </a:t>
            </a:r>
            <a:r>
              <a:rPr lang="en-US" altLang="zh-CN" sz="2400" dirty="0" err="1"/>
              <a:t>supervolcano</a:t>
            </a:r>
            <a:r>
              <a:rPr lang="en-US" altLang="zh-CN" sz="2400" dirty="0"/>
              <a:t> underlying Yellowstone National Park in the Rockies is the </a:t>
            </a:r>
            <a:r>
              <a:rPr lang="en-US" altLang="zh-CN" sz="2400" dirty="0" err="1"/>
              <a:t>continent’slargest</a:t>
            </a:r>
            <a:r>
              <a:rPr lang="en-US" altLang="zh-CN" sz="2400" dirty="0"/>
              <a:t> volcanic feature.</a:t>
            </a:r>
            <a:endParaRPr lang="zh-CN" altLang="en-US" sz="2400" dirty="0"/>
          </a:p>
        </p:txBody>
      </p:sp>
    </p:spTree>
    <p:extLst>
      <p:ext uri="{BB962C8B-B14F-4D97-AF65-F5344CB8AC3E}">
        <p14:creationId xmlns:p14="http://schemas.microsoft.com/office/powerpoint/2010/main" val="241712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D423008-3644-41DE-94C5-125C06D84A10}"/>
              </a:ext>
            </a:extLst>
          </p:cNvPr>
          <p:cNvPicPr>
            <a:picLocks noChangeAspect="1"/>
          </p:cNvPicPr>
          <p:nvPr/>
        </p:nvPicPr>
        <p:blipFill>
          <a:blip r:embed="rId3"/>
          <a:stretch>
            <a:fillRect/>
          </a:stretch>
        </p:blipFill>
        <p:spPr>
          <a:xfrm>
            <a:off x="823354" y="1052296"/>
            <a:ext cx="10463408" cy="4048342"/>
          </a:xfrm>
          <a:prstGeom prst="rect">
            <a:avLst/>
          </a:prstGeom>
        </p:spPr>
      </p:pic>
    </p:spTree>
    <p:extLst>
      <p:ext uri="{BB962C8B-B14F-4D97-AF65-F5344CB8AC3E}">
        <p14:creationId xmlns:p14="http://schemas.microsoft.com/office/powerpoint/2010/main" val="189996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4">
            <a:extLst>
              <a:ext uri="{FF2B5EF4-FFF2-40B4-BE49-F238E27FC236}">
                <a16:creationId xmlns:a16="http://schemas.microsoft.com/office/drawing/2014/main" id="{DFB5A7FC-180C-4535-8A10-D2B80616B90E}"/>
              </a:ext>
            </a:extLst>
          </p:cNvPr>
          <p:cNvSpPr txBox="1"/>
          <p:nvPr/>
        </p:nvSpPr>
        <p:spPr>
          <a:xfrm>
            <a:off x="646439" y="838672"/>
            <a:ext cx="1748692" cy="459546"/>
          </a:xfrm>
          <a:prstGeom prst="rect">
            <a:avLst/>
          </a:prstGeom>
          <a:solidFill>
            <a:srgbClr val="00B0F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solidFill>
                  <a:schemeClr val="bg1"/>
                </a:solidFill>
                <a:latin typeface="Times New Roman" panose="02020603050405020304" pitchFamily="18" charset="0"/>
                <a:cs typeface="Times New Roman" panose="02020603050405020304" pitchFamily="18" charset="0"/>
              </a:rPr>
              <a:t>Vocabulary</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AEAFFD4F-7070-4960-BE67-26FD81AB50E7}"/>
              </a:ext>
            </a:extLst>
          </p:cNvPr>
          <p:cNvPicPr>
            <a:picLocks noChangeAspect="1"/>
          </p:cNvPicPr>
          <p:nvPr/>
        </p:nvPicPr>
        <p:blipFill>
          <a:blip r:embed="rId3"/>
          <a:stretch>
            <a:fillRect/>
          </a:stretch>
        </p:blipFill>
        <p:spPr>
          <a:xfrm>
            <a:off x="646438" y="1466703"/>
            <a:ext cx="10545225" cy="2805259"/>
          </a:xfrm>
          <a:prstGeom prst="rect">
            <a:avLst/>
          </a:prstGeom>
        </p:spPr>
      </p:pic>
    </p:spTree>
    <p:extLst>
      <p:ext uri="{BB962C8B-B14F-4D97-AF65-F5344CB8AC3E}">
        <p14:creationId xmlns:p14="http://schemas.microsoft.com/office/powerpoint/2010/main" val="1257198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4">
            <a:extLst>
              <a:ext uri="{FF2B5EF4-FFF2-40B4-BE49-F238E27FC236}">
                <a16:creationId xmlns:a16="http://schemas.microsoft.com/office/drawing/2014/main" id="{1DDD5993-074C-4D9A-9EC1-628F4995B576}"/>
              </a:ext>
            </a:extLst>
          </p:cNvPr>
          <p:cNvSpPr txBox="1"/>
          <p:nvPr/>
        </p:nvSpPr>
        <p:spPr>
          <a:xfrm>
            <a:off x="450609" y="167160"/>
            <a:ext cx="2135429" cy="459546"/>
          </a:xfrm>
          <a:prstGeom prst="rect">
            <a:avLst/>
          </a:prstGeom>
          <a:solidFill>
            <a:srgbClr val="00B0F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solidFill>
                  <a:schemeClr val="bg1"/>
                </a:solidFill>
                <a:latin typeface="Times New Roman" panose="02020603050405020304" pitchFamily="18" charset="0"/>
                <a:cs typeface="Times New Roman" panose="02020603050405020304" pitchFamily="18" charset="0"/>
              </a:rPr>
              <a:t>Lesson Review</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03D9F5B5-EC97-4487-A781-02A664315933}"/>
              </a:ext>
            </a:extLst>
          </p:cNvPr>
          <p:cNvSpPr/>
          <p:nvPr/>
        </p:nvSpPr>
        <p:spPr>
          <a:xfrm>
            <a:off x="422035" y="626706"/>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1   </a:t>
            </a:r>
            <a:r>
              <a:rPr lang="en-US" altLang="zh-CN" sz="2000" b="1" i="1" dirty="0">
                <a:latin typeface="Times New Roman" panose="02020603050405020304" pitchFamily="18" charset="0"/>
                <a:cs typeface="Times New Roman" panose="02020603050405020304" pitchFamily="18" charset="0"/>
              </a:rPr>
              <a:t>Match each statement with the proper word.</a:t>
            </a:r>
          </a:p>
        </p:txBody>
      </p:sp>
      <p:sp>
        <p:nvSpPr>
          <p:cNvPr id="4" name="矩形: 圆角 3">
            <a:extLst>
              <a:ext uri="{FF2B5EF4-FFF2-40B4-BE49-F238E27FC236}">
                <a16:creationId xmlns:a16="http://schemas.microsoft.com/office/drawing/2014/main" id="{906516B7-83E8-430A-AFEB-9D5E5AC81A07}"/>
              </a:ext>
            </a:extLst>
          </p:cNvPr>
          <p:cNvSpPr/>
          <p:nvPr/>
        </p:nvSpPr>
        <p:spPr>
          <a:xfrm>
            <a:off x="228596" y="1314853"/>
            <a:ext cx="2085976" cy="331429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dirty="0">
                <a:solidFill>
                  <a:schemeClr val="tx1"/>
                </a:solidFill>
              </a:rPr>
              <a:t>1. sunny-side up</a:t>
            </a:r>
          </a:p>
          <a:p>
            <a:pPr>
              <a:lnSpc>
                <a:spcPct val="150000"/>
              </a:lnSpc>
            </a:pPr>
            <a:r>
              <a:rPr lang="en-US" altLang="zh-CN" dirty="0">
                <a:solidFill>
                  <a:schemeClr val="tx1"/>
                </a:solidFill>
              </a:rPr>
              <a:t>2. over-easy</a:t>
            </a:r>
          </a:p>
          <a:p>
            <a:pPr>
              <a:lnSpc>
                <a:spcPct val="150000"/>
              </a:lnSpc>
            </a:pPr>
            <a:r>
              <a:rPr lang="en-US" altLang="zh-CN" dirty="0">
                <a:solidFill>
                  <a:schemeClr val="tx1"/>
                </a:solidFill>
              </a:rPr>
              <a:t>3. plain cone</a:t>
            </a:r>
          </a:p>
          <a:p>
            <a:pPr>
              <a:lnSpc>
                <a:spcPct val="150000"/>
              </a:lnSpc>
            </a:pPr>
            <a:r>
              <a:rPr lang="en-US" altLang="zh-CN" dirty="0">
                <a:solidFill>
                  <a:schemeClr val="tx1"/>
                </a:solidFill>
              </a:rPr>
              <a:t>4. sugar cone</a:t>
            </a:r>
          </a:p>
          <a:p>
            <a:pPr>
              <a:lnSpc>
                <a:spcPct val="150000"/>
              </a:lnSpc>
            </a:pPr>
            <a:r>
              <a:rPr lang="en-US" altLang="zh-CN" dirty="0">
                <a:solidFill>
                  <a:schemeClr val="tx1"/>
                </a:solidFill>
              </a:rPr>
              <a:t>5. Kleenex</a:t>
            </a:r>
            <a:endParaRPr lang="zh-CN" altLang="en-US" dirty="0">
              <a:solidFill>
                <a:schemeClr val="tx1"/>
              </a:solidFill>
            </a:endParaRPr>
          </a:p>
        </p:txBody>
      </p:sp>
      <p:sp>
        <p:nvSpPr>
          <p:cNvPr id="5" name="矩形: 圆角 4">
            <a:extLst>
              <a:ext uri="{FF2B5EF4-FFF2-40B4-BE49-F238E27FC236}">
                <a16:creationId xmlns:a16="http://schemas.microsoft.com/office/drawing/2014/main" id="{80B05153-2C8B-4519-AE0C-BD09021C0716}"/>
              </a:ext>
            </a:extLst>
          </p:cNvPr>
          <p:cNvSpPr/>
          <p:nvPr/>
        </p:nvSpPr>
        <p:spPr>
          <a:xfrm>
            <a:off x="2700338" y="1314853"/>
            <a:ext cx="9491662" cy="331429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dirty="0">
                <a:solidFill>
                  <a:schemeClr val="tx1"/>
                </a:solidFill>
              </a:rPr>
              <a:t>A. soft tissue paper used as a handkerchief, etc.</a:t>
            </a:r>
          </a:p>
          <a:p>
            <a:pPr>
              <a:lnSpc>
                <a:spcPct val="150000"/>
              </a:lnSpc>
            </a:pPr>
            <a:r>
              <a:rPr lang="en-US" altLang="zh-CN" dirty="0">
                <a:solidFill>
                  <a:schemeClr val="tx1"/>
                </a:solidFill>
              </a:rPr>
              <a:t>B. eggs fried on one side only</a:t>
            </a:r>
          </a:p>
          <a:p>
            <a:pPr>
              <a:lnSpc>
                <a:spcPct val="150000"/>
              </a:lnSpc>
            </a:pPr>
            <a:r>
              <a:rPr lang="en-US" altLang="zh-CN" dirty="0">
                <a:solidFill>
                  <a:schemeClr val="tx1"/>
                </a:solidFill>
              </a:rPr>
              <a:t>C. eggs cooked on both sides</a:t>
            </a:r>
          </a:p>
          <a:p>
            <a:pPr>
              <a:lnSpc>
                <a:spcPct val="150000"/>
              </a:lnSpc>
            </a:pPr>
            <a:r>
              <a:rPr lang="en-US" altLang="zh-CN" dirty="0">
                <a:solidFill>
                  <a:schemeClr val="tx1"/>
                </a:solidFill>
              </a:rPr>
              <a:t>D. a shape whose base is a circle and whose sides taper up to a point</a:t>
            </a:r>
          </a:p>
          <a:p>
            <a:pPr>
              <a:lnSpc>
                <a:spcPct val="150000"/>
              </a:lnSpc>
            </a:pPr>
            <a:r>
              <a:rPr lang="en-US" altLang="zh-CN" dirty="0">
                <a:solidFill>
                  <a:schemeClr val="tx1"/>
                </a:solidFill>
              </a:rPr>
              <a:t>E. a crisp sweet conical wafer</a:t>
            </a:r>
            <a:endParaRPr lang="zh-CN" altLang="en-US" dirty="0">
              <a:solidFill>
                <a:schemeClr val="tx1"/>
              </a:solidFill>
            </a:endParaRPr>
          </a:p>
        </p:txBody>
      </p:sp>
      <p:cxnSp>
        <p:nvCxnSpPr>
          <p:cNvPr id="6" name="直接箭头连接符 5">
            <a:extLst>
              <a:ext uri="{FF2B5EF4-FFF2-40B4-BE49-F238E27FC236}">
                <a16:creationId xmlns:a16="http://schemas.microsoft.com/office/drawing/2014/main" id="{60A161B9-4CD0-4FFF-9047-232FF7E54891}"/>
              </a:ext>
            </a:extLst>
          </p:cNvPr>
          <p:cNvCxnSpPr>
            <a:cxnSpLocks/>
          </p:cNvCxnSpPr>
          <p:nvPr/>
        </p:nvCxnSpPr>
        <p:spPr>
          <a:xfrm>
            <a:off x="2132686" y="2214561"/>
            <a:ext cx="839114" cy="4286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直接箭头连接符 17">
            <a:extLst>
              <a:ext uri="{FF2B5EF4-FFF2-40B4-BE49-F238E27FC236}">
                <a16:creationId xmlns:a16="http://schemas.microsoft.com/office/drawing/2014/main" id="{1CEA4918-299C-44B4-9117-4508104DDBE4}"/>
              </a:ext>
            </a:extLst>
          </p:cNvPr>
          <p:cNvCxnSpPr>
            <a:cxnSpLocks/>
          </p:cNvCxnSpPr>
          <p:nvPr/>
        </p:nvCxnSpPr>
        <p:spPr>
          <a:xfrm>
            <a:off x="1746924" y="2623149"/>
            <a:ext cx="1324889" cy="4629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直接箭头连接符 20">
            <a:extLst>
              <a:ext uri="{FF2B5EF4-FFF2-40B4-BE49-F238E27FC236}">
                <a16:creationId xmlns:a16="http://schemas.microsoft.com/office/drawing/2014/main" id="{78587936-480A-499F-86AA-12CA7C5657E0}"/>
              </a:ext>
            </a:extLst>
          </p:cNvPr>
          <p:cNvCxnSpPr>
            <a:cxnSpLocks/>
          </p:cNvCxnSpPr>
          <p:nvPr/>
        </p:nvCxnSpPr>
        <p:spPr>
          <a:xfrm>
            <a:off x="1761212" y="3048899"/>
            <a:ext cx="1210588" cy="3801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a:extLst>
              <a:ext uri="{FF2B5EF4-FFF2-40B4-BE49-F238E27FC236}">
                <a16:creationId xmlns:a16="http://schemas.microsoft.com/office/drawing/2014/main" id="{26187105-970E-4D09-8E77-CB10E77ABB6D}"/>
              </a:ext>
            </a:extLst>
          </p:cNvPr>
          <p:cNvCxnSpPr>
            <a:cxnSpLocks/>
          </p:cNvCxnSpPr>
          <p:nvPr/>
        </p:nvCxnSpPr>
        <p:spPr>
          <a:xfrm>
            <a:off x="1804074" y="3488936"/>
            <a:ext cx="1267739" cy="3658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直接箭头连接符 23">
            <a:extLst>
              <a:ext uri="{FF2B5EF4-FFF2-40B4-BE49-F238E27FC236}">
                <a16:creationId xmlns:a16="http://schemas.microsoft.com/office/drawing/2014/main" id="{018462BE-316D-4BC1-A1DA-C864E31383F8}"/>
              </a:ext>
            </a:extLst>
          </p:cNvPr>
          <p:cNvCxnSpPr>
            <a:cxnSpLocks/>
          </p:cNvCxnSpPr>
          <p:nvPr/>
        </p:nvCxnSpPr>
        <p:spPr>
          <a:xfrm flipV="1">
            <a:off x="1541678" y="2214561"/>
            <a:ext cx="1430122" cy="16715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85900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17A494F-7886-4DC3-859A-DC6C59317108}"/>
              </a:ext>
            </a:extLst>
          </p:cNvPr>
          <p:cNvSpPr/>
          <p:nvPr/>
        </p:nvSpPr>
        <p:spPr>
          <a:xfrm>
            <a:off x="422035" y="626706"/>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2   </a:t>
            </a:r>
            <a:r>
              <a:rPr lang="en-US" altLang="zh-CN" sz="2000" b="1" i="1" dirty="0">
                <a:latin typeface="Times New Roman" panose="02020603050405020304" pitchFamily="18" charset="0"/>
                <a:cs typeface="Times New Roman" panose="02020603050405020304" pitchFamily="18" charset="0"/>
              </a:rPr>
              <a:t>Oral Presentation</a:t>
            </a:r>
          </a:p>
        </p:txBody>
      </p:sp>
      <p:sp>
        <p:nvSpPr>
          <p:cNvPr id="3" name="矩形 2">
            <a:extLst>
              <a:ext uri="{FF2B5EF4-FFF2-40B4-BE49-F238E27FC236}">
                <a16:creationId xmlns:a16="http://schemas.microsoft.com/office/drawing/2014/main" id="{131CB699-19A3-4893-8659-62D9DCD65CCF}"/>
              </a:ext>
            </a:extLst>
          </p:cNvPr>
          <p:cNvSpPr/>
          <p:nvPr/>
        </p:nvSpPr>
        <p:spPr>
          <a:xfrm>
            <a:off x="175173" y="1120578"/>
            <a:ext cx="11841654" cy="3347840"/>
          </a:xfrm>
          <a:prstGeom prst="rect">
            <a:avLst/>
          </a:prstGeom>
        </p:spPr>
        <p:txBody>
          <a:bodyPr wrap="square">
            <a:spAutoFit/>
          </a:bodyPr>
          <a:lstStyle/>
          <a:p>
            <a:pPr algn="just">
              <a:lnSpc>
                <a:spcPct val="150000"/>
              </a:lnSpc>
            </a:pPr>
            <a:r>
              <a:rPr lang="zh-CN" altLang="en-US" sz="2400" dirty="0"/>
              <a:t>　　</a:t>
            </a:r>
            <a:r>
              <a:rPr lang="en-US" altLang="zh-CN" sz="2400" dirty="0"/>
              <a:t>Describe a kind of food that people eat during special events.</a:t>
            </a:r>
          </a:p>
          <a:p>
            <a:pPr algn="just">
              <a:lnSpc>
                <a:spcPct val="150000"/>
              </a:lnSpc>
            </a:pPr>
            <a:r>
              <a:rPr lang="en-US" altLang="zh-CN" sz="2400" dirty="0"/>
              <a:t>You should say:</a:t>
            </a:r>
          </a:p>
          <a:p>
            <a:pPr algn="just">
              <a:lnSpc>
                <a:spcPct val="150000"/>
              </a:lnSpc>
            </a:pPr>
            <a:r>
              <a:rPr lang="en-US" altLang="zh-CN" sz="2400" dirty="0"/>
              <a:t>• what it is;</a:t>
            </a:r>
          </a:p>
          <a:p>
            <a:pPr algn="just">
              <a:lnSpc>
                <a:spcPct val="150000"/>
              </a:lnSpc>
            </a:pPr>
            <a:r>
              <a:rPr lang="en-US" altLang="zh-CN" sz="2400" dirty="0"/>
              <a:t>• what event people usually eat it / why people eat it;</a:t>
            </a:r>
          </a:p>
          <a:p>
            <a:pPr algn="just">
              <a:lnSpc>
                <a:spcPct val="150000"/>
              </a:lnSpc>
            </a:pPr>
            <a:r>
              <a:rPr lang="en-US" altLang="zh-CN" sz="2400" dirty="0"/>
              <a:t>• how it was cooked;</a:t>
            </a:r>
          </a:p>
          <a:p>
            <a:pPr algn="just">
              <a:lnSpc>
                <a:spcPct val="150000"/>
              </a:lnSpc>
            </a:pPr>
            <a:r>
              <a:rPr lang="en-US" altLang="zh-CN" sz="2400" dirty="0"/>
              <a:t>• how you feel about this kind of food.</a:t>
            </a:r>
            <a:endParaRPr lang="zh-CN" altLang="en-US" sz="2400" dirty="0"/>
          </a:p>
        </p:txBody>
      </p:sp>
      <p:sp>
        <p:nvSpPr>
          <p:cNvPr id="4" name="矩形 3">
            <a:extLst>
              <a:ext uri="{FF2B5EF4-FFF2-40B4-BE49-F238E27FC236}">
                <a16:creationId xmlns:a16="http://schemas.microsoft.com/office/drawing/2014/main" id="{1289694F-B52C-45F9-8B6E-98F6B0F12545}"/>
              </a:ext>
            </a:extLst>
          </p:cNvPr>
          <p:cNvSpPr/>
          <p:nvPr/>
        </p:nvSpPr>
        <p:spPr>
          <a:xfrm>
            <a:off x="422036" y="4605574"/>
            <a:ext cx="10995965" cy="1131848"/>
          </a:xfrm>
          <a:prstGeom prst="rect">
            <a:avLst/>
          </a:prstGeom>
        </p:spPr>
        <p:txBody>
          <a:bodyPr wrap="square">
            <a:spAutoFit/>
          </a:bodyPr>
          <a:lstStyle/>
          <a:p>
            <a:pPr>
              <a:lnSpc>
                <a:spcPct val="150000"/>
              </a:lnSpc>
            </a:pPr>
            <a:r>
              <a:rPr lang="en-US" altLang="zh-CN" sz="2400" dirty="0">
                <a:solidFill>
                  <a:srgbClr val="FF0000"/>
                </a:solidFill>
              </a:rPr>
              <a:t>If I have ten-day to travel to UK, I plan to fly to London Heathrow Airport and then visit the British Museum first……..</a:t>
            </a:r>
          </a:p>
        </p:txBody>
      </p:sp>
    </p:spTree>
    <p:extLst>
      <p:ext uri="{BB962C8B-B14F-4D97-AF65-F5344CB8AC3E}">
        <p14:creationId xmlns:p14="http://schemas.microsoft.com/office/powerpoint/2010/main" val="2722358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289694F-B52C-45F9-8B6E-98F6B0F12545}"/>
              </a:ext>
            </a:extLst>
          </p:cNvPr>
          <p:cNvSpPr/>
          <p:nvPr/>
        </p:nvSpPr>
        <p:spPr>
          <a:xfrm>
            <a:off x="355130" y="233598"/>
            <a:ext cx="10995965" cy="5632311"/>
          </a:xfrm>
          <a:prstGeom prst="rect">
            <a:avLst/>
          </a:prstGeom>
        </p:spPr>
        <p:txBody>
          <a:bodyPr wrap="square">
            <a:spAutoFit/>
          </a:bodyPr>
          <a:lstStyle/>
          <a:p>
            <a:r>
              <a:rPr lang="en-US" altLang="zh-CN" sz="2400" dirty="0">
                <a:solidFill>
                  <a:srgbClr val="FF0000"/>
                </a:solidFill>
              </a:rPr>
              <a:t>Sample answer</a:t>
            </a:r>
            <a:r>
              <a:rPr lang="zh-CN" altLang="en-US" sz="2400" dirty="0">
                <a:solidFill>
                  <a:srgbClr val="FF0000"/>
                </a:solidFill>
              </a:rPr>
              <a:t>：</a:t>
            </a:r>
            <a:endParaRPr lang="en-US" altLang="zh-CN" sz="2400" dirty="0">
              <a:solidFill>
                <a:srgbClr val="FF0000"/>
              </a:solidFill>
            </a:endParaRPr>
          </a:p>
          <a:p>
            <a:r>
              <a:rPr lang="en-US" altLang="zh-CN" sz="2400" dirty="0">
                <a:solidFill>
                  <a:srgbClr val="FF0000"/>
                </a:solidFill>
              </a:rPr>
              <a:t>The Lantern Festival or the Spring Lantern Festival is a Chinese festival celebrated on the fifteenth day of the first month in the lunar calendar. It marks the final day of the traditional Chinese new year celebrations, traditionally we would eat glutinous rice balls, which are a popular Chinese dessert made from glutinous rice flour mixed with a small amount of water to form balls and either cooked and served in boiling water with fermented glutinous rice or deep fried.</a:t>
            </a:r>
          </a:p>
          <a:p>
            <a:endParaRPr lang="en-US" altLang="zh-CN" sz="2400" dirty="0">
              <a:solidFill>
                <a:srgbClr val="FF0000"/>
              </a:solidFill>
            </a:endParaRPr>
          </a:p>
          <a:p>
            <a:r>
              <a:rPr lang="en-US" altLang="zh-CN" sz="2400" dirty="0">
                <a:solidFill>
                  <a:srgbClr val="FF0000"/>
                </a:solidFill>
              </a:rPr>
              <a:t>Tangyuan can be either small or large, unfilled or filled with red beans, sesame, peanut, and other sweet fillings that ooze out from the mochi-like dumpling skins. The dumpling skins owe their pleasantly gummy texture to glutinous rice flour that produces chewy dough. Unlike in ancient times, these glutinous rice balls can be easily grabbed at any time point and everywhere these days. But, I’ve always believed that life should have some sense of ritual, and to eat glutinous rice ball symbolizes family reunion.</a:t>
            </a:r>
          </a:p>
        </p:txBody>
      </p:sp>
    </p:spTree>
    <p:extLst>
      <p:ext uri="{BB962C8B-B14F-4D97-AF65-F5344CB8AC3E}">
        <p14:creationId xmlns:p14="http://schemas.microsoft.com/office/powerpoint/2010/main" val="2370402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4">
            <a:extLst>
              <a:ext uri="{FF2B5EF4-FFF2-40B4-BE49-F238E27FC236}">
                <a16:creationId xmlns:a16="http://schemas.microsoft.com/office/drawing/2014/main" id="{2AFE932E-AD9A-4450-8FA3-20194335696C}"/>
              </a:ext>
            </a:extLst>
          </p:cNvPr>
          <p:cNvSpPr txBox="1"/>
          <p:nvPr/>
        </p:nvSpPr>
        <p:spPr>
          <a:xfrm>
            <a:off x="450609" y="167160"/>
            <a:ext cx="2778366" cy="459546"/>
          </a:xfrm>
          <a:prstGeom prst="rect">
            <a:avLst/>
          </a:prstGeom>
          <a:solidFill>
            <a:srgbClr val="00B0F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solidFill>
                  <a:schemeClr val="bg1"/>
                </a:solidFill>
                <a:latin typeface="Times New Roman" panose="02020603050405020304" pitchFamily="18" charset="0"/>
                <a:cs typeface="Times New Roman" panose="02020603050405020304" pitchFamily="18" charset="0"/>
              </a:rPr>
              <a:t>Chapter Revision</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028E2128-E94F-44AB-8AD0-2EEB1770F5FF}"/>
              </a:ext>
            </a:extLst>
          </p:cNvPr>
          <p:cNvSpPr/>
          <p:nvPr/>
        </p:nvSpPr>
        <p:spPr>
          <a:xfrm>
            <a:off x="422035" y="626706"/>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1   </a:t>
            </a:r>
            <a:r>
              <a:rPr lang="en-US" altLang="zh-CN" sz="2000" b="1" i="1" dirty="0">
                <a:latin typeface="Times New Roman" panose="02020603050405020304" pitchFamily="18" charset="0"/>
                <a:cs typeface="Times New Roman" panose="02020603050405020304" pitchFamily="18" charset="0"/>
              </a:rPr>
              <a:t>Do the following statements agree with the information given in Reading?</a:t>
            </a:r>
          </a:p>
        </p:txBody>
      </p:sp>
      <p:sp>
        <p:nvSpPr>
          <p:cNvPr id="4" name="矩形 3">
            <a:extLst>
              <a:ext uri="{FF2B5EF4-FFF2-40B4-BE49-F238E27FC236}">
                <a16:creationId xmlns:a16="http://schemas.microsoft.com/office/drawing/2014/main" id="{FEEEBE24-15A6-4840-9411-A6BC442F24A1}"/>
              </a:ext>
            </a:extLst>
          </p:cNvPr>
          <p:cNvSpPr/>
          <p:nvPr/>
        </p:nvSpPr>
        <p:spPr>
          <a:xfrm>
            <a:off x="268041" y="1367306"/>
            <a:ext cx="11655917" cy="5563831"/>
          </a:xfrm>
          <a:prstGeom prst="rect">
            <a:avLst/>
          </a:prstGeom>
        </p:spPr>
        <p:txBody>
          <a:bodyPr wrap="square">
            <a:spAutoFit/>
          </a:bodyPr>
          <a:lstStyle/>
          <a:p>
            <a:pPr algn="just">
              <a:lnSpc>
                <a:spcPct val="150000"/>
              </a:lnSpc>
            </a:pPr>
            <a:r>
              <a:rPr lang="en-US" altLang="zh-CN" sz="2400" dirty="0"/>
              <a:t>TURE(T) if the statement agrees with the information</a:t>
            </a:r>
          </a:p>
          <a:p>
            <a:pPr algn="just">
              <a:lnSpc>
                <a:spcPct val="150000"/>
              </a:lnSpc>
            </a:pPr>
            <a:r>
              <a:rPr lang="en-US" altLang="zh-CN" sz="2400" dirty="0"/>
              <a:t>FALSE(F) if the statement contradicts with the information</a:t>
            </a:r>
          </a:p>
          <a:p>
            <a:pPr algn="just">
              <a:lnSpc>
                <a:spcPct val="150000"/>
              </a:lnSpc>
            </a:pPr>
            <a:r>
              <a:rPr lang="en-US" altLang="zh-CN" sz="2400" dirty="0"/>
              <a:t>( </a:t>
            </a:r>
            <a:r>
              <a:rPr lang="zh-CN" altLang="en-US" sz="2400" dirty="0"/>
              <a:t>　</a:t>
            </a:r>
            <a:r>
              <a:rPr lang="en-US" altLang="zh-CN" sz="2400" dirty="0"/>
              <a:t>) 1. The United States stretches from the Atlantic Ocean in the west to the Pacific Ocean in the east.</a:t>
            </a:r>
          </a:p>
          <a:p>
            <a:pPr algn="just">
              <a:lnSpc>
                <a:spcPct val="150000"/>
              </a:lnSpc>
            </a:pPr>
            <a:r>
              <a:rPr lang="en-US" altLang="zh-CN" sz="2400" dirty="0"/>
              <a:t>(</a:t>
            </a:r>
            <a:r>
              <a:rPr lang="zh-CN" altLang="en-US" sz="2400" dirty="0"/>
              <a:t>　</a:t>
            </a:r>
            <a:r>
              <a:rPr lang="en-US" altLang="zh-CN" sz="2400" dirty="0"/>
              <a:t> ) 2. The Mississippi river is the longest river in the United States.</a:t>
            </a:r>
          </a:p>
          <a:p>
            <a:pPr algn="just">
              <a:lnSpc>
                <a:spcPct val="150000"/>
              </a:lnSpc>
            </a:pPr>
            <a:r>
              <a:rPr lang="en-US" altLang="zh-CN" sz="2400" dirty="0"/>
              <a:t>(</a:t>
            </a:r>
            <a:r>
              <a:rPr lang="zh-CN" altLang="en-US" sz="2400" dirty="0"/>
              <a:t>　</a:t>
            </a:r>
            <a:r>
              <a:rPr lang="en-US" altLang="zh-CN" sz="2400" dirty="0"/>
              <a:t> ) 3. Washington D. C. is located in the Southern States Region.</a:t>
            </a:r>
          </a:p>
          <a:p>
            <a:pPr algn="just">
              <a:lnSpc>
                <a:spcPct val="150000"/>
              </a:lnSpc>
            </a:pPr>
            <a:r>
              <a:rPr lang="en-US" altLang="zh-CN" sz="2400" dirty="0"/>
              <a:t>( </a:t>
            </a:r>
            <a:r>
              <a:rPr lang="zh-CN" altLang="en-US" sz="2400" dirty="0"/>
              <a:t>　</a:t>
            </a:r>
            <a:r>
              <a:rPr lang="en-US" altLang="zh-CN" sz="2400" dirty="0"/>
              <a:t>) 4. The first English colony in America was founded at Jamestown, Virginia, in 1607.</a:t>
            </a:r>
          </a:p>
          <a:p>
            <a:pPr algn="just">
              <a:lnSpc>
                <a:spcPct val="150000"/>
              </a:lnSpc>
            </a:pPr>
            <a:r>
              <a:rPr lang="en-US" altLang="zh-CN" sz="2400" dirty="0"/>
              <a:t>( </a:t>
            </a:r>
            <a:r>
              <a:rPr lang="zh-CN" altLang="en-US" sz="2400" dirty="0"/>
              <a:t>　</a:t>
            </a:r>
            <a:r>
              <a:rPr lang="en-US" altLang="zh-CN" sz="2400" dirty="0"/>
              <a:t>) 5. The early British settlers organized the east coast of North America into 17 colonies.</a:t>
            </a:r>
            <a:endParaRPr lang="zh-CN" altLang="en-US" sz="2400" dirty="0"/>
          </a:p>
        </p:txBody>
      </p:sp>
      <p:sp>
        <p:nvSpPr>
          <p:cNvPr id="8" name="矩形 7">
            <a:extLst>
              <a:ext uri="{FF2B5EF4-FFF2-40B4-BE49-F238E27FC236}">
                <a16:creationId xmlns:a16="http://schemas.microsoft.com/office/drawing/2014/main" id="{EA728606-A36A-4177-A8B5-002E32A8B26C}"/>
              </a:ext>
            </a:extLst>
          </p:cNvPr>
          <p:cNvSpPr/>
          <p:nvPr/>
        </p:nvSpPr>
        <p:spPr>
          <a:xfrm>
            <a:off x="450609" y="2476737"/>
            <a:ext cx="449502" cy="577850"/>
          </a:xfrm>
          <a:prstGeom prst="rect">
            <a:avLst/>
          </a:prstGeom>
        </p:spPr>
        <p:txBody>
          <a:bodyPr wrap="square">
            <a:spAutoFit/>
          </a:bodyPr>
          <a:lstStyle/>
          <a:p>
            <a:pPr>
              <a:lnSpc>
                <a:spcPct val="150000"/>
              </a:lnSpc>
            </a:pPr>
            <a:r>
              <a:rPr lang="en-US" altLang="zh-CN" sz="2400" dirty="0">
                <a:solidFill>
                  <a:srgbClr val="FF0000"/>
                </a:solidFill>
              </a:rPr>
              <a:t>F</a:t>
            </a:r>
          </a:p>
        </p:txBody>
      </p:sp>
      <p:sp>
        <p:nvSpPr>
          <p:cNvPr id="9" name="矩形 8">
            <a:extLst>
              <a:ext uri="{FF2B5EF4-FFF2-40B4-BE49-F238E27FC236}">
                <a16:creationId xmlns:a16="http://schemas.microsoft.com/office/drawing/2014/main" id="{BD06122B-3637-484F-A6F3-289498A1D806}"/>
              </a:ext>
            </a:extLst>
          </p:cNvPr>
          <p:cNvSpPr/>
          <p:nvPr/>
        </p:nvSpPr>
        <p:spPr>
          <a:xfrm>
            <a:off x="493471" y="3586168"/>
            <a:ext cx="449502" cy="577850"/>
          </a:xfrm>
          <a:prstGeom prst="rect">
            <a:avLst/>
          </a:prstGeom>
        </p:spPr>
        <p:txBody>
          <a:bodyPr wrap="square">
            <a:spAutoFit/>
          </a:bodyPr>
          <a:lstStyle/>
          <a:p>
            <a:pPr>
              <a:lnSpc>
                <a:spcPct val="150000"/>
              </a:lnSpc>
            </a:pPr>
            <a:r>
              <a:rPr lang="en-US" altLang="zh-CN" sz="2400" dirty="0">
                <a:solidFill>
                  <a:srgbClr val="FF0000"/>
                </a:solidFill>
              </a:rPr>
              <a:t>T</a:t>
            </a:r>
          </a:p>
        </p:txBody>
      </p:sp>
      <p:sp>
        <p:nvSpPr>
          <p:cNvPr id="10" name="矩形 9">
            <a:extLst>
              <a:ext uri="{FF2B5EF4-FFF2-40B4-BE49-F238E27FC236}">
                <a16:creationId xmlns:a16="http://schemas.microsoft.com/office/drawing/2014/main" id="{42B96819-156F-481F-A8C8-67440575EFC1}"/>
              </a:ext>
            </a:extLst>
          </p:cNvPr>
          <p:cNvSpPr/>
          <p:nvPr/>
        </p:nvSpPr>
        <p:spPr>
          <a:xfrm>
            <a:off x="464895" y="4114738"/>
            <a:ext cx="449502" cy="577850"/>
          </a:xfrm>
          <a:prstGeom prst="rect">
            <a:avLst/>
          </a:prstGeom>
        </p:spPr>
        <p:txBody>
          <a:bodyPr wrap="square">
            <a:spAutoFit/>
          </a:bodyPr>
          <a:lstStyle/>
          <a:p>
            <a:pPr>
              <a:lnSpc>
                <a:spcPct val="150000"/>
              </a:lnSpc>
            </a:pPr>
            <a:r>
              <a:rPr lang="en-US" altLang="zh-CN" sz="2400" dirty="0">
                <a:solidFill>
                  <a:srgbClr val="FF0000"/>
                </a:solidFill>
              </a:rPr>
              <a:t>F</a:t>
            </a:r>
          </a:p>
        </p:txBody>
      </p:sp>
      <p:sp>
        <p:nvSpPr>
          <p:cNvPr id="11" name="矩形 10">
            <a:extLst>
              <a:ext uri="{FF2B5EF4-FFF2-40B4-BE49-F238E27FC236}">
                <a16:creationId xmlns:a16="http://schemas.microsoft.com/office/drawing/2014/main" id="{C2B17F58-3942-47D8-98E6-C3B5C54DA18B}"/>
              </a:ext>
            </a:extLst>
          </p:cNvPr>
          <p:cNvSpPr/>
          <p:nvPr/>
        </p:nvSpPr>
        <p:spPr>
          <a:xfrm>
            <a:off x="507757" y="4705442"/>
            <a:ext cx="449502" cy="577850"/>
          </a:xfrm>
          <a:prstGeom prst="rect">
            <a:avLst/>
          </a:prstGeom>
        </p:spPr>
        <p:txBody>
          <a:bodyPr wrap="square">
            <a:spAutoFit/>
          </a:bodyPr>
          <a:lstStyle/>
          <a:p>
            <a:pPr>
              <a:lnSpc>
                <a:spcPct val="150000"/>
              </a:lnSpc>
            </a:pPr>
            <a:r>
              <a:rPr lang="en-US" altLang="zh-CN" sz="2400" dirty="0">
                <a:solidFill>
                  <a:srgbClr val="FF0000"/>
                </a:solidFill>
              </a:rPr>
              <a:t>T</a:t>
            </a:r>
          </a:p>
        </p:txBody>
      </p:sp>
      <p:sp>
        <p:nvSpPr>
          <p:cNvPr id="12" name="矩形 11">
            <a:extLst>
              <a:ext uri="{FF2B5EF4-FFF2-40B4-BE49-F238E27FC236}">
                <a16:creationId xmlns:a16="http://schemas.microsoft.com/office/drawing/2014/main" id="{E0CBB81E-30B8-436D-8C16-7AE9346E6AE7}"/>
              </a:ext>
            </a:extLst>
          </p:cNvPr>
          <p:cNvSpPr/>
          <p:nvPr/>
        </p:nvSpPr>
        <p:spPr>
          <a:xfrm>
            <a:off x="507757" y="5752739"/>
            <a:ext cx="449502" cy="577850"/>
          </a:xfrm>
          <a:prstGeom prst="rect">
            <a:avLst/>
          </a:prstGeom>
        </p:spPr>
        <p:txBody>
          <a:bodyPr wrap="square">
            <a:spAutoFit/>
          </a:bodyPr>
          <a:lstStyle/>
          <a:p>
            <a:pPr>
              <a:lnSpc>
                <a:spcPct val="150000"/>
              </a:lnSpc>
            </a:pPr>
            <a:r>
              <a:rPr lang="en-US" altLang="zh-CN" sz="2400" dirty="0">
                <a:solidFill>
                  <a:srgbClr val="FF0000"/>
                </a:solidFill>
              </a:rPr>
              <a:t>F</a:t>
            </a:r>
          </a:p>
        </p:txBody>
      </p:sp>
    </p:spTree>
    <p:extLst>
      <p:ext uri="{BB962C8B-B14F-4D97-AF65-F5344CB8AC3E}">
        <p14:creationId xmlns:p14="http://schemas.microsoft.com/office/powerpoint/2010/main" val="2896408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7BAA196-985C-41E6-A833-A24C3B345532}"/>
              </a:ext>
            </a:extLst>
          </p:cNvPr>
          <p:cNvSpPr/>
          <p:nvPr/>
        </p:nvSpPr>
        <p:spPr>
          <a:xfrm>
            <a:off x="422035" y="626706"/>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2   </a:t>
            </a:r>
            <a:r>
              <a:rPr lang="en-US" altLang="zh-CN" sz="2000" b="1" i="1" dirty="0">
                <a:latin typeface="Times New Roman" panose="02020603050405020304" pitchFamily="18" charset="0"/>
                <a:cs typeface="Times New Roman" panose="02020603050405020304" pitchFamily="18" charset="0"/>
              </a:rPr>
              <a:t> Choose the best one of the four choices for each sentence.</a:t>
            </a:r>
          </a:p>
        </p:txBody>
      </p:sp>
      <p:sp>
        <p:nvSpPr>
          <p:cNvPr id="3" name="矩形 2">
            <a:extLst>
              <a:ext uri="{FF2B5EF4-FFF2-40B4-BE49-F238E27FC236}">
                <a16:creationId xmlns:a16="http://schemas.microsoft.com/office/drawing/2014/main" id="{04B89EF8-67BB-486C-A8DF-3696142C498B}"/>
              </a:ext>
            </a:extLst>
          </p:cNvPr>
          <p:cNvSpPr/>
          <p:nvPr/>
        </p:nvSpPr>
        <p:spPr>
          <a:xfrm>
            <a:off x="268041" y="1367306"/>
            <a:ext cx="11655917" cy="4455835"/>
          </a:xfrm>
          <a:prstGeom prst="rect">
            <a:avLst/>
          </a:prstGeom>
        </p:spPr>
        <p:txBody>
          <a:bodyPr wrap="square">
            <a:spAutoFit/>
          </a:bodyPr>
          <a:lstStyle/>
          <a:p>
            <a:pPr algn="just">
              <a:lnSpc>
                <a:spcPct val="150000"/>
              </a:lnSpc>
            </a:pPr>
            <a:r>
              <a:rPr lang="en-US" altLang="zh-CN" sz="2400" dirty="0"/>
              <a:t>1. The United States of America is the ____________ country in the world in size.</a:t>
            </a:r>
          </a:p>
          <a:p>
            <a:pPr algn="just">
              <a:lnSpc>
                <a:spcPct val="150000"/>
              </a:lnSpc>
            </a:pPr>
            <a:r>
              <a:rPr lang="en-US" altLang="zh-CN" sz="2400" dirty="0"/>
              <a:t>A. Largest          B. second-largest           C. third-largest        D. fourth-largest</a:t>
            </a:r>
          </a:p>
          <a:p>
            <a:pPr algn="just">
              <a:lnSpc>
                <a:spcPct val="150000"/>
              </a:lnSpc>
            </a:pPr>
            <a:r>
              <a:rPr lang="en-US" altLang="zh-CN" sz="2400" dirty="0"/>
              <a:t>2. ____________ extend from the northern tip of Maine southwestern to Alabama.</a:t>
            </a:r>
          </a:p>
          <a:p>
            <a:pPr algn="just">
              <a:lnSpc>
                <a:spcPct val="150000"/>
              </a:lnSpc>
            </a:pPr>
            <a:r>
              <a:rPr lang="en-US" altLang="zh-CN" sz="2400" dirty="0"/>
              <a:t>A. The Rocky Mountains                      B. The Appalachian Highlands</a:t>
            </a:r>
          </a:p>
          <a:p>
            <a:pPr algn="just">
              <a:lnSpc>
                <a:spcPct val="150000"/>
              </a:lnSpc>
            </a:pPr>
            <a:r>
              <a:rPr lang="en-US" altLang="zh-CN" sz="2400" dirty="0"/>
              <a:t>C. The Coast Mountains                      D. The Blue Mountains</a:t>
            </a:r>
          </a:p>
          <a:p>
            <a:pPr algn="just">
              <a:lnSpc>
                <a:spcPct val="150000"/>
              </a:lnSpc>
            </a:pPr>
            <a:r>
              <a:rPr lang="en-US" altLang="zh-CN" sz="2400" dirty="0"/>
              <a:t>3. The climate of the United States is influenced by ____________.</a:t>
            </a:r>
          </a:p>
          <a:p>
            <a:pPr algn="just">
              <a:lnSpc>
                <a:spcPct val="150000"/>
              </a:lnSpc>
            </a:pPr>
            <a:r>
              <a:rPr lang="en-US" altLang="zh-CN" sz="2400" dirty="0"/>
              <a:t>A. the Atlantic and Pacific Oceans            B. the Gulf of Mexico</a:t>
            </a:r>
          </a:p>
          <a:p>
            <a:pPr algn="just">
              <a:lnSpc>
                <a:spcPct val="150000"/>
              </a:lnSpc>
            </a:pPr>
            <a:r>
              <a:rPr lang="en-US" altLang="zh-CN" sz="2400" dirty="0"/>
              <a:t>C. the Great Lakes                                    D. all of the above</a:t>
            </a:r>
            <a:endParaRPr lang="zh-CN" altLang="en-US" sz="2400" dirty="0"/>
          </a:p>
        </p:txBody>
      </p:sp>
      <p:pic>
        <p:nvPicPr>
          <p:cNvPr id="4" name="图片 3">
            <a:extLst>
              <a:ext uri="{FF2B5EF4-FFF2-40B4-BE49-F238E27FC236}">
                <a16:creationId xmlns:a16="http://schemas.microsoft.com/office/drawing/2014/main" id="{D4352128-6AD7-4F64-A87E-5BE510B58E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6902" y="1936435"/>
            <a:ext cx="521720" cy="494534"/>
          </a:xfrm>
          <a:prstGeom prst="rect">
            <a:avLst/>
          </a:prstGeom>
        </p:spPr>
      </p:pic>
      <p:pic>
        <p:nvPicPr>
          <p:cNvPr id="5" name="图片 4">
            <a:extLst>
              <a:ext uri="{FF2B5EF4-FFF2-40B4-BE49-F238E27FC236}">
                <a16:creationId xmlns:a16="http://schemas.microsoft.com/office/drawing/2014/main" id="{00AFCD93-8C78-483F-94F8-DDB732709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7822" y="3100689"/>
            <a:ext cx="521720" cy="494534"/>
          </a:xfrm>
          <a:prstGeom prst="rect">
            <a:avLst/>
          </a:prstGeom>
        </p:spPr>
      </p:pic>
      <p:pic>
        <p:nvPicPr>
          <p:cNvPr id="6" name="图片 5">
            <a:extLst>
              <a:ext uri="{FF2B5EF4-FFF2-40B4-BE49-F238E27FC236}">
                <a16:creationId xmlns:a16="http://schemas.microsoft.com/office/drawing/2014/main" id="{B4157712-276F-4C93-9CF0-28D7EB6C8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5139" y="5328607"/>
            <a:ext cx="521720" cy="494534"/>
          </a:xfrm>
          <a:prstGeom prst="rect">
            <a:avLst/>
          </a:prstGeom>
        </p:spPr>
      </p:pic>
    </p:spTree>
    <p:extLst>
      <p:ext uri="{BB962C8B-B14F-4D97-AF65-F5344CB8AC3E}">
        <p14:creationId xmlns:p14="http://schemas.microsoft.com/office/powerpoint/2010/main" val="2577338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7BAA196-985C-41E6-A833-A24C3B345532}"/>
              </a:ext>
            </a:extLst>
          </p:cNvPr>
          <p:cNvSpPr/>
          <p:nvPr/>
        </p:nvSpPr>
        <p:spPr>
          <a:xfrm>
            <a:off x="422035" y="626706"/>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2   </a:t>
            </a:r>
            <a:r>
              <a:rPr lang="en-US" altLang="zh-CN" sz="2000" b="1" i="1" dirty="0">
                <a:latin typeface="Times New Roman" panose="02020603050405020304" pitchFamily="18" charset="0"/>
                <a:cs typeface="Times New Roman" panose="02020603050405020304" pitchFamily="18" charset="0"/>
              </a:rPr>
              <a:t> Choose the best one of the four choices for each sentence.</a:t>
            </a:r>
          </a:p>
        </p:txBody>
      </p:sp>
      <p:sp>
        <p:nvSpPr>
          <p:cNvPr id="3" name="矩形 2">
            <a:extLst>
              <a:ext uri="{FF2B5EF4-FFF2-40B4-BE49-F238E27FC236}">
                <a16:creationId xmlns:a16="http://schemas.microsoft.com/office/drawing/2014/main" id="{04B89EF8-67BB-486C-A8DF-3696142C498B}"/>
              </a:ext>
            </a:extLst>
          </p:cNvPr>
          <p:cNvSpPr/>
          <p:nvPr/>
        </p:nvSpPr>
        <p:spPr>
          <a:xfrm>
            <a:off x="268041" y="1367306"/>
            <a:ext cx="11655917" cy="3901837"/>
          </a:xfrm>
          <a:prstGeom prst="rect">
            <a:avLst/>
          </a:prstGeom>
        </p:spPr>
        <p:txBody>
          <a:bodyPr wrap="square">
            <a:spAutoFit/>
          </a:bodyPr>
          <a:lstStyle/>
          <a:p>
            <a:pPr algn="just">
              <a:lnSpc>
                <a:spcPct val="150000"/>
              </a:lnSpc>
            </a:pPr>
            <a:r>
              <a:rPr lang="en-US" altLang="zh-CN" sz="2400" dirty="0"/>
              <a:t>4. What is the leading commercial crop of the south?</a:t>
            </a:r>
          </a:p>
          <a:p>
            <a:pPr algn="just">
              <a:lnSpc>
                <a:spcPct val="150000"/>
              </a:lnSpc>
            </a:pPr>
            <a:r>
              <a:rPr lang="en-US" altLang="zh-CN" sz="2400" dirty="0"/>
              <a:t>A. Cotton.                  B. Tobacco.                C. Sugar cane.               D. Rice.</a:t>
            </a:r>
          </a:p>
          <a:p>
            <a:pPr algn="just">
              <a:lnSpc>
                <a:spcPct val="150000"/>
              </a:lnSpc>
            </a:pPr>
            <a:r>
              <a:rPr lang="en-US" altLang="zh-CN" sz="2400" dirty="0"/>
              <a:t>5. New England lies in __________ of the United States.</a:t>
            </a:r>
          </a:p>
          <a:p>
            <a:pPr algn="just">
              <a:lnSpc>
                <a:spcPct val="150000"/>
              </a:lnSpc>
            </a:pPr>
            <a:r>
              <a:rPr lang="en-US" altLang="zh-CN" sz="2400" dirty="0"/>
              <a:t>A. the northern part                                    B. the southern part</a:t>
            </a:r>
          </a:p>
          <a:p>
            <a:pPr algn="just">
              <a:lnSpc>
                <a:spcPct val="150000"/>
              </a:lnSpc>
            </a:pPr>
            <a:r>
              <a:rPr lang="en-US" altLang="zh-CN" sz="2400" dirty="0"/>
              <a:t>C. the northeastern part                             D. the southeastern part</a:t>
            </a:r>
          </a:p>
          <a:p>
            <a:pPr algn="just">
              <a:lnSpc>
                <a:spcPct val="150000"/>
              </a:lnSpc>
            </a:pPr>
            <a:r>
              <a:rPr lang="en-US" altLang="zh-CN" sz="2400" dirty="0"/>
              <a:t>6. The southern part of the Pacific coast in California has a ___________ climate.</a:t>
            </a:r>
          </a:p>
          <a:p>
            <a:pPr algn="just">
              <a:lnSpc>
                <a:spcPct val="150000"/>
              </a:lnSpc>
            </a:pPr>
            <a:r>
              <a:rPr lang="en-US" altLang="zh-CN" sz="2400" dirty="0"/>
              <a:t>A. subtropical         B. continental desert         C. maritime       D. Mediterranean</a:t>
            </a:r>
            <a:endParaRPr lang="zh-CN" altLang="en-US" sz="2400" dirty="0"/>
          </a:p>
        </p:txBody>
      </p:sp>
      <p:pic>
        <p:nvPicPr>
          <p:cNvPr id="4" name="图片 3">
            <a:extLst>
              <a:ext uri="{FF2B5EF4-FFF2-40B4-BE49-F238E27FC236}">
                <a16:creationId xmlns:a16="http://schemas.microsoft.com/office/drawing/2014/main" id="{22DDFB74-C6E5-4010-A72F-5889FCF5EE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1953" y="1993584"/>
            <a:ext cx="521720" cy="494534"/>
          </a:xfrm>
          <a:prstGeom prst="rect">
            <a:avLst/>
          </a:prstGeom>
        </p:spPr>
      </p:pic>
      <p:pic>
        <p:nvPicPr>
          <p:cNvPr id="5" name="图片 4">
            <a:extLst>
              <a:ext uri="{FF2B5EF4-FFF2-40B4-BE49-F238E27FC236}">
                <a16:creationId xmlns:a16="http://schemas.microsoft.com/office/drawing/2014/main" id="{7D97564F-72C0-4603-BA35-E14196A2D5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041" y="3636647"/>
            <a:ext cx="521720" cy="494534"/>
          </a:xfrm>
          <a:prstGeom prst="rect">
            <a:avLst/>
          </a:prstGeom>
        </p:spPr>
      </p:pic>
      <p:pic>
        <p:nvPicPr>
          <p:cNvPr id="6" name="图片 5">
            <a:extLst>
              <a:ext uri="{FF2B5EF4-FFF2-40B4-BE49-F238E27FC236}">
                <a16:creationId xmlns:a16="http://schemas.microsoft.com/office/drawing/2014/main" id="{299DD697-A1C2-4C55-9F9E-C750B621DE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8340" y="4735270"/>
            <a:ext cx="521720" cy="494534"/>
          </a:xfrm>
          <a:prstGeom prst="rect">
            <a:avLst/>
          </a:prstGeom>
        </p:spPr>
      </p:pic>
    </p:spTree>
    <p:extLst>
      <p:ext uri="{BB962C8B-B14F-4D97-AF65-F5344CB8AC3E}">
        <p14:creationId xmlns:p14="http://schemas.microsoft.com/office/powerpoint/2010/main" val="4189826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7BAA196-985C-41E6-A833-A24C3B345532}"/>
              </a:ext>
            </a:extLst>
          </p:cNvPr>
          <p:cNvSpPr/>
          <p:nvPr/>
        </p:nvSpPr>
        <p:spPr>
          <a:xfrm>
            <a:off x="422035" y="626706"/>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2   </a:t>
            </a:r>
            <a:r>
              <a:rPr lang="en-US" altLang="zh-CN" sz="2000" b="1" i="1" dirty="0">
                <a:latin typeface="Times New Roman" panose="02020603050405020304" pitchFamily="18" charset="0"/>
                <a:cs typeface="Times New Roman" panose="02020603050405020304" pitchFamily="18" charset="0"/>
              </a:rPr>
              <a:t> Choose the best one of the four choices for each sentence.</a:t>
            </a:r>
          </a:p>
        </p:txBody>
      </p:sp>
      <p:sp>
        <p:nvSpPr>
          <p:cNvPr id="3" name="矩形 2">
            <a:extLst>
              <a:ext uri="{FF2B5EF4-FFF2-40B4-BE49-F238E27FC236}">
                <a16:creationId xmlns:a16="http://schemas.microsoft.com/office/drawing/2014/main" id="{04B89EF8-67BB-486C-A8DF-3696142C498B}"/>
              </a:ext>
            </a:extLst>
          </p:cNvPr>
          <p:cNvSpPr/>
          <p:nvPr/>
        </p:nvSpPr>
        <p:spPr>
          <a:xfrm>
            <a:off x="268041" y="1367306"/>
            <a:ext cx="11655917" cy="5009833"/>
          </a:xfrm>
          <a:prstGeom prst="rect">
            <a:avLst/>
          </a:prstGeom>
        </p:spPr>
        <p:txBody>
          <a:bodyPr wrap="square">
            <a:spAutoFit/>
          </a:bodyPr>
          <a:lstStyle/>
          <a:p>
            <a:pPr algn="just">
              <a:lnSpc>
                <a:spcPct val="150000"/>
              </a:lnSpc>
            </a:pPr>
            <a:r>
              <a:rPr lang="en-US" altLang="zh-CN" sz="2400" dirty="0"/>
              <a:t>7. The serious economic crisis in the late 1920s and 1930s was first brought about by _____________.</a:t>
            </a:r>
          </a:p>
          <a:p>
            <a:pPr algn="just">
              <a:lnSpc>
                <a:spcPct val="150000"/>
              </a:lnSpc>
            </a:pPr>
            <a:r>
              <a:rPr lang="en-US" altLang="zh-CN" sz="2400" dirty="0"/>
              <a:t>A. bank failures                                    B. serious unemployment</a:t>
            </a:r>
          </a:p>
          <a:p>
            <a:pPr algn="just">
              <a:lnSpc>
                <a:spcPct val="150000"/>
              </a:lnSpc>
            </a:pPr>
            <a:r>
              <a:rPr lang="en-US" altLang="zh-CN" sz="2400" dirty="0"/>
              <a:t>C. farm foreclosures                            D. the stock market crash</a:t>
            </a:r>
          </a:p>
          <a:p>
            <a:pPr algn="just">
              <a:lnSpc>
                <a:spcPct val="150000"/>
              </a:lnSpc>
            </a:pPr>
            <a:r>
              <a:rPr lang="en-US" altLang="zh-CN" sz="2400" dirty="0"/>
              <a:t>8. The first immigrants in American history came from __________.</a:t>
            </a:r>
          </a:p>
          <a:p>
            <a:pPr algn="just">
              <a:lnSpc>
                <a:spcPct val="150000"/>
              </a:lnSpc>
            </a:pPr>
            <a:r>
              <a:rPr lang="en-US" altLang="zh-CN" sz="2400" dirty="0"/>
              <a:t>A. England and the Netherlands             B. Ireland</a:t>
            </a:r>
          </a:p>
          <a:p>
            <a:pPr algn="just">
              <a:lnSpc>
                <a:spcPct val="150000"/>
              </a:lnSpc>
            </a:pPr>
            <a:r>
              <a:rPr lang="en-US" altLang="zh-CN" sz="2400" dirty="0"/>
              <a:t>C. West Germany                                    D. East Europe</a:t>
            </a:r>
          </a:p>
          <a:p>
            <a:pPr algn="just">
              <a:lnSpc>
                <a:spcPct val="150000"/>
              </a:lnSpc>
            </a:pPr>
            <a:r>
              <a:rPr lang="en-US" altLang="zh-CN" sz="2400" dirty="0"/>
              <a:t>9. The Native Americans are __________.</a:t>
            </a:r>
          </a:p>
          <a:p>
            <a:pPr algn="just">
              <a:lnSpc>
                <a:spcPct val="150000"/>
              </a:lnSpc>
            </a:pPr>
            <a:r>
              <a:rPr lang="en-US" altLang="zh-CN" sz="2400" dirty="0"/>
              <a:t>A. the Indians             B. the whites            C. the blacks           D. the Hispanics</a:t>
            </a:r>
            <a:endParaRPr lang="zh-CN" altLang="en-US" sz="2400" dirty="0"/>
          </a:p>
        </p:txBody>
      </p:sp>
      <p:pic>
        <p:nvPicPr>
          <p:cNvPr id="4" name="图片 3">
            <a:extLst>
              <a:ext uri="{FF2B5EF4-FFF2-40B4-BE49-F238E27FC236}">
                <a16:creationId xmlns:a16="http://schemas.microsoft.com/office/drawing/2014/main" id="{FBF5FE2F-0DF0-4DD8-BCB4-FD4D1C7EAF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0673" y="3065147"/>
            <a:ext cx="521720" cy="494534"/>
          </a:xfrm>
          <a:prstGeom prst="rect">
            <a:avLst/>
          </a:prstGeom>
        </p:spPr>
      </p:pic>
      <p:pic>
        <p:nvPicPr>
          <p:cNvPr id="5" name="图片 4">
            <a:extLst>
              <a:ext uri="{FF2B5EF4-FFF2-40B4-BE49-F238E27FC236}">
                <a16:creationId xmlns:a16="http://schemas.microsoft.com/office/drawing/2014/main" id="{2941DD91-69F6-4928-9D12-CDDE413909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990" y="4208147"/>
            <a:ext cx="521720" cy="494534"/>
          </a:xfrm>
          <a:prstGeom prst="rect">
            <a:avLst/>
          </a:prstGeom>
        </p:spPr>
      </p:pic>
      <p:pic>
        <p:nvPicPr>
          <p:cNvPr id="6" name="图片 5">
            <a:extLst>
              <a:ext uri="{FF2B5EF4-FFF2-40B4-BE49-F238E27FC236}">
                <a16:creationId xmlns:a16="http://schemas.microsoft.com/office/drawing/2014/main" id="{83988B20-A32F-4F4A-A93B-9D7E0DAE3E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041" y="5839742"/>
            <a:ext cx="521720" cy="494534"/>
          </a:xfrm>
          <a:prstGeom prst="rect">
            <a:avLst/>
          </a:prstGeom>
        </p:spPr>
      </p:pic>
    </p:spTree>
    <p:extLst>
      <p:ext uri="{BB962C8B-B14F-4D97-AF65-F5344CB8AC3E}">
        <p14:creationId xmlns:p14="http://schemas.microsoft.com/office/powerpoint/2010/main" val="3500082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7BAA196-985C-41E6-A833-A24C3B345532}"/>
              </a:ext>
            </a:extLst>
          </p:cNvPr>
          <p:cNvSpPr/>
          <p:nvPr/>
        </p:nvSpPr>
        <p:spPr>
          <a:xfrm>
            <a:off x="422035" y="626706"/>
            <a:ext cx="10995966" cy="493872"/>
          </a:xfrm>
          <a:prstGeom prst="rect">
            <a:avLst/>
          </a:prstGeom>
          <a:noFill/>
        </p:spPr>
        <p:txBody>
          <a:bodyPr wrap="square" lIns="86697" tIns="43348" rIns="86697" bIns="43348" rtlCol="0">
            <a:spAutoFit/>
          </a:bodyPr>
          <a:lstStyle/>
          <a:p>
            <a:pPr>
              <a:lnSpc>
                <a:spcPct val="150000"/>
              </a:lnSpc>
            </a:pPr>
            <a:r>
              <a:rPr lang="en-US" altLang="zh-CN" sz="2000" b="1" i="1" dirty="0">
                <a:solidFill>
                  <a:schemeClr val="accent6">
                    <a:lumMod val="60000"/>
                    <a:lumOff val="40000"/>
                  </a:schemeClr>
                </a:solidFill>
                <a:latin typeface="Times New Roman" panose="02020603050405020304" pitchFamily="18" charset="0"/>
                <a:cs typeface="Times New Roman" panose="02020603050405020304" pitchFamily="18" charset="0"/>
              </a:rPr>
              <a:t>Task 2   </a:t>
            </a:r>
            <a:r>
              <a:rPr lang="en-US" altLang="zh-CN" sz="2000" b="1" i="1" dirty="0">
                <a:latin typeface="Times New Roman" panose="02020603050405020304" pitchFamily="18" charset="0"/>
                <a:cs typeface="Times New Roman" panose="02020603050405020304" pitchFamily="18" charset="0"/>
              </a:rPr>
              <a:t> Choose the best one of the four choices for each sentence.</a:t>
            </a:r>
          </a:p>
        </p:txBody>
      </p:sp>
      <p:sp>
        <p:nvSpPr>
          <p:cNvPr id="3" name="矩形 2">
            <a:extLst>
              <a:ext uri="{FF2B5EF4-FFF2-40B4-BE49-F238E27FC236}">
                <a16:creationId xmlns:a16="http://schemas.microsoft.com/office/drawing/2014/main" id="{04B89EF8-67BB-486C-A8DF-3696142C498B}"/>
              </a:ext>
            </a:extLst>
          </p:cNvPr>
          <p:cNvSpPr/>
          <p:nvPr/>
        </p:nvSpPr>
        <p:spPr>
          <a:xfrm>
            <a:off x="268041" y="1367306"/>
            <a:ext cx="11655917" cy="1685846"/>
          </a:xfrm>
          <a:prstGeom prst="rect">
            <a:avLst/>
          </a:prstGeom>
        </p:spPr>
        <p:txBody>
          <a:bodyPr wrap="square">
            <a:spAutoFit/>
          </a:bodyPr>
          <a:lstStyle/>
          <a:p>
            <a:pPr algn="just">
              <a:lnSpc>
                <a:spcPct val="150000"/>
              </a:lnSpc>
            </a:pPr>
            <a:r>
              <a:rPr lang="en-US" altLang="zh-CN" sz="2400" dirty="0"/>
              <a:t>10. American schools fall into two categories, namely, _______________.</a:t>
            </a:r>
          </a:p>
          <a:p>
            <a:pPr algn="just">
              <a:lnSpc>
                <a:spcPct val="150000"/>
              </a:lnSpc>
            </a:pPr>
            <a:r>
              <a:rPr lang="en-US" altLang="zh-CN" sz="2400" dirty="0"/>
              <a:t>A. public and private schools                         B. academic and vocational schools</a:t>
            </a:r>
          </a:p>
          <a:p>
            <a:pPr algn="just">
              <a:lnSpc>
                <a:spcPct val="150000"/>
              </a:lnSpc>
            </a:pPr>
            <a:r>
              <a:rPr lang="en-US" altLang="zh-CN" sz="2400" dirty="0"/>
              <a:t>C. coeducation and single sex schools          D. national and state-run schools</a:t>
            </a:r>
            <a:endParaRPr lang="zh-CN" altLang="en-US" sz="2400" dirty="0"/>
          </a:p>
        </p:txBody>
      </p:sp>
      <p:pic>
        <p:nvPicPr>
          <p:cNvPr id="4" name="图片 3">
            <a:extLst>
              <a:ext uri="{FF2B5EF4-FFF2-40B4-BE49-F238E27FC236}">
                <a16:creationId xmlns:a16="http://schemas.microsoft.com/office/drawing/2014/main" id="{73C91B78-4F42-4E19-B37E-60CB2F026A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566" y="1962962"/>
            <a:ext cx="521720" cy="494534"/>
          </a:xfrm>
          <a:prstGeom prst="rect">
            <a:avLst/>
          </a:prstGeom>
        </p:spPr>
      </p:pic>
    </p:spTree>
    <p:extLst>
      <p:ext uri="{BB962C8B-B14F-4D97-AF65-F5344CB8AC3E}">
        <p14:creationId xmlns:p14="http://schemas.microsoft.com/office/powerpoint/2010/main" val="2190514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1408839-B6F0-483F-A743-0C0F281429C6}"/>
              </a:ext>
            </a:extLst>
          </p:cNvPr>
          <p:cNvSpPr/>
          <p:nvPr/>
        </p:nvSpPr>
        <p:spPr>
          <a:xfrm>
            <a:off x="268041" y="93087"/>
            <a:ext cx="11655917" cy="6671826"/>
          </a:xfrm>
          <a:prstGeom prst="rect">
            <a:avLst/>
          </a:prstGeom>
        </p:spPr>
        <p:txBody>
          <a:bodyPr wrap="square">
            <a:spAutoFit/>
          </a:bodyPr>
          <a:lstStyle/>
          <a:p>
            <a:pPr algn="just">
              <a:lnSpc>
                <a:spcPct val="150000"/>
              </a:lnSpc>
            </a:pPr>
            <a:r>
              <a:rPr lang="en-US" altLang="zh-CN" sz="2400" b="1" dirty="0">
                <a:solidFill>
                  <a:srgbClr val="00B0F0"/>
                </a:solidFill>
              </a:rPr>
              <a:t>History</a:t>
            </a:r>
          </a:p>
          <a:p>
            <a:pPr algn="just">
              <a:lnSpc>
                <a:spcPct val="150000"/>
              </a:lnSpc>
            </a:pPr>
            <a:r>
              <a:rPr lang="zh-CN" altLang="en-US" sz="2400" dirty="0"/>
              <a:t>　　</a:t>
            </a:r>
            <a:r>
              <a:rPr lang="en-US" altLang="zh-CN" sz="2400" dirty="0"/>
              <a:t>The first known inhabitants of modern-day United States territory are believed to have arrived over a period of several thousand years beginning sometime prior to 15,000 ~ 50,000 years ago by crossing Beringia[3] into Alaska. Solid evidence of these cultures settling in what would become the U.S. is dated to around 14,000 years ago.</a:t>
            </a:r>
          </a:p>
          <a:p>
            <a:pPr algn="just">
              <a:lnSpc>
                <a:spcPct val="150000"/>
              </a:lnSpc>
            </a:pPr>
            <a:r>
              <a:rPr lang="zh-CN" altLang="en-US" sz="2400" dirty="0"/>
              <a:t>　　</a:t>
            </a:r>
            <a:r>
              <a:rPr lang="en-US" altLang="zh-CN" sz="2400" dirty="0" err="1"/>
              <a:t>Columbus’men</a:t>
            </a:r>
            <a:r>
              <a:rPr lang="en-US" altLang="zh-CN" sz="2400" dirty="0"/>
              <a:t> were the first who documented Old </a:t>
            </a:r>
            <a:r>
              <a:rPr lang="en-US" altLang="zh-CN" sz="2400" dirty="0" err="1"/>
              <a:t>Worlders</a:t>
            </a:r>
            <a:r>
              <a:rPr lang="en-US" altLang="zh-CN" sz="2400" dirty="0"/>
              <a:t>[4] to land in the territory of what is now the United States when they arrived in Puerto Rico during their second voyage in 1493. Juan Ponce de León, who arrived in Florida in 1513, is credited as being the first European to land in what is now the continental United States, although some evidence suggests that John Cabot might have reached what is presently New England in 1498.</a:t>
            </a:r>
            <a:endParaRPr lang="zh-CN" altLang="en-US" sz="2400" dirty="0"/>
          </a:p>
        </p:txBody>
      </p:sp>
    </p:spTree>
    <p:extLst>
      <p:ext uri="{BB962C8B-B14F-4D97-AF65-F5344CB8AC3E}">
        <p14:creationId xmlns:p14="http://schemas.microsoft.com/office/powerpoint/2010/main" val="2697003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占位符 2"/>
          <p:cNvPicPr>
            <a:picLocks noChangeAspect="1"/>
          </p:cNvPicPr>
          <p:nvPr/>
        </p:nvPicPr>
        <p:blipFill rotWithShape="1">
          <a:blip r:embed="rId3" cstate="print">
            <a:extLst>
              <a:ext uri="{28A0092B-C50C-407E-A947-70E740481C1C}">
                <a14:useLocalDpi xmlns:a14="http://schemas.microsoft.com/office/drawing/2010/main" val="0"/>
              </a:ext>
            </a:extLst>
          </a:blip>
          <a:srcRect b="12222"/>
          <a:stretch/>
        </p:blipFill>
        <p:spPr>
          <a:xfrm>
            <a:off x="4379153" y="0"/>
            <a:ext cx="7812848" cy="6858000"/>
          </a:xfrm>
          <a:prstGeom prst="rect">
            <a:avLst/>
          </a:prstGeom>
        </p:spPr>
      </p:pic>
      <p:sp>
        <p:nvSpPr>
          <p:cNvPr id="3" name="Rectangle 3"/>
          <p:cNvSpPr/>
          <p:nvPr/>
        </p:nvSpPr>
        <p:spPr>
          <a:xfrm>
            <a:off x="-1" y="0"/>
            <a:ext cx="454814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7"/>
          <p:cNvGrpSpPr/>
          <p:nvPr/>
        </p:nvGrpSpPr>
        <p:grpSpPr>
          <a:xfrm>
            <a:off x="1630015" y="1477156"/>
            <a:ext cx="1288114" cy="1780608"/>
            <a:chOff x="4500524" y="3295560"/>
            <a:chExt cx="197259" cy="272679"/>
          </a:xfrm>
          <a:solidFill>
            <a:srgbClr val="00968F"/>
          </a:solidFill>
        </p:grpSpPr>
        <p:sp>
          <p:nvSpPr>
            <p:cNvPr id="8" name="Freeform 202"/>
            <p:cNvSpPr>
              <a:spLocks noChangeArrowheads="1"/>
            </p:cNvSpPr>
            <p:nvPr/>
          </p:nvSpPr>
          <p:spPr bwMode="auto">
            <a:xfrm>
              <a:off x="4500524" y="3295560"/>
              <a:ext cx="197259" cy="197259"/>
            </a:xfrm>
            <a:custGeom>
              <a:avLst/>
              <a:gdLst>
                <a:gd name="T0" fmla="*/ 81 w 151"/>
                <a:gd name="T1" fmla="*/ 15 h 150"/>
                <a:gd name="T2" fmla="*/ 89 w 151"/>
                <a:gd name="T3" fmla="*/ 17 h 150"/>
                <a:gd name="T4" fmla="*/ 100 w 151"/>
                <a:gd name="T5" fmla="*/ 21 h 150"/>
                <a:gd name="T6" fmla="*/ 108 w 151"/>
                <a:gd name="T7" fmla="*/ 25 h 150"/>
                <a:gd name="T8" fmla="*/ 117 w 151"/>
                <a:gd name="T9" fmla="*/ 31 h 150"/>
                <a:gd name="T10" fmla="*/ 122 w 151"/>
                <a:gd name="T11" fmla="*/ 38 h 150"/>
                <a:gd name="T12" fmla="*/ 128 w 151"/>
                <a:gd name="T13" fmla="*/ 47 h 150"/>
                <a:gd name="T14" fmla="*/ 132 w 151"/>
                <a:gd name="T15" fmla="*/ 55 h 150"/>
                <a:gd name="T16" fmla="*/ 135 w 151"/>
                <a:gd name="T17" fmla="*/ 66 h 150"/>
                <a:gd name="T18" fmla="*/ 135 w 151"/>
                <a:gd name="T19" fmla="*/ 74 h 150"/>
                <a:gd name="T20" fmla="*/ 134 w 151"/>
                <a:gd name="T21" fmla="*/ 86 h 150"/>
                <a:gd name="T22" fmla="*/ 132 w 151"/>
                <a:gd name="T23" fmla="*/ 94 h 150"/>
                <a:gd name="T24" fmla="*/ 128 w 151"/>
                <a:gd name="T25" fmla="*/ 104 h 150"/>
                <a:gd name="T26" fmla="*/ 123 w 151"/>
                <a:gd name="T27" fmla="*/ 111 h 150"/>
                <a:gd name="T28" fmla="*/ 115 w 151"/>
                <a:gd name="T29" fmla="*/ 120 h 150"/>
                <a:gd name="T30" fmla="*/ 109 w 151"/>
                <a:gd name="T31" fmla="*/ 125 h 150"/>
                <a:gd name="T32" fmla="*/ 99 w 151"/>
                <a:gd name="T33" fmla="*/ 130 h 150"/>
                <a:gd name="T34" fmla="*/ 91 w 151"/>
                <a:gd name="T35" fmla="*/ 133 h 150"/>
                <a:gd name="T36" fmla="*/ 80 w 151"/>
                <a:gd name="T37" fmla="*/ 135 h 150"/>
                <a:gd name="T38" fmla="*/ 71 w 151"/>
                <a:gd name="T39" fmla="*/ 135 h 150"/>
                <a:gd name="T40" fmla="*/ 60 w 151"/>
                <a:gd name="T41" fmla="*/ 133 h 150"/>
                <a:gd name="T42" fmla="*/ 52 w 151"/>
                <a:gd name="T43" fmla="*/ 130 h 150"/>
                <a:gd name="T44" fmla="*/ 42 w 151"/>
                <a:gd name="T45" fmla="*/ 125 h 150"/>
                <a:gd name="T46" fmla="*/ 36 w 151"/>
                <a:gd name="T47" fmla="*/ 120 h 150"/>
                <a:gd name="T48" fmla="*/ 28 w 151"/>
                <a:gd name="T49" fmla="*/ 111 h 150"/>
                <a:gd name="T50" fmla="*/ 23 w 151"/>
                <a:gd name="T51" fmla="*/ 104 h 150"/>
                <a:gd name="T52" fmla="*/ 18 w 151"/>
                <a:gd name="T53" fmla="*/ 94 h 150"/>
                <a:gd name="T54" fmla="*/ 16 w 151"/>
                <a:gd name="T55" fmla="*/ 86 h 150"/>
                <a:gd name="T56" fmla="*/ 15 w 151"/>
                <a:gd name="T57" fmla="*/ 74 h 150"/>
                <a:gd name="T58" fmla="*/ 16 w 151"/>
                <a:gd name="T59" fmla="*/ 66 h 150"/>
                <a:gd name="T60" fmla="*/ 19 w 151"/>
                <a:gd name="T61" fmla="*/ 55 h 150"/>
                <a:gd name="T62" fmla="*/ 22 w 151"/>
                <a:gd name="T63" fmla="*/ 47 h 150"/>
                <a:gd name="T64" fmla="*/ 28 w 151"/>
                <a:gd name="T65" fmla="*/ 38 h 150"/>
                <a:gd name="T66" fmla="*/ 34 w 151"/>
                <a:gd name="T67" fmla="*/ 31 h 150"/>
                <a:gd name="T68" fmla="*/ 43 w 151"/>
                <a:gd name="T69" fmla="*/ 25 h 150"/>
                <a:gd name="T70" fmla="*/ 51 w 151"/>
                <a:gd name="T71" fmla="*/ 21 h 150"/>
                <a:gd name="T72" fmla="*/ 62 w 151"/>
                <a:gd name="T73" fmla="*/ 17 h 150"/>
                <a:gd name="T74" fmla="*/ 70 w 151"/>
                <a:gd name="T75" fmla="*/ 15 h 150"/>
                <a:gd name="T76" fmla="*/ 76 w 151"/>
                <a:gd name="T77" fmla="*/ 0 h 150"/>
                <a:gd name="T78" fmla="*/ 51 w 151"/>
                <a:gd name="T79" fmla="*/ 4 h 150"/>
                <a:gd name="T80" fmla="*/ 29 w 151"/>
                <a:gd name="T81" fmla="*/ 16 h 150"/>
                <a:gd name="T82" fmla="*/ 12 w 151"/>
                <a:gd name="T83" fmla="*/ 34 h 150"/>
                <a:gd name="T84" fmla="*/ 2 w 151"/>
                <a:gd name="T85" fmla="*/ 57 h 150"/>
                <a:gd name="T86" fmla="*/ 0 w 151"/>
                <a:gd name="T87" fmla="*/ 81 h 150"/>
                <a:gd name="T88" fmla="*/ 6 w 151"/>
                <a:gd name="T89" fmla="*/ 105 h 150"/>
                <a:gd name="T90" fmla="*/ 20 w 151"/>
                <a:gd name="T91" fmla="*/ 126 h 150"/>
                <a:gd name="T92" fmla="*/ 39 w 151"/>
                <a:gd name="T93" fmla="*/ 141 h 150"/>
                <a:gd name="T94" fmla="*/ 63 w 151"/>
                <a:gd name="T95" fmla="*/ 149 h 150"/>
                <a:gd name="T96" fmla="*/ 88 w 151"/>
                <a:gd name="T97" fmla="*/ 149 h 150"/>
                <a:gd name="T98" fmla="*/ 111 w 151"/>
                <a:gd name="T99" fmla="*/ 141 h 150"/>
                <a:gd name="T100" fmla="*/ 131 w 151"/>
                <a:gd name="T101" fmla="*/ 126 h 150"/>
                <a:gd name="T102" fmla="*/ 144 w 151"/>
                <a:gd name="T103" fmla="*/ 105 h 150"/>
                <a:gd name="T104" fmla="*/ 150 w 151"/>
                <a:gd name="T105" fmla="*/ 81 h 150"/>
                <a:gd name="T106" fmla="*/ 148 w 151"/>
                <a:gd name="T107" fmla="*/ 57 h 150"/>
                <a:gd name="T108" fmla="*/ 138 w 151"/>
                <a:gd name="T109" fmla="*/ 34 h 150"/>
                <a:gd name="T110" fmla="*/ 122 w 151"/>
                <a:gd name="T111" fmla="*/ 16 h 150"/>
                <a:gd name="T112" fmla="*/ 100 w 151"/>
                <a:gd name="T113" fmla="*/ 4 h 150"/>
                <a:gd name="T114" fmla="*/ 76 w 151"/>
                <a:gd name="T11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150">
                  <a:moveTo>
                    <a:pt x="76" y="11"/>
                  </a:moveTo>
                  <a:lnTo>
                    <a:pt x="81" y="15"/>
                  </a:lnTo>
                  <a:lnTo>
                    <a:pt x="85" y="19"/>
                  </a:lnTo>
                  <a:lnTo>
                    <a:pt x="89" y="17"/>
                  </a:lnTo>
                  <a:lnTo>
                    <a:pt x="96" y="14"/>
                  </a:lnTo>
                  <a:lnTo>
                    <a:pt x="100" y="21"/>
                  </a:lnTo>
                  <a:lnTo>
                    <a:pt x="103" y="25"/>
                  </a:lnTo>
                  <a:lnTo>
                    <a:pt x="108" y="25"/>
                  </a:lnTo>
                  <a:lnTo>
                    <a:pt x="115" y="24"/>
                  </a:lnTo>
                  <a:lnTo>
                    <a:pt x="117" y="31"/>
                  </a:lnTo>
                  <a:lnTo>
                    <a:pt x="118" y="36"/>
                  </a:lnTo>
                  <a:lnTo>
                    <a:pt x="122" y="38"/>
                  </a:lnTo>
                  <a:lnTo>
                    <a:pt x="129" y="40"/>
                  </a:lnTo>
                  <a:lnTo>
                    <a:pt x="128" y="47"/>
                  </a:lnTo>
                  <a:lnTo>
                    <a:pt x="128" y="52"/>
                  </a:lnTo>
                  <a:lnTo>
                    <a:pt x="132" y="55"/>
                  </a:lnTo>
                  <a:lnTo>
                    <a:pt x="138" y="59"/>
                  </a:lnTo>
                  <a:lnTo>
                    <a:pt x="135" y="66"/>
                  </a:lnTo>
                  <a:lnTo>
                    <a:pt x="132" y="70"/>
                  </a:lnTo>
                  <a:lnTo>
                    <a:pt x="135" y="74"/>
                  </a:lnTo>
                  <a:lnTo>
                    <a:pt x="140" y="80"/>
                  </a:lnTo>
                  <a:lnTo>
                    <a:pt x="134" y="86"/>
                  </a:lnTo>
                  <a:lnTo>
                    <a:pt x="131" y="89"/>
                  </a:lnTo>
                  <a:lnTo>
                    <a:pt x="132" y="94"/>
                  </a:lnTo>
                  <a:lnTo>
                    <a:pt x="134" y="101"/>
                  </a:lnTo>
                  <a:lnTo>
                    <a:pt x="128" y="104"/>
                  </a:lnTo>
                  <a:lnTo>
                    <a:pt x="123" y="106"/>
                  </a:lnTo>
                  <a:lnTo>
                    <a:pt x="123" y="111"/>
                  </a:lnTo>
                  <a:lnTo>
                    <a:pt x="123" y="118"/>
                  </a:lnTo>
                  <a:lnTo>
                    <a:pt x="115" y="120"/>
                  </a:lnTo>
                  <a:lnTo>
                    <a:pt x="111" y="120"/>
                  </a:lnTo>
                  <a:lnTo>
                    <a:pt x="109" y="125"/>
                  </a:lnTo>
                  <a:lnTo>
                    <a:pt x="106" y="132"/>
                  </a:lnTo>
                  <a:lnTo>
                    <a:pt x="99" y="130"/>
                  </a:lnTo>
                  <a:lnTo>
                    <a:pt x="94" y="129"/>
                  </a:lnTo>
                  <a:lnTo>
                    <a:pt x="91" y="133"/>
                  </a:lnTo>
                  <a:lnTo>
                    <a:pt x="86" y="139"/>
                  </a:lnTo>
                  <a:lnTo>
                    <a:pt x="80" y="135"/>
                  </a:lnTo>
                  <a:lnTo>
                    <a:pt x="76" y="132"/>
                  </a:lnTo>
                  <a:lnTo>
                    <a:pt x="71" y="135"/>
                  </a:lnTo>
                  <a:lnTo>
                    <a:pt x="65" y="139"/>
                  </a:lnTo>
                  <a:lnTo>
                    <a:pt x="60" y="133"/>
                  </a:lnTo>
                  <a:lnTo>
                    <a:pt x="57" y="129"/>
                  </a:lnTo>
                  <a:lnTo>
                    <a:pt x="52" y="130"/>
                  </a:lnTo>
                  <a:lnTo>
                    <a:pt x="45" y="132"/>
                  </a:lnTo>
                  <a:lnTo>
                    <a:pt x="42" y="125"/>
                  </a:lnTo>
                  <a:lnTo>
                    <a:pt x="40" y="120"/>
                  </a:lnTo>
                  <a:lnTo>
                    <a:pt x="36" y="120"/>
                  </a:lnTo>
                  <a:lnTo>
                    <a:pt x="28" y="118"/>
                  </a:lnTo>
                  <a:lnTo>
                    <a:pt x="28" y="111"/>
                  </a:lnTo>
                  <a:lnTo>
                    <a:pt x="27" y="106"/>
                  </a:lnTo>
                  <a:lnTo>
                    <a:pt x="23" y="104"/>
                  </a:lnTo>
                  <a:lnTo>
                    <a:pt x="16" y="101"/>
                  </a:lnTo>
                  <a:lnTo>
                    <a:pt x="18" y="94"/>
                  </a:lnTo>
                  <a:lnTo>
                    <a:pt x="20" y="89"/>
                  </a:lnTo>
                  <a:lnTo>
                    <a:pt x="16" y="86"/>
                  </a:lnTo>
                  <a:lnTo>
                    <a:pt x="11" y="80"/>
                  </a:lnTo>
                  <a:lnTo>
                    <a:pt x="15" y="74"/>
                  </a:lnTo>
                  <a:lnTo>
                    <a:pt x="18" y="70"/>
                  </a:lnTo>
                  <a:lnTo>
                    <a:pt x="16" y="66"/>
                  </a:lnTo>
                  <a:lnTo>
                    <a:pt x="13" y="59"/>
                  </a:lnTo>
                  <a:lnTo>
                    <a:pt x="19" y="55"/>
                  </a:lnTo>
                  <a:lnTo>
                    <a:pt x="23" y="52"/>
                  </a:lnTo>
                  <a:lnTo>
                    <a:pt x="22" y="47"/>
                  </a:lnTo>
                  <a:lnTo>
                    <a:pt x="21" y="40"/>
                  </a:lnTo>
                  <a:lnTo>
                    <a:pt x="28" y="38"/>
                  </a:lnTo>
                  <a:lnTo>
                    <a:pt x="33" y="36"/>
                  </a:lnTo>
                  <a:lnTo>
                    <a:pt x="34" y="31"/>
                  </a:lnTo>
                  <a:lnTo>
                    <a:pt x="36" y="24"/>
                  </a:lnTo>
                  <a:lnTo>
                    <a:pt x="43" y="25"/>
                  </a:lnTo>
                  <a:lnTo>
                    <a:pt x="48" y="25"/>
                  </a:lnTo>
                  <a:lnTo>
                    <a:pt x="51" y="21"/>
                  </a:lnTo>
                  <a:lnTo>
                    <a:pt x="54" y="14"/>
                  </a:lnTo>
                  <a:lnTo>
                    <a:pt x="62" y="17"/>
                  </a:lnTo>
                  <a:lnTo>
                    <a:pt x="66" y="19"/>
                  </a:lnTo>
                  <a:lnTo>
                    <a:pt x="70" y="15"/>
                  </a:lnTo>
                  <a:lnTo>
                    <a:pt x="76" y="11"/>
                  </a:lnTo>
                  <a:lnTo>
                    <a:pt x="76" y="0"/>
                  </a:lnTo>
                  <a:lnTo>
                    <a:pt x="65" y="9"/>
                  </a:lnTo>
                  <a:lnTo>
                    <a:pt x="51" y="4"/>
                  </a:lnTo>
                  <a:lnTo>
                    <a:pt x="43" y="16"/>
                  </a:lnTo>
                  <a:lnTo>
                    <a:pt x="29" y="16"/>
                  </a:lnTo>
                  <a:lnTo>
                    <a:pt x="26" y="30"/>
                  </a:lnTo>
                  <a:lnTo>
                    <a:pt x="12" y="34"/>
                  </a:lnTo>
                  <a:lnTo>
                    <a:pt x="14" y="48"/>
                  </a:lnTo>
                  <a:lnTo>
                    <a:pt x="2" y="57"/>
                  </a:lnTo>
                  <a:lnTo>
                    <a:pt x="9" y="69"/>
                  </a:lnTo>
                  <a:lnTo>
                    <a:pt x="0" y="81"/>
                  </a:lnTo>
                  <a:lnTo>
                    <a:pt x="10" y="91"/>
                  </a:lnTo>
                  <a:lnTo>
                    <a:pt x="6" y="105"/>
                  </a:lnTo>
                  <a:lnTo>
                    <a:pt x="19" y="112"/>
                  </a:lnTo>
                  <a:lnTo>
                    <a:pt x="20" y="126"/>
                  </a:lnTo>
                  <a:lnTo>
                    <a:pt x="34" y="128"/>
                  </a:lnTo>
                  <a:lnTo>
                    <a:pt x="39" y="141"/>
                  </a:lnTo>
                  <a:lnTo>
                    <a:pt x="54" y="139"/>
                  </a:lnTo>
                  <a:lnTo>
                    <a:pt x="63" y="149"/>
                  </a:lnTo>
                  <a:lnTo>
                    <a:pt x="76" y="142"/>
                  </a:lnTo>
                  <a:lnTo>
                    <a:pt x="88" y="149"/>
                  </a:lnTo>
                  <a:lnTo>
                    <a:pt x="97" y="139"/>
                  </a:lnTo>
                  <a:lnTo>
                    <a:pt x="111" y="141"/>
                  </a:lnTo>
                  <a:lnTo>
                    <a:pt x="117" y="128"/>
                  </a:lnTo>
                  <a:lnTo>
                    <a:pt x="131" y="126"/>
                  </a:lnTo>
                  <a:lnTo>
                    <a:pt x="131" y="112"/>
                  </a:lnTo>
                  <a:lnTo>
                    <a:pt x="144" y="105"/>
                  </a:lnTo>
                  <a:lnTo>
                    <a:pt x="140" y="91"/>
                  </a:lnTo>
                  <a:lnTo>
                    <a:pt x="150" y="81"/>
                  </a:lnTo>
                  <a:lnTo>
                    <a:pt x="142" y="69"/>
                  </a:lnTo>
                  <a:lnTo>
                    <a:pt x="148" y="57"/>
                  </a:lnTo>
                  <a:lnTo>
                    <a:pt x="137" y="48"/>
                  </a:lnTo>
                  <a:lnTo>
                    <a:pt x="138" y="34"/>
                  </a:lnTo>
                  <a:lnTo>
                    <a:pt x="125" y="30"/>
                  </a:lnTo>
                  <a:lnTo>
                    <a:pt x="122" y="16"/>
                  </a:lnTo>
                  <a:lnTo>
                    <a:pt x="107" y="16"/>
                  </a:lnTo>
                  <a:lnTo>
                    <a:pt x="100" y="4"/>
                  </a:lnTo>
                  <a:lnTo>
                    <a:pt x="87" y="9"/>
                  </a:lnTo>
                  <a:lnTo>
                    <a:pt x="76" y="0"/>
                  </a:lnTo>
                  <a:lnTo>
                    <a:pt x="76" y="11"/>
                  </a:lnTo>
                </a:path>
              </a:pathLst>
            </a:custGeom>
            <a:grpFill/>
            <a:ln>
              <a:noFill/>
            </a:ln>
            <a:effectLst/>
            <a:extLst/>
          </p:spPr>
          <p:txBody>
            <a:bodyPr wrap="none" anchor="ctr"/>
            <a:lstStyle/>
            <a:p>
              <a:endParaRPr lang="en-US"/>
            </a:p>
          </p:txBody>
        </p:sp>
        <p:sp>
          <p:nvSpPr>
            <p:cNvPr id="9" name="Freeform 203"/>
            <p:cNvSpPr>
              <a:spLocks noChangeArrowheads="1"/>
            </p:cNvSpPr>
            <p:nvPr/>
          </p:nvSpPr>
          <p:spPr bwMode="auto">
            <a:xfrm>
              <a:off x="4546938" y="3492818"/>
              <a:ext cx="104431" cy="75421"/>
            </a:xfrm>
            <a:custGeom>
              <a:avLst/>
              <a:gdLst>
                <a:gd name="T0" fmla="*/ 74 w 80"/>
                <a:gd name="T1" fmla="*/ 2 h 58"/>
                <a:gd name="T2" fmla="*/ 64 w 80"/>
                <a:gd name="T3" fmla="*/ 0 h 58"/>
                <a:gd name="T4" fmla="*/ 58 w 80"/>
                <a:gd name="T5" fmla="*/ 7 h 58"/>
                <a:gd name="T6" fmla="*/ 54 w 80"/>
                <a:gd name="T7" fmla="*/ 12 h 58"/>
                <a:gd name="T8" fmla="*/ 48 w 80"/>
                <a:gd name="T9" fmla="*/ 9 h 58"/>
                <a:gd name="T10" fmla="*/ 40 w 80"/>
                <a:gd name="T11" fmla="*/ 4 h 58"/>
                <a:gd name="T12" fmla="*/ 31 w 80"/>
                <a:gd name="T13" fmla="*/ 9 h 58"/>
                <a:gd name="T14" fmla="*/ 25 w 80"/>
                <a:gd name="T15" fmla="*/ 12 h 58"/>
                <a:gd name="T16" fmla="*/ 21 w 80"/>
                <a:gd name="T17" fmla="*/ 7 h 58"/>
                <a:gd name="T18" fmla="*/ 15 w 80"/>
                <a:gd name="T19" fmla="*/ 0 h 58"/>
                <a:gd name="T20" fmla="*/ 5 w 80"/>
                <a:gd name="T21" fmla="*/ 2 h 58"/>
                <a:gd name="T22" fmla="*/ 0 w 80"/>
                <a:gd name="T23" fmla="*/ 3 h 58"/>
                <a:gd name="T24" fmla="*/ 0 w 80"/>
                <a:gd name="T25" fmla="*/ 57 h 58"/>
                <a:gd name="T26" fmla="*/ 1 w 80"/>
                <a:gd name="T27" fmla="*/ 57 h 58"/>
                <a:gd name="T28" fmla="*/ 40 w 80"/>
                <a:gd name="T29" fmla="*/ 22 h 58"/>
                <a:gd name="T30" fmla="*/ 78 w 80"/>
                <a:gd name="T31" fmla="*/ 57 h 58"/>
                <a:gd name="T32" fmla="*/ 79 w 80"/>
                <a:gd name="T33" fmla="*/ 57 h 58"/>
                <a:gd name="T34" fmla="*/ 79 w 80"/>
                <a:gd name="T35" fmla="*/ 3 h 58"/>
                <a:gd name="T36" fmla="*/ 74 w 80"/>
                <a:gd name="T3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58">
                  <a:moveTo>
                    <a:pt x="74" y="2"/>
                  </a:moveTo>
                  <a:lnTo>
                    <a:pt x="64" y="0"/>
                  </a:lnTo>
                  <a:lnTo>
                    <a:pt x="58" y="7"/>
                  </a:lnTo>
                  <a:lnTo>
                    <a:pt x="54" y="12"/>
                  </a:lnTo>
                  <a:lnTo>
                    <a:pt x="48" y="9"/>
                  </a:lnTo>
                  <a:lnTo>
                    <a:pt x="40" y="4"/>
                  </a:lnTo>
                  <a:lnTo>
                    <a:pt x="31" y="9"/>
                  </a:lnTo>
                  <a:lnTo>
                    <a:pt x="25" y="12"/>
                  </a:lnTo>
                  <a:lnTo>
                    <a:pt x="21" y="7"/>
                  </a:lnTo>
                  <a:lnTo>
                    <a:pt x="15" y="0"/>
                  </a:lnTo>
                  <a:lnTo>
                    <a:pt x="5" y="2"/>
                  </a:lnTo>
                  <a:lnTo>
                    <a:pt x="0" y="3"/>
                  </a:lnTo>
                  <a:lnTo>
                    <a:pt x="0" y="57"/>
                  </a:lnTo>
                  <a:lnTo>
                    <a:pt x="1" y="57"/>
                  </a:lnTo>
                  <a:lnTo>
                    <a:pt x="40" y="22"/>
                  </a:lnTo>
                  <a:lnTo>
                    <a:pt x="78" y="57"/>
                  </a:lnTo>
                  <a:lnTo>
                    <a:pt x="79" y="57"/>
                  </a:lnTo>
                  <a:lnTo>
                    <a:pt x="79" y="3"/>
                  </a:lnTo>
                  <a:lnTo>
                    <a:pt x="74" y="2"/>
                  </a:lnTo>
                </a:path>
              </a:pathLst>
            </a:custGeom>
            <a:grpFill/>
            <a:ln>
              <a:noFill/>
            </a:ln>
            <a:effectLst/>
            <a:extLst/>
          </p:spPr>
          <p:txBody>
            <a:bodyPr wrap="none" anchor="ctr"/>
            <a:lstStyle/>
            <a:p>
              <a:endParaRPr lang="en-US"/>
            </a:p>
          </p:txBody>
        </p:sp>
        <p:sp>
          <p:nvSpPr>
            <p:cNvPr id="10" name="Freeform 204"/>
            <p:cNvSpPr>
              <a:spLocks noChangeArrowheads="1"/>
            </p:cNvSpPr>
            <p:nvPr/>
          </p:nvSpPr>
          <p:spPr bwMode="auto">
            <a:xfrm>
              <a:off x="4546938" y="3341973"/>
              <a:ext cx="52217" cy="58017"/>
            </a:xfrm>
            <a:custGeom>
              <a:avLst/>
              <a:gdLst>
                <a:gd name="T0" fmla="*/ 4 w 40"/>
                <a:gd name="T1" fmla="*/ 44 h 45"/>
                <a:gd name="T2" fmla="*/ 4 w 40"/>
                <a:gd name="T3" fmla="*/ 44 h 45"/>
                <a:gd name="T4" fmla="*/ 0 w 40"/>
                <a:gd name="T5" fmla="*/ 40 h 45"/>
                <a:gd name="T6" fmla="*/ 0 w 40"/>
                <a:gd name="T7" fmla="*/ 40 h 45"/>
                <a:gd name="T8" fmla="*/ 32 w 40"/>
                <a:gd name="T9" fmla="*/ 1 h 45"/>
                <a:gd name="T10" fmla="*/ 32 w 40"/>
                <a:gd name="T11" fmla="*/ 1 h 45"/>
                <a:gd name="T12" fmla="*/ 34 w 40"/>
                <a:gd name="T13" fmla="*/ 9 h 45"/>
                <a:gd name="T14" fmla="*/ 34 w 40"/>
                <a:gd name="T15" fmla="*/ 9 h 45"/>
                <a:gd name="T16" fmla="*/ 9 w 40"/>
                <a:gd name="T17" fmla="*/ 40 h 45"/>
                <a:gd name="T18" fmla="*/ 9 w 40"/>
                <a:gd name="T19" fmla="*/ 40 h 45"/>
                <a:gd name="T20" fmla="*/ 4 w 40"/>
                <a:gd name="T21"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5">
                  <a:moveTo>
                    <a:pt x="4" y="44"/>
                  </a:moveTo>
                  <a:lnTo>
                    <a:pt x="4" y="44"/>
                  </a:lnTo>
                  <a:cubicBezTo>
                    <a:pt x="2" y="44"/>
                    <a:pt x="0" y="43"/>
                    <a:pt x="0" y="40"/>
                  </a:cubicBezTo>
                  <a:lnTo>
                    <a:pt x="0" y="40"/>
                  </a:lnTo>
                  <a:cubicBezTo>
                    <a:pt x="0" y="21"/>
                    <a:pt x="13" y="5"/>
                    <a:pt x="32" y="1"/>
                  </a:cubicBezTo>
                  <a:lnTo>
                    <a:pt x="32" y="1"/>
                  </a:lnTo>
                  <a:cubicBezTo>
                    <a:pt x="37" y="0"/>
                    <a:pt x="39" y="8"/>
                    <a:pt x="34" y="9"/>
                  </a:cubicBezTo>
                  <a:lnTo>
                    <a:pt x="34" y="9"/>
                  </a:lnTo>
                  <a:cubicBezTo>
                    <a:pt x="19" y="12"/>
                    <a:pt x="9" y="25"/>
                    <a:pt x="9" y="40"/>
                  </a:cubicBezTo>
                  <a:lnTo>
                    <a:pt x="9" y="40"/>
                  </a:lnTo>
                  <a:cubicBezTo>
                    <a:pt x="9" y="43"/>
                    <a:pt x="7" y="44"/>
                    <a:pt x="4" y="44"/>
                  </a:cubicBezTo>
                </a:path>
              </a:pathLst>
            </a:custGeom>
            <a:grpFill/>
            <a:ln>
              <a:noFill/>
            </a:ln>
            <a:effectLst/>
            <a:extLst/>
          </p:spPr>
          <p:txBody>
            <a:bodyPr wrap="none" anchor="ctr"/>
            <a:lstStyle/>
            <a:p>
              <a:endParaRPr lang="en-US"/>
            </a:p>
          </p:txBody>
        </p:sp>
      </p:grpSp>
      <p:sp>
        <p:nvSpPr>
          <p:cNvPr id="6" name="TextBox 11"/>
          <p:cNvSpPr txBox="1"/>
          <p:nvPr/>
        </p:nvSpPr>
        <p:spPr>
          <a:xfrm>
            <a:off x="1428840" y="3574337"/>
            <a:ext cx="1690464" cy="523220"/>
          </a:xfrm>
          <a:prstGeom prst="rect">
            <a:avLst/>
          </a:prstGeom>
          <a:noFill/>
        </p:spPr>
        <p:txBody>
          <a:bodyPr wrap="none" rtlCol="0">
            <a:spAutoFit/>
          </a:bodyPr>
          <a:lstStyle/>
          <a:p>
            <a:pPr algn="ctr"/>
            <a:r>
              <a:rPr lang="en-US" sz="2800" dirty="0">
                <a:solidFill>
                  <a:srgbClr val="006F6B"/>
                </a:solidFill>
                <a:latin typeface="Nexa Bold" charset="0"/>
                <a:ea typeface="Nexa Bold" charset="0"/>
                <a:cs typeface="Nexa Bold" charset="0"/>
              </a:rPr>
              <a:t>T</a:t>
            </a:r>
            <a:r>
              <a:rPr lang="en-US" altLang="zh-CN" sz="2800" dirty="0">
                <a:solidFill>
                  <a:srgbClr val="006F6B"/>
                </a:solidFill>
                <a:latin typeface="Nexa Bold" charset="0"/>
                <a:ea typeface="Nexa Bold" charset="0"/>
                <a:cs typeface="Nexa Bold" charset="0"/>
              </a:rPr>
              <a:t>hank you</a:t>
            </a:r>
            <a:endParaRPr lang="en-US" sz="2800" dirty="0">
              <a:solidFill>
                <a:srgbClr val="006F6B"/>
              </a:solidFill>
              <a:latin typeface="Nexa Bold" charset="0"/>
              <a:ea typeface="Nexa Bold" charset="0"/>
              <a:cs typeface="Nexa Bold" charset="0"/>
            </a:endParaRPr>
          </a:p>
        </p:txBody>
      </p:sp>
    </p:spTree>
    <p:extLst>
      <p:ext uri="{BB962C8B-B14F-4D97-AF65-F5344CB8AC3E}">
        <p14:creationId xmlns:p14="http://schemas.microsoft.com/office/powerpoint/2010/main" val="541430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750"/>
                                        <p:tgtEl>
                                          <p:spTgt spid="2"/>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2F76A62-D760-4CC9-8620-DECD1333B5C8}"/>
              </a:ext>
            </a:extLst>
          </p:cNvPr>
          <p:cNvSpPr/>
          <p:nvPr/>
        </p:nvSpPr>
        <p:spPr>
          <a:xfrm>
            <a:off x="302720" y="689500"/>
            <a:ext cx="11655917" cy="3785652"/>
          </a:xfrm>
          <a:prstGeom prst="rect">
            <a:avLst/>
          </a:prstGeom>
        </p:spPr>
        <p:txBody>
          <a:bodyPr wrap="square">
            <a:spAutoFit/>
          </a:bodyPr>
          <a:lstStyle/>
          <a:p>
            <a:pPr algn="just"/>
            <a:r>
              <a:rPr lang="zh-CN" altLang="en-US" sz="2400" dirty="0"/>
              <a:t>　　</a:t>
            </a:r>
            <a:r>
              <a:rPr lang="en-US" altLang="zh-CN" sz="2400" dirty="0"/>
              <a:t>In its beginnings, the United States of America consisted only of the Thirteen Colonies, which consisted of states occupying the same lands as when they were British colonies. American colonists fought off the British army in the American Revolutionary War[5] of the 1775s and issued the Declaration of Independence in 1776. Seven years later, the signing of the Treaty of Paris officially recognized independence from Britain. In the nineteenth century, westward expansion of the United States territory began, in which the United States would occupy all the North</a:t>
            </a:r>
          </a:p>
          <a:p>
            <a:pPr algn="just"/>
            <a:r>
              <a:rPr lang="en-US" altLang="zh-CN" sz="2400" dirty="0"/>
              <a:t>American land east to west, from the Atlantic to the Pacific Ocean. By 1912, with the admission of Arizona to the Union, the U.S. reached that goal. The outlying states of Alaska and Hawaii were both admitted in 1959.</a:t>
            </a:r>
            <a:endParaRPr lang="zh-CN" altLang="en-US" sz="2400" dirty="0"/>
          </a:p>
        </p:txBody>
      </p:sp>
    </p:spTree>
    <p:extLst>
      <p:ext uri="{BB962C8B-B14F-4D97-AF65-F5344CB8AC3E}">
        <p14:creationId xmlns:p14="http://schemas.microsoft.com/office/powerpoint/2010/main" val="1887335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3B3EE31-233B-49AC-BD38-CA4366EBE98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GQAjUmHb5M5aCsAALNWAAAXAAAAdW5pdmVyc2FsL3VuaXZlcnNhbC5wbmftfHlYU9farz32aAcErRYSgaSWVq2VxBglIJDUOtDWqVY9DgRSjCRYIRgQCJChHlvGQLRVoqJE5VhnEKIkQki0QLYaIEKrMSUQyS5EDBA3QxLIdBOwRXvaP+493/fce59PnocnyV7rXev3vusd91575X6+PmLaG7PfmDRp0rRPP1n5xaRJf8dNmjQ58bUpriuv3eif7Pp4JfmLiI8nlTX79bh+vEpdvm75pEkVvDdtMX93/X597yfbkydN8qxz/78CJJ7fNWnSPz75dOXyzYzovvZE3hXqdmdM9Ez01z4ftc47/iWZudOEJd8NSHhj5aw5h1d+cHT2vz77+ptZf3/d+63XTue9/jEm6NS0Vy4F1k96ZUbeJx9c++eg9WSd9G57jf6E6vhSrD7aEA3MC6mkUuzHlgqpZRRODcW49UTg6IiSwzb9+Cb6RLjTNqhnD3wvmOT+02DIl7jti02KWHRhMT0mley++PWKGaHdj5kam1rJLoqe4b706F59STqe5tA67aSMv493erum+0Nb8DL3j73xO1XMhg2c0Z+GPp5orHxzbA7Pk/TBSQ2EBOcNJQtVy+0btHq5rl71BbtfWUw7GSRzujvV3CiiD96aimTmbmA92SQ/9uFjmAjvHFHKGtNk1vah6si9x3hGCEASZA6V1HR9aKD4AWRFas8hR25HtCp0fT5RQTPNme0CEWOhYjB2txYIqWdpLmipbuxPymI1zK4PSemmUZXM0XCr83o5q099JVLUHKs69wBDs/cIHD0jr/kHRNtGb3mxn9oSNoRBKzPsoZ12I8d5fdoGqKIviaS1deOU5TXDdKyUWpfxtEAF9lnZRnlCubUCDTRtlY3e1/MSJOz79MG5CLRr2nv6X+RNwx9ND7izJ3rw+GBn/Ehqd7XrCsOnjuKRpxC1f1rj+V3Nw2GpbhlmiMJP6ZmNA63J4Z5yA/kjopS1FRfuXRiDrYlHyte5Rgum4YJoWbAN8ukzAvSXoocvDhqyYJ/Lh3WVDBaxyo/YYZaaay2m6crp/vwGg8IcWtL0Nhp4LclpNwtI8zoSJQkeODABrLLiq4qTzsmbGOEdCDSPus8xInCOjLTtvFwoalCsIOJpvvwCg7wc8rhN385sLhL5Kj0L2uqPLitZWi2JTy+Ggi9ZtxMeMKytA2xdF49jA9EdGyROp8PoZKsBH1VBG9c6zR9MVInh2kjDjGSmdqEWod0EGgjSDXLztjC5OJop4FnzSQCZpy0XOyysPEOh9XUw84MaASNzbhmuw/lFWGRYjfGqAV4p4TEWqlVu/du7jfYr0LrC4++YeO7yD6b82AWr8sODlZjVXGR+wa05NF80z9AQq9iYRERHe4IsQIH5J9cgt9dbC1UAOceMW93IQrSJ+9c9dsnYWMRVNk0/oLVsA+751G0meiMzuUzM3+Rd0B4iHpXPB1XiXpJzmKQk8figSUH9WB4LsuXWHFFDLMTQVdLb6U5oAGXGIgzi5tYBqa7Lsg2E5H3kq1yzS/QpRXXbiN4qf2Qa0duYSGTPdC05A6kwtliWSjvAPsg+M9E1hTVGg8ID9Db6dokf+TFDArLBwVkiX3N4NNKMlSJB8zs1gvxdIEVjHsgM7Sdr0iROsVENf8uMaT5wFcF4xWVhdfuugBSPv2H8vmFU/Qyrkb/zVsCPi8p8+cD56St+hPllwd7TZShEDQbMCbkCxAOxdDtmZ729wPCtuH1UqhvTg5+X0soaGMEldPjkjqQ4LoRG8SricpbHeXDoVhhfbhyZzgfa+KJ8q78zboMGEPeLBVCGxE+l7WIX8ZYKJeVdik6sYKQx/0CshBX2AyM95HwW5iJKm9q+DGiySP2Vh7kkcA+hQ4owyV+D66qgKiiJ6VVgaDDQBZBdaNuRY2xgWMW8Rc25vWzUW7w94TR5m/xqSP3B2eZaA3zxlFaxY3QPzK39RNwAuQezc6Hg7FJ5PmzOA90A7JD8ncXyQzBYEblrejmv7YrWODBKP9mVoCr3cjE3bCeeK6Mnhzy9ciUbwLwjbyvaCeMqyLMKXlncn8YthEzi9WFWOqsGVvnAGFDfx0fzAJiqptF+OdC4x14B9K2Q+CUizdeZ6TmiQCS47rEfjjzLT3sJ2sPEg31udX5Afs1PGwCFz0IDsWAmVUPNUYHsIiXDk94GEd4o0i1T24nv0YQOfKHoCoEEZtQNVDLCUS6Vshe2ycm5ACIxH6hGrB1bymQyR0/hvgrCN2GO1qcUlX4pCaNh2f6JvsrHb2DmFrZ9I1ZCVcPWKE+4YcZ7U44PY8Uu/heZ0uPBalzndKAJamzqStElv1VKCQOTNFslgWwZ6AC7YGHApGX1CbpKBbeYXyu43sW6QjDly5vEzmFtBVypIcr6qlMKi8EuCz5nOTqaJ+JBiSMLgekCo9gh7mCkw8y+usxYZonQKLMsy1UIrTduj1qX1bPKOU7Qlivqy8iqB2G8pYitxHkI50Cqa51udt6ooGOz/smwMkybPOYpDsWEpNbnXPXDy4VSOYvb+e7qbHE/g0RHkh/D+FFLaHJWfRe9FhqFJbuZGS7emwNSuDvoxdBI/nJsyWk4mcT9mq621GCBFHAZ3S6OJs5D5ZPA4Sh5E+Rxj9VPTRiBUCRPn4LiOVmN0FI/XsCUDnp7catLkVSZzJO8FnwH3sVv/EjtDDSQAA4iVPl8IDaGJQPZuuRqm8M9loVJNScfitcQtWZGOIKs4WjMlnB/Y1qYHGKAZCSPqgGCke6YVpcS6LI4T/K2bXm33plSyAhBIQkD8KIDMUTvFT+K40N+qL86q7ROHM+dBaaClWKWREZP1zgHquesPkQn0O3QUTMrHneWrMlTNsHewEL0csEHIQ7pHdhU4GkwagwXk7aCux/sw3gXmotreV1GNSwQiMs4Zt0eyZYYeOE0AiJRwkonQRkex0F7c4cy5bHFTmIrXY5Vgs+qZVgtiBw+oOIwywuMPQwmXQ1DZ3fZ5WJYOY8uHnVEapWrKo2GvS2s7Cce2/EdYiP9pNgxgB/jbV8gOFd1iazR7R2xT3VdeVjgCtpw0fpiLcfd3g7DeR2kG679VeMr7s/SXZpX3bG88Dv6TPdn8GdjoWvSo/nwv+pQbhngy5hTxnMIbrH78+bGxbS/ub9E3BG/7v70ex+cO9bh8H/Y4V73hXMlyzK7j1GbS1gmNfbTPOE7zd8E+1ZiyfKxjtcsd7dKk0y2QaW2ZMl7PfwG9XTqytTUzWPDfpSPdDzNFlE9Ps1Ip6/eRY1oGKc5+K/tavVGzNiMge/t/sfv/d/89PiRk/5vj0/98XeU2Jck/2+Q+EcQRlt4zYj0Xw8Jrf01Rk17mpaVqopK8z/MWAtCDeQC4HLC4YlRs0ncb8ya5A3L5iMqGY1Tml9o0072CjtYmA28g6gplPX2nh+zha+9l9k8oYh7aW/zWAIEa6ilDd0z/W5zYd6Y3sedrkP7TuPdic2PSRa09XQ/35AY7o0oVizJalJ0rMdFPoeZrTi99wPHqoF5JQyd6Xo/cQPBPjRCvoMgP7zedTX9mGsYxfPDhFgC/XeoyR411xBBabUnM16cY3Ra9j9MsLrL8Q81XalPPgwNXTBmqae+9ZTFW950t624v6qOcq/zBSkE2b5d8WEmt/PMxRjs470vsuP48fSRcPnBpb5BBzzPPS+Gyk60nxuIIRX+V02KVP+/aipVeBQvz970vBzUT308r/Rish5X/hXAGMFf4bv05wRbT9d98CcyKP/4T2eO/vZPsUre8F8/oXD7LLF1pOBrlQAMwXi0f6gPu+xEpbB055j/2/H4qSJLtjculodZafU48ectXFTo3id/ysTV3sWTz/2VkP2DU4InbOBeJ38ap/PeXQT59i+xj37+i+Wk/NVwW+7fvPCnkqm7nD9l/Z+zm/qB7x8giBD2rAiXsZmW9jN5+NG4UVhd2ZWpfyAPnCoj7ztW9EckRSs6MdXx5D9A14abNYOVt55uqydrz8H+MJ35aZ3XubpOTA5QBqKfx460P46gimjtnwF1K7x5IX+w18Kd7zEHi7UnCnOy5yMuxSSH/g/wivtYLH2oNiRTlzsvunuWyyey9zkq5OXbwYE4laHneeUzGDqzkfgaQ1lNdPeDK5FUt/fp2+P/D+hoeSnsfaPU2i8cW+LI6B0Sgdun2rosJ4hLvpS3gUn+/3h+xgJ68nYuG/Ok4WlaTpT+oOXmZK8T7cnKcBEpczfmKX70cakevVWpWUJDUJ4niwUpQw/JvJOy8JJaOKEaEUCSBJYRSm7BZHLDCmLirBVfaijEKsQUPr8BO4/P51ln8wGrf4MBEstTzjyh11tzeTHEKhQq3xrZMTfPSiysMVijOvQWYoGOnMvbTcRPaW0ZIL8JDl4wBE4oTVk5TFVJx065wcj0SJxT0gDTwU9iugs2Pj2djVgm49FHYB+A6oOJ7MFiJdpX+TdX/ffUp9xVa1kZIWWhedZpdI4rxWJ6nHAViOWYt5oRERIjI5wdJeXFQtvAKoVrNLqglIEkf8MFFtOwHVQiPs+MRfGsuQo5TwqAs3kYFBLJYfpVdzznIkbz9idwv12DERcgVYUb0WVCZvdO7rfgQAus94zYAYOVMjI1GySB/ZkhfnK7fBhgBCOU88t8jYmz+DwKLwDF21+xIEsjbooLk3cBNUymomJpXmdS2A/QjR3RCDNSlGuN4izcGPZguG3f8AvTxgS6cklVka6PfMLvQHslvVjcMT2ALAnMI5Hv5VMxcrFIWg4bKRK5byBsJOKz6ud34PtxO/BFUQhArM2fTe5mmHaFdXRZ8+Xk2St6q6EqBgkaGIDqgWU0QXhJ7+ClS/wJrVWpYODFSigwmkddiYqQTK97FMf9ht7OoOzSKMXlw30fE70busCu+ajIwgIFsDjTr4Zb3DIA3AODFLyA2bzdYY4UMAGSyrERqp2wpTTTcwah2uqRIIwJ9NXuvBnp9TVU+nDOasnw1z6l0WH5yWGD9JEA7UZbnJnRvYsoNYi3hxfGqejYDjPDRLFV01x1bpF+FOLxPsgDKm0zzPNpM3lz2AWvpNjJA+qEFyX2S5qG2xbIORzKjvJ01TGMubtmERbgV8thfuCwOHoWGE3kSPD91FmiSF4xJquw5ekZYEbfMtpqEFDzeZnXJErYvBUS53RRvqLUVZook25yN6aFOcQ8MVOz1RUalQVl5RMerFq6cxvRM3s7BkZR5S5Hra6dfqB9AH6YXswI0omZIR0Nk2AHtOKFZTj5nfkdqoFhsbbrEawuhkgNCxVm+NFrugxbXOoqM1CPrFYA19g2gzKGmOhRMgeV38bV2etBrkJHVso3R9VOTPndkudSh/eaJvzFnE+FE3L4pPXyS5L/sSRh1l6hSP/mH4omxpML55rZJqGgvQTzb4VW8TwBc6D3hr6kJpz6Sat65Nh06opUSuP/eZX5v9fh63+QrL+omtlPDyBPhLvQ64daoxmd3/oQcFD6KM9p4Q0NMuAky48+zXhbp5cg3PLoADWRY21T9teaO5ryeIk5vBC8qTf5x6BxQQVhHvQM2H+dRwjJdHHdquxpzNRaO/a9GvZ2IqPOt5kwVa3PAqnj0nKnIJLw+7sFJngweOy4+lFanm77CbU+B6SMd6gPPnfpbUKl40g58327razW2m5cHyHdZMrdwHzXTqRLnsX/qA1QqV2tT+tpiUCuA2o3+RDOlLCkwdG/xzWXiBfb/bwinREHynSHIhCfEqh+8353jzb7WbU+uF7mWVKQYfvYJmab0sFg+G9+xl08DyX7rbeTIrQNPjJLw1AyAP0WqWujhkp7EjN+Km5dziMNlPa0xYwD721Lkw6eFLrLF6JE0usuwUbaBOzRnrbEkVUGEVAO4hfT7RD7gZGsFjvi7KOPzxhiL5q3DtcaWcZYAchyzjmdJgH99YQyuxwnpZ8TZVuNMqetcrqq5nHlWiLCfCwqaKFWP+rQDXdZay5bQj9VCUILvx9XSbpap05xVXlmdVRa+/BbXuFD9/r22HYu4YrctZ9IO5D/IJFH4psrvFUcS2e2klRIQn9F5CyJ5m2kq1epFJuN5U++9YlmuKSSJYtvLIYHPAV5hBIpK10GDWCVYckOUyzkAN4Z6dnAGTVFDuoGxIKLEJ582/ZAJE2xXpH1rkCO3svn7UZCad+XETh+yHFZ6xY3XIXXkbjFGMc0cq8fWVcGUogcDeB+OIHOfLR/ajQzMixzMbvAJSCft/nZLa44sDXMmryvZVhujcwDqhM3hA//vAYPuFWpdU4iZaRR1XXwBgIHwo+XKl0Gpg+IhYEgLAIcBSvpSMjAiCQizsA+A9r4ciEWOLisA2EMyOi/oS8b8mi21HzKnxBZxR7MksIZgxUAosb+gDSrHGgjn+Km+uP4BVR6WUQDbDbYBxlWNXTFLIn2UlAPR++rNdBGSnswr1EDOlBFIMXjiEHEoydzj2LiCw3fwODkeO6DA2SP7zbaqplWGA5kLdRKr/l9xE/k8XA0kYNuUeTIivcx+39T0oayAmpC4SvJ7YzuWG5k9mJaIbDE4WjML/MxJvctCOQssd+ailwbIYnizkgOW5Nku21O0hDxe7CZ8l8Zq7sAvKmCL2EF0eRfzkajC1oWsxtZ3B9AeAl9ZEtJxY1ZysdR7IIk5rM7O1G+AeSgtasV9MW7VLWP+1rWcYtB+FnQHrWvtnFLPnKdU+cjO1qYVjM7gMI9jpmbBfPmgxRYrJnekhPiixPq7IWGhnvpMzl6Sg5wkHUlKey3cUPldGyGy6aZjgHYMqGhAJDsu6+L+Kl8IKAnJmSnHIsutbQMFtKFGd3do6NQ772ue/DESJKxciesWRod4vm7JOh77byhldCoxRoMdsGmgl0rYDhA+/Yy9kr7GUNUGsE5olR2OEyic3XtZUUBFAl+Sj1EfgKZGHP1833fBlgSp93IudNGBbsHth/f40pK20fxZEbBA2e1Ff/iXLGzJ8fY8rsVumGGNemaX10nTHWGXht/XnKBjp1txtR0pIgQTtSecFphJ31JB94R3QQjuDRXxEPO4Ml5Qp4o+xK3GKIXFJlDS6Jmk7YqDMaArM5h1QKgbtz1i9diGAXUuA5Xzq8/sMs226VY/BXdsA9XSCTMcGuFUS0+ltu2EhxuGR2OC2vuzThG127tuaj8ksgrjgkLXTw7kbefPnK5Wdw+YH7XmrnIxdKqAsNWo/Fiaf/Tb9HMOfbjXU+fuSp+ILuXGbK5cM5ee+mTloyj3P0Y36DSbETGYxu7KGD7LGdSqiR8pihXbigdNmyUaPPL+HAz64gO/r06TnQJMu9BOcsUsMXAUbEjdBG/jjqrjmwy78qChYH4B3VUl51yKEQCAmDIH8+fojTMDqpzO/ahPUV1z7z5Y0pNc4XxZ0nPusTPZJQQ5jPvS6syWICU9dvDknHW6q6rv/nVkQfOo141+bLJS1646nhS7ljg3380s8634yC7PenhMxffzoS8oF11/jUj9fPwh9h9SeJnDcNDLp+z1EUxWNoDAONC/3yDwN5L/amz0EWVT1orY4esfQYmI6P7GLW1pbA9bOB2QI8KnX3nGQWJY6JyijzTGt0B7oUGHsHBWKap8CUcZ4f9Vm/uMPcKlSXOLW+4/NHmDFrjbznCvo1KgtOm3iodODI0kTlsHq5DOhaF/7ckHJtrn/74JpVgueXVXJLefUzotCmdrwbNlYrAzDCp6tJzHe0qjl2ldj/EFOoFHIcp8r2EC5aOQiNkiS6fGHzj28re767ZKVrDRD16kVvcuns8iyj84gh907KCMTnc3HhxMe2zc4fGCIM/2yJf17Nk/FZ0xIW74g9Orh7D/mj+FjjubJ3xHMHeo565IYxuglwYVglGfz7XXMIcuNOmOkp9NvT9lIJi7egDUfS+eflm5IqD14449ByHvpdlzNSqV3iFHx41yByGNtVl7LNZniwAKdwcgdOmV04tgpF27solgXBK2hnYfl1FfXmrd56xwiLNKzcASI7t/ToW8yQgxIGVSmY3VqTNoP8GLypWw52BlR+Jxdysf5g0r+TWyHA5x84kHqlqtbCr4yTEQoHQGDIWwfYevli2mCbXWn2UGqJPIskR9TWmuv6TmQ84EV+GWeOJ3kWT1xG9VUgRkt9wambdE3d4ZmhdZmJutX5feCUbybYwr5Lw5OQoZoFxoHfd74OONjbBtuhU+XK+y7+cgpPJRIIc2BhmWFgfC1aXirWw+J2a3JbF8mZYkttViWUMOWWWKtc624iO9mqt8CZpa5jTjEnhz6FcrZAlJ4cnyR/D+IFOz0axw7LRxHjQNQr8Qj7qp6zivoKNRop41kIzVt44v58clrkE5YuOAOEJrRXj2df66PtbgKY421GGxyGo8Q7U2NglnJ8N+7IoYK3HQYWC/C+4K01jj5D1UJIk8MMp98R9A9tP0zk+UaRlWToDTlp2CbkG6ZwZE9JLHTfv0s3XjWJ4XecA/FgpFABu9ECBAMAvUjZyobkd3pObLBjzfPmJ4fMzVbK4m7ltwMHqhat/Vj8K8E+CajFSXqXOSvY4pYghKMZM0+/sRRbQBNu0k0v0WaGA7XxA+BixYi13KSaPQt5FDCq5D58cp2Fvdy0HvMFe3ya3l009xeAqzGh/MlniRzKUwrBg5nzUm/Tari7DbwrtrmHnYOSAZSMEe7eO0d3FoFBsrOPkva8rOrFlviKkMiifBFaRJUTPk6UM727YSuBqSH9iOLPQGlkYDm0TWokdqDKk6lj4m+ufLJDOBTN3c48e+erRkmca+5WWjp1yGLMXlX1kGLuUX9qYtJKrM4GVroThqZ9ySoEB5ZQ2xXnwwCC6lnw7lw+cn90Awur08/uT7VViWRe50LrN61TrnFmkc9D1kHpVEpO3UDa1btXkc79ZobWw+DvPUkYRlPSIiA9wxZMJ67T4TtavqqP8Z5b80+1n0l8A/rBv9m8LO9yIVZ6wWwCC1H78X4HeWhCqjZ64BXHGnU0GW/vTZJmOy6gvi3V/8E3/f1SAwpLM/htCmb1NFm7Nl1nyhYTRUsIyd6Ca5HfDEl1o7Blzp8/dcbwoNdcaT7ZnGmupZk2y19WNUDhCa9jyXAf80/1e/yK/djXwRXndFQZ1Lqk3Z2yZeBx3Mf7VV6ouLPgd9KotQV9Patv8HNEC349+LLfdLb9KVxtD2/7xYsvHXJLW6TCrz/NYveSef2//Jz25jVt87g8TvAp2V8FxGza9gGPS6/KmBCyt5IeLE7LZop70Fre4jaIJW/c8e5WvvAfDiZrE6ccvPheJYid/sohGK6YPLtkycav2/N0pB7/UaILA7t0XnwtHR6a9c0t8I0He9NPml4BfAv7/GfBWOI7gMvcTChR49d+JqlzBjMf8NUBPwgks9fNaFSHx/44iQUAfJDm6SM1SqCDxhPMrTdj6P++UkJjZNlKOiZ+N4/0J4zV3tTd2a8Ki/zM2qwx+OI7TzNE+TH/v32natsibvJiPJuvlBshrmstp2tvWlNXF/LlcQqJfqshLwC8B/98FXC++k2r/pdy+Y9TaXPU8wGpzR+ZPM159WPRiqTi834v5jv/HXyfkGoefn8Bd74RlzgxCSQEws3YCZsPlRCboS+UMzON8V/juTXq+sc+CEPw3Pe019RidDqM6ePf2CYGw8iCDVevE+w5XuNIgk/HaUP7E4vR+PybXHRMP5XYKxuT0c/UEb9Zd7oX64cHEpA/njQn+OmqCTTzcvfIXUp4Dc8e9kuuuTGxaqdgwtjJfRT2HbrFbNTYZXkJ6Cem/AlIbHuweewoRgWQN9bp3NJiHftqgla6MnP/i+O6E4cGVSD3Y7b4/g6d1uB8SoFu87744Q02vGH6ge7JX2F7rddI+VVRaO/vTPw7Vd5Gjp4Qd+AmLE235AxpXPmCpCQIjfrafLG5b8AcErrK4pGL3Qw3lD3xaucWY+A6WuV3v/Kq6ausfhox11f9LQOT0jF8PRTQ76adjiN7OjOrCmhdlXKUoLMZ8JSe8c827gXeex0+R/EHiUV3IWa1BL7XuJaT/IZAwtMoo59AG5z5r2o7RVS+3zb4keUnykuQlyUuSlyQvSV6SvCR5SfKS5CXJS5KXJC9J/lMS9wbqtsFv36uVBAc8t1N++OdNVIJVraQpYd8NKXTxOdh3f7+P0fT9Bny6SZOsbC/BvtfTa1ubI5wTiqX8d78y7eoQDX0vsP3qMbZB/uF/3R78ayrxyAGk7VGve3R1TcdwmVAkHb5CNXdkGm/lAm/z0AhqWEcvOEb1dKHoXLw5xBuy1Lk3jq/p20RvFzeJWala4F2Ec11/Mh+Bk9n7EgW1UEHiWmTv6TzAlxdqZYxN7Udyjqq8THf2bZ1h3cyMVwOSWaqQqr4EHyizWgFwtrto3bsFf/B6eq8BbMaXXBq9HYFPQtXE97l3vandx83wa+3JAqtGfcALz+h3b75ToPTdYVD9TDS7nzB8YUPtr5VdxjXExHT1F7aSAgPLXKNl3YkF+2oc0uihpUn+RnJqrdUok9mCy78a4bSXgYQvrPjQNnDsaAvo12sGC7b1dIZr3GK2Zg39ZG9V5HSZSGV/tX4Nrxio9gPGYOUcenyknNk18uXhKGmq4cEVfm1gVgsj02N35/1y9vBIucFAx+qSkaUUZrP7BQZp8F7518Fs9I/u42fezO4RR9lmiwoMBQqd4d0pdeJ4iUSSMNc6+0aheWMUGv9A7LTsKFTwRTUonJ1rFBujPCN4k12i39swc+nYK6zKkMjvWL1r1AlV77F55YOfhrjkJpyasrCSRyVhpjTcniWTbzscRf0gqyKekUd9Ejj1rLg8qp93KV9pTZrPpQbKT8HR5VNvwipB84LowuUZLkHR9xHRUoQcm05eSMQrBraUZ2xZdtDTh1XQa8XryDD0VlU+L50Zrv1ZrIa4xqiSk310t2qWWT691qvERX4/Dmcuu1zIYyHlTeEFSG17CpdLjw/5PKoei7PWG++MmlGrb1pSwpcBCnD7EcxHhXTM6h/pJxdJETuDiYQ3sdHl7ET06Gy1mVWvgFKW1XTAQviJNTTcyMKGOR0RJik/zNN9PMIsjg/ZRC0OvIt3nO0NipzJodSWyTg/idNXkePuoiLzqPJAQQg/d3lCWOjBYr69o4CeHD7UoDDsX8Q1eIF4oUEpr8uXri4bxafWdvRCUatMdsbMSnPt4fbuubuMmR/UNK273YFz2eHpXOTGjgGt8EYRy7Oosi1+o42RYYJIRfTBPPm9w1FV1xD8op338hTTimsrtTWhITSKGcktrlF0mL9ILS4+WGt0wfMZPu3Fml/rQFWap7ksOK7K5vV4V6XylqvHldHHEYTjbE9U3TPovrqIAnT1eo9iKM2fwlG9i/uQfY0ZMh/tbG5iWC0tg1dtoTi+bhQEquss1kVgAijNemLUXP6NlZMInHsTlYA1oiDhM0d7zpkRQ8+zte7Blqymg7WJ7iOhBh6SeWc5JerK3sGrh9spCunQWfRZQXZUewU9ub2M75IJRLyPAikefND4mJh/K962AlWXsU9HqdeHrJZCmTNlPuSbXGgRm7STiZg8BAsFVZi/oRJnmoV+08ifEzso4YtQTdLVpnQklJJ+DHCfcuR+YYTq3kBL44icZ9znU/WkUMfwUbrPAG/FJnqprdF3aUKa1iUdk9TlmTwbRC5HUsT5/tG9XYJ891p7kyZD1w+yUKkxGskZWJ48bt+hYd6rXiDQoqKYgeFcZYrtYRqM3C1eOKWBvj0sMknCGvF6o6AzmZg4konLus3ItO2Ylg1ZS2rD3WqNB76sVpAvTHlw6a4UucLvS2XYYGOfcUg4yBdSaexeMjJUtrAj2p6NztS6lBv1lnEeYs3hKHZL2wqXMla2Xc7sv6Fvztb2VtfcHVeYHFkyxipsROlen7MHmrkfHLBg+wcqLcldNVp7P98esif95FnLoF7M6z33RCfVVVpSWOq1phvb7tKwM3nv4+VdbXIylxcQzXP9K+u7oJF8Pl8ATDf7JvII89CJwiqlfqf4rla2W/MqjWiyw+QMWMPyo1Hz6nmX0Jk2CPip0w3VYCC95/krzCdCoZAbQNXaMbBcHdm3gXxerjnWy3L5Er9/Wmq8hQSg98kZ+U0fTlnNeQu2u5etU16ij1iEnaNKCjhvOrCXAVfryS6LaIwLWSQXCPmJkQ44M4qI4DQXFnG8C05jZwt4F58oh2semo3aJbS/4VBWNtdJXpK3HF3TvHej4QDWhUdhKNtypVxkW/r9mEm0WGT7Fcp1tqnJ2v2uZpcXSfvFfWTXkHIRf0bBrcD68zeYbTAcn0PjzkmyDT2CvV/aZb9cMO/UQsHbcFGBTrlHYehfYD2xMFZ0DN4A4DpSW8QhKCW3rR7w53j7g/0Z9f4C7ZNkEc/yy238PFcGsBesNAJQfGMw4xJEs5HObPS7TH9IcaYtHBMWekuBQkjCjmufA5NtIVCgiiwWJyz8GbgUm+FxS8Y2X+UPXL6QjmWahIJwjhVmO/PVKV8lheh5jPxJlDOEtlWt3+UWVSWEMWJpWVC6n4rE8axbV1AMXT/EWu9KHh7JY7W8UovXmtSRqzZM3/lRAnlsVuzmCQTf5zpz+kPjs8ZWSbNbLSChPswjIOW3veVx8A3TcxV8MJKbHMM6SSdsVyxPDGtLto3Eczm44U2p6gTKGcs2sKIB8NnwWnWchihCzAdO+QYKXq/etwmkjMmC0ql12rVKRMbj04PonLOMSGJR+xTGjV4r/bAdeeqsmGk7Ky/tzZgzpvFZF+nppj1zx76nvk393GRaO2aY/S6Xj+anbASRdXCwDTa3FGbXnXuNzymbncg7RNs9crkRkycvp7fFmVSXtlQq77ic3bH5CLNFDIISFyz2iRj7v0q7eKVAl0IxBex2imgqRdm7VsZiDFHuYwg3a5JNVaLavt6TRqZ+jaQrMDHEekU7emXQAAuJcSmY3xWvlnyu8+hKddef4JzhhLjOm5cFTektwlDhmNc9Vzt8JXGd0yMZ3jJwrJh801duCSr5HJslHRYsL1V/hCu5A+MgfAnfSR0+DeiAcc3KlQMY9t8WR/PkeopEKomijKhur1LIEvfBBFoDAgfucfVzZZoful2ukq1PY+uZN7non/Ml+nBjiGw9EUf7vt3n6ZtqMxi8GZ2RZ/2F8QvHdjwKMe7xzu8gJY48Q0yRc4LPdN2Ey+QGgyH72boLRhqprYQ64urN0/a4cgkuYWuZ8/pQ1JTqLuxHafbk3lXPxBrH9FNQo1fz4TiAsNdXFVVYbZh3X/OzGE7yVev/tVNDzKVSpP0p5WumNq19DtMA6VWSA5g7U7untNcJmzaueXBnROI1SbwEz24aj4OoIoHQwlsjwTsOHIkijFlD9qMoY8bWUf3RqFX3rxYVFIMRd0sxllWQ/qK4/Dq9ZlFJBbxvdGaOzx080s3amS5ytCMkI5yGIsjnyBUWW73+3XoFvdh94lLcvpkghblul4AHB7t/dD/cd4DdCijJRwb5yugmHGcQR3W/MNJ4aORpNoHpUHntrQh+VGnkK25LkXUDTmbUkr1y80PYU53qCTq+eSzq5tcvD+9ITB1Z9Vs0udR188bCGtp4PHEfKHig1rm8ZHrpjqWL5YJYcBlEPd/VRr6cL+IRDsgVPts7UHIpZMLY+j60MsfUALjuYNbzzgFtgBAFDkCYyw3u073Q5YLNS/rnOZj4jiC8bKt/RrZlR055bu8ghqwh5nDmz3cUNnXthetwZqSjE9nsyj4Uzqdezqe9Xo5HXq0Qt44/LUOy2WRPgqvN5Jy6vR45G22CUxaEr1w7iMkzinrZLgeAjhVdqO+cnZ2Suv1wbfj4ksTW6ylRqbXjPjzPlWte6hHEVqGsRBdYdTWa1bOmR7/TJy1eI5npSgZ7RByrSCm4ct0PRb4SzYuBqrpSdLuFModB5qg00P0qMTz+XSkJFeAyKp2TUSAz/3pm5yT/DaXlvydCbqlGXZnauTG1fXzS7zawB77vEVCrFlrD3JNWuoXao4/ZKm/6NlJEq911zUMN836gst4n2e8PZfhJ4xvBs89Wja+DfwcRphURfkA0GKBZ5ijBgGAsJuDGDTmV3nIVHqtSjkfT9Ef7p7YSforfYgpxRUjhFqi81GgFHx+gJ98Spx9/Drvk9bHFTp7I4nzdx2QyrW1aaatWlh7/W8I1qpKVjCVcNw7at2XY2lMNmIUdVZJC5BoCTX0UWBOrRfNbIOQFBtI14ECw+8DMTbaT+WpBQtV8q8UVReNbyLzwIraNH6shMvSh2mOOAx9zzGkcs266N7oczeN8/jilPLN9zRRsYURQN/SF2qyIrdcKDrE2RJ+LchR6jqfxKbbtPdN3Ia1uTDeaCcLoDE0vQ96y7mHX9rVjLzNnnxhmhAwWy0aKqZwRPueYJ9WvimMDOEz1QWCNvd/ooI26VAdnD5hC10J4F9e/jiXjVZaeh72u2mAGB9hloqMbUirbaKtsCCrSLEWF0xCGPKnhXVumzJxJTUxXRLbOwM5UFbTtMv/d9oUtfDbOxbdYqbD5+yOmuk+Pq+6Zd0Czu6Z3UyR7imFdGFzfCnZj2IeiumeamxLZgzZjB/On4o7DhcfqMjsGSwYN9SlgkJrlLij3hkDfFAR6nqjp3xTpzwDJ1bnzQGKGxgM3zC0tvqoUHt15mSvjYNl+OHaUV/EYXw6wmn4sxl2ePsrw/8l0LV/Rv+mcAyLJo8HuC5ZGKj451X16Znt1iuF9XQJ9e6qvu5w8lf1XFe1QnsAxdK5n7HTUSdkLUpu2Sp7++GbPtxO/bTY9YQN6rDAO3lyxR6rrderV4/V3RU44dhkSV+oKlM515a+Nld7zdwJ+tcG01e57As0lHMfI0OqxsdI+6y2qIDkqhULnVOW3k6fOQRe85b7+6ar1K8s+/vKf/wtQSwMEFAACAAgAZACNSWigejpNAAAAawAAABsAAAB1bml2ZXJzYWwvdW5pdmVyc2FsLnBuZy54bWyzsa/IzVEoSy0qzszPs1Uy1DNQsrfj5bIpKEoty0wtV6gAihnpGUCAkkKlrZIJErc8M6UkA6jCwNgYIZiRmpmeUWKrZG5uChfUB5oJAFBLAQIAABQAAgAIAESUV0cjtE77+wIAALAIAAAUAAAAAAAAAAEAAAAAAAAAAAB1bml2ZXJzYWwvcGxheWVyLnhtbFBLAQIAABQAAgAIAGQAjUmHb5M5aCsAALNWAAAXAAAAAAAAAAAAAAAAAC0DAAB1bml2ZXJzYWwvdW5pdmVyc2FsLnBuZ1BLAQIAABQAAgAIAGQAjUlooHo6TQAAAGsAAAAbAAAAAAAAAAEAAAAAAMouAAB1bml2ZXJzYWwvdW5pdmVyc2FsLnBuZy54bWxQSwUGAAAAAAMAAwDQAAAAUC8AAAAA"/>
  <p:tag name="ISPRING_PRESENTATION_TITLE" val="大气简约国王系统通用PPT模板"/>
</p:tagLst>
</file>

<file path=ppt/theme/theme1.xml><?xml version="1.0" encoding="utf-8"?>
<a:theme xmlns:a="http://schemas.openxmlformats.org/drawingml/2006/main" name="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7576</Words>
  <Application>Microsoft Office PowerPoint</Application>
  <PresentationFormat>宽屏</PresentationFormat>
  <Paragraphs>428</Paragraphs>
  <Slides>80</Slides>
  <Notes>79</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80</vt:i4>
      </vt:variant>
    </vt:vector>
  </HeadingPairs>
  <TitlesOfParts>
    <vt:vector size="89" baseType="lpstr">
      <vt:lpstr>Nexa Bold</vt:lpstr>
      <vt:lpstr>方正兰亭纤黑_GBK</vt:lpstr>
      <vt:lpstr>宋体</vt:lpstr>
      <vt:lpstr>微软雅黑</vt:lpstr>
      <vt:lpstr>Arial</vt:lpstr>
      <vt:lpstr>Calibri</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春秋视觉</dc:creator>
  <cp:lastModifiedBy>thtf</cp:lastModifiedBy>
  <cp:revision>97</cp:revision>
  <dcterms:created xsi:type="dcterms:W3CDTF">2016-03-04T06:20:00Z</dcterms:created>
  <dcterms:modified xsi:type="dcterms:W3CDTF">2022-10-13T02:33:29Z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y fmtid="{D5CDD505-2E9C-101B-9397-08002B2CF9AE}" pid="3" name="KSOTemplateUUID">
    <vt:lpwstr>v1.0_mb_4L+B07OUdl2mZ1Qvdy/yog==</vt:lpwstr>
  </property>
</Properties>
</file>