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8"/>
  </p:notesMasterIdLst>
  <p:sldIdLst>
    <p:sldId id="256" r:id="rId2"/>
    <p:sldId id="414" r:id="rId3"/>
    <p:sldId id="258" r:id="rId4"/>
    <p:sldId id="328" r:id="rId5"/>
    <p:sldId id="513" r:id="rId6"/>
    <p:sldId id="326" r:id="rId7"/>
    <p:sldId id="321" r:id="rId8"/>
    <p:sldId id="309" r:id="rId9"/>
    <p:sldId id="415" r:id="rId10"/>
    <p:sldId id="416" r:id="rId11"/>
    <p:sldId id="417" r:id="rId12"/>
    <p:sldId id="514" r:id="rId13"/>
    <p:sldId id="424" r:id="rId14"/>
    <p:sldId id="427" r:id="rId15"/>
    <p:sldId id="428" r:id="rId16"/>
    <p:sldId id="425" r:id="rId17"/>
    <p:sldId id="429" r:id="rId18"/>
    <p:sldId id="502" r:id="rId19"/>
    <p:sldId id="431" r:id="rId20"/>
    <p:sldId id="433" r:id="rId21"/>
    <p:sldId id="434" r:id="rId22"/>
    <p:sldId id="515" r:id="rId23"/>
    <p:sldId id="516" r:id="rId24"/>
    <p:sldId id="439" r:id="rId25"/>
    <p:sldId id="440" r:id="rId26"/>
    <p:sldId id="442" r:id="rId27"/>
    <p:sldId id="496" r:id="rId28"/>
    <p:sldId id="445" r:id="rId29"/>
    <p:sldId id="325" r:id="rId30"/>
    <p:sldId id="446" r:id="rId31"/>
    <p:sldId id="447" r:id="rId32"/>
    <p:sldId id="448" r:id="rId33"/>
    <p:sldId id="449" r:id="rId34"/>
    <p:sldId id="450" r:id="rId35"/>
    <p:sldId id="455" r:id="rId36"/>
    <p:sldId id="456" r:id="rId37"/>
    <p:sldId id="457" r:id="rId38"/>
    <p:sldId id="507" r:id="rId39"/>
    <p:sldId id="458" r:id="rId40"/>
    <p:sldId id="459" r:id="rId41"/>
    <p:sldId id="460" r:id="rId42"/>
    <p:sldId id="461" r:id="rId43"/>
    <p:sldId id="508" r:id="rId44"/>
    <p:sldId id="509" r:id="rId45"/>
    <p:sldId id="462" r:id="rId46"/>
    <p:sldId id="480" r:id="rId47"/>
    <p:sldId id="454" r:id="rId48"/>
    <p:sldId id="463" r:id="rId49"/>
    <p:sldId id="510" r:id="rId50"/>
    <p:sldId id="517" r:id="rId51"/>
    <p:sldId id="518" r:id="rId52"/>
    <p:sldId id="519" r:id="rId53"/>
    <p:sldId id="532" r:id="rId54"/>
    <p:sldId id="278" r:id="rId55"/>
    <p:sldId id="314" r:id="rId56"/>
    <p:sldId id="468" r:id="rId57"/>
    <p:sldId id="476" r:id="rId58"/>
    <p:sldId id="520" r:id="rId59"/>
    <p:sldId id="521" r:id="rId60"/>
    <p:sldId id="522" r:id="rId61"/>
    <p:sldId id="523" r:id="rId62"/>
    <p:sldId id="524" r:id="rId63"/>
    <p:sldId id="525" r:id="rId64"/>
    <p:sldId id="526" r:id="rId65"/>
    <p:sldId id="474" r:id="rId66"/>
    <p:sldId id="477" r:id="rId67"/>
    <p:sldId id="478" r:id="rId68"/>
    <p:sldId id="479" r:id="rId69"/>
    <p:sldId id="475" r:id="rId70"/>
    <p:sldId id="527" r:id="rId71"/>
    <p:sldId id="528" r:id="rId72"/>
    <p:sldId id="529" r:id="rId73"/>
    <p:sldId id="487" r:id="rId74"/>
    <p:sldId id="488" r:id="rId75"/>
    <p:sldId id="490" r:id="rId76"/>
    <p:sldId id="530" r:id="rId77"/>
    <p:sldId id="533" r:id="rId78"/>
    <p:sldId id="534" r:id="rId79"/>
    <p:sldId id="491" r:id="rId80"/>
    <p:sldId id="492" r:id="rId81"/>
    <p:sldId id="493" r:id="rId82"/>
    <p:sldId id="494" r:id="rId83"/>
    <p:sldId id="495" r:id="rId84"/>
    <p:sldId id="512" r:id="rId85"/>
    <p:sldId id="531" r:id="rId86"/>
    <p:sldId id="330" r:id="rId87"/>
  </p:sldIdLst>
  <p:sldSz cx="12192000" cy="6858000"/>
  <p:notesSz cx="6858000" cy="9144000"/>
  <p:custDataLst>
    <p:tags r:id="rId8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6B"/>
    <a:srgbClr val="00968F"/>
    <a:srgbClr val="005450"/>
    <a:srgbClr val="EB6100"/>
    <a:srgbClr val="FF6D09"/>
    <a:srgbClr val="0042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4" autoAdjust="0"/>
    <p:restoredTop sz="94660"/>
  </p:normalViewPr>
  <p:slideViewPr>
    <p:cSldViewPr snapToGrid="0">
      <p:cViewPr varScale="1">
        <p:scale>
          <a:sx n="67" d="100"/>
          <a:sy n="67" d="100"/>
        </p:scale>
        <p:origin x="102" y="630"/>
      </p:cViewPr>
      <p:guideLst/>
    </p:cSldViewPr>
  </p:slid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D87EC2-92A6-477E-9DCD-DF8507EB84E8}"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8B75A-14D2-4729-84D1-727F0D9CFC0D}" type="slidenum">
              <a:rPr lang="zh-CN" altLang="en-US" smtClean="0"/>
              <a:t>‹#›</a:t>
            </a:fld>
            <a:endParaRPr lang="zh-CN" altLang="en-US"/>
          </a:p>
        </p:txBody>
      </p:sp>
    </p:spTree>
    <p:extLst>
      <p:ext uri="{BB962C8B-B14F-4D97-AF65-F5344CB8AC3E}">
        <p14:creationId xmlns:p14="http://schemas.microsoft.com/office/powerpoint/2010/main" val="216086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8B75A-14D2-4729-84D1-727F0D9CFC0D}" type="slidenum">
              <a:rPr lang="zh-CN" altLang="en-US" smtClean="0"/>
              <a:t>1</a:t>
            </a:fld>
            <a:endParaRPr lang="zh-CN" altLang="en-US"/>
          </a:p>
        </p:txBody>
      </p:sp>
    </p:spTree>
    <p:extLst>
      <p:ext uri="{BB962C8B-B14F-4D97-AF65-F5344CB8AC3E}">
        <p14:creationId xmlns:p14="http://schemas.microsoft.com/office/powerpoint/2010/main" val="4059689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11</a:t>
            </a:fld>
            <a:endParaRPr lang="zh-CN" altLang="en-US"/>
          </a:p>
        </p:txBody>
      </p:sp>
    </p:spTree>
    <p:extLst>
      <p:ext uri="{BB962C8B-B14F-4D97-AF65-F5344CB8AC3E}">
        <p14:creationId xmlns:p14="http://schemas.microsoft.com/office/powerpoint/2010/main" val="14013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12</a:t>
            </a:fld>
            <a:endParaRPr lang="zh-CN" altLang="en-US"/>
          </a:p>
        </p:txBody>
      </p:sp>
    </p:spTree>
    <p:extLst>
      <p:ext uri="{BB962C8B-B14F-4D97-AF65-F5344CB8AC3E}">
        <p14:creationId xmlns:p14="http://schemas.microsoft.com/office/powerpoint/2010/main" val="212047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13</a:t>
            </a:fld>
            <a:endParaRPr lang="zh-CN" altLang="en-US"/>
          </a:p>
        </p:txBody>
      </p:sp>
    </p:spTree>
    <p:extLst>
      <p:ext uri="{BB962C8B-B14F-4D97-AF65-F5344CB8AC3E}">
        <p14:creationId xmlns:p14="http://schemas.microsoft.com/office/powerpoint/2010/main" val="1316241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14</a:t>
            </a:fld>
            <a:endParaRPr lang="zh-CN" altLang="en-US"/>
          </a:p>
        </p:txBody>
      </p:sp>
    </p:spTree>
    <p:extLst>
      <p:ext uri="{BB962C8B-B14F-4D97-AF65-F5344CB8AC3E}">
        <p14:creationId xmlns:p14="http://schemas.microsoft.com/office/powerpoint/2010/main" val="433714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15</a:t>
            </a:fld>
            <a:endParaRPr lang="zh-CN" altLang="en-US"/>
          </a:p>
        </p:txBody>
      </p:sp>
    </p:spTree>
    <p:extLst>
      <p:ext uri="{BB962C8B-B14F-4D97-AF65-F5344CB8AC3E}">
        <p14:creationId xmlns:p14="http://schemas.microsoft.com/office/powerpoint/2010/main" val="2056525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16</a:t>
            </a:fld>
            <a:endParaRPr lang="zh-CN" altLang="en-US"/>
          </a:p>
        </p:txBody>
      </p:sp>
    </p:spTree>
    <p:extLst>
      <p:ext uri="{BB962C8B-B14F-4D97-AF65-F5344CB8AC3E}">
        <p14:creationId xmlns:p14="http://schemas.microsoft.com/office/powerpoint/2010/main" val="1655770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17</a:t>
            </a:fld>
            <a:endParaRPr lang="zh-CN" altLang="en-US"/>
          </a:p>
        </p:txBody>
      </p:sp>
    </p:spTree>
    <p:extLst>
      <p:ext uri="{BB962C8B-B14F-4D97-AF65-F5344CB8AC3E}">
        <p14:creationId xmlns:p14="http://schemas.microsoft.com/office/powerpoint/2010/main" val="197624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18</a:t>
            </a:fld>
            <a:endParaRPr lang="zh-CN" altLang="en-US"/>
          </a:p>
        </p:txBody>
      </p:sp>
    </p:spTree>
    <p:extLst>
      <p:ext uri="{BB962C8B-B14F-4D97-AF65-F5344CB8AC3E}">
        <p14:creationId xmlns:p14="http://schemas.microsoft.com/office/powerpoint/2010/main" val="3929963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19</a:t>
            </a:fld>
            <a:endParaRPr lang="zh-CN" altLang="en-US"/>
          </a:p>
        </p:txBody>
      </p:sp>
    </p:spTree>
    <p:extLst>
      <p:ext uri="{BB962C8B-B14F-4D97-AF65-F5344CB8AC3E}">
        <p14:creationId xmlns:p14="http://schemas.microsoft.com/office/powerpoint/2010/main" val="1688797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20</a:t>
            </a:fld>
            <a:endParaRPr lang="zh-CN" altLang="en-US"/>
          </a:p>
        </p:txBody>
      </p:sp>
    </p:spTree>
    <p:extLst>
      <p:ext uri="{BB962C8B-B14F-4D97-AF65-F5344CB8AC3E}">
        <p14:creationId xmlns:p14="http://schemas.microsoft.com/office/powerpoint/2010/main" val="7094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8B75A-14D2-4729-84D1-727F0D9CFC0D}" type="slidenum">
              <a:rPr lang="zh-CN" altLang="en-US" smtClean="0"/>
              <a:t>3</a:t>
            </a:fld>
            <a:endParaRPr lang="zh-CN" altLang="en-US"/>
          </a:p>
        </p:txBody>
      </p:sp>
    </p:spTree>
    <p:extLst>
      <p:ext uri="{BB962C8B-B14F-4D97-AF65-F5344CB8AC3E}">
        <p14:creationId xmlns:p14="http://schemas.microsoft.com/office/powerpoint/2010/main" val="137596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21</a:t>
            </a:fld>
            <a:endParaRPr lang="zh-CN" altLang="en-US"/>
          </a:p>
        </p:txBody>
      </p:sp>
    </p:spTree>
    <p:extLst>
      <p:ext uri="{BB962C8B-B14F-4D97-AF65-F5344CB8AC3E}">
        <p14:creationId xmlns:p14="http://schemas.microsoft.com/office/powerpoint/2010/main" val="1615758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22</a:t>
            </a:fld>
            <a:endParaRPr lang="zh-CN" altLang="en-US"/>
          </a:p>
        </p:txBody>
      </p:sp>
    </p:spTree>
    <p:extLst>
      <p:ext uri="{BB962C8B-B14F-4D97-AF65-F5344CB8AC3E}">
        <p14:creationId xmlns:p14="http://schemas.microsoft.com/office/powerpoint/2010/main" val="255556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23</a:t>
            </a:fld>
            <a:endParaRPr lang="zh-CN" altLang="en-US"/>
          </a:p>
        </p:txBody>
      </p:sp>
    </p:spTree>
    <p:extLst>
      <p:ext uri="{BB962C8B-B14F-4D97-AF65-F5344CB8AC3E}">
        <p14:creationId xmlns:p14="http://schemas.microsoft.com/office/powerpoint/2010/main" val="107995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24</a:t>
            </a:fld>
            <a:endParaRPr lang="zh-CN" altLang="en-US"/>
          </a:p>
        </p:txBody>
      </p:sp>
    </p:spTree>
    <p:extLst>
      <p:ext uri="{BB962C8B-B14F-4D97-AF65-F5344CB8AC3E}">
        <p14:creationId xmlns:p14="http://schemas.microsoft.com/office/powerpoint/2010/main" val="24960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25</a:t>
            </a:fld>
            <a:endParaRPr lang="zh-CN" altLang="en-US"/>
          </a:p>
        </p:txBody>
      </p:sp>
    </p:spTree>
    <p:extLst>
      <p:ext uri="{BB962C8B-B14F-4D97-AF65-F5344CB8AC3E}">
        <p14:creationId xmlns:p14="http://schemas.microsoft.com/office/powerpoint/2010/main" val="2999935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26</a:t>
            </a:fld>
            <a:endParaRPr lang="zh-CN" altLang="en-US"/>
          </a:p>
        </p:txBody>
      </p:sp>
    </p:spTree>
    <p:extLst>
      <p:ext uri="{BB962C8B-B14F-4D97-AF65-F5344CB8AC3E}">
        <p14:creationId xmlns:p14="http://schemas.microsoft.com/office/powerpoint/2010/main" val="1027139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27</a:t>
            </a:fld>
            <a:endParaRPr lang="zh-CN" altLang="en-US"/>
          </a:p>
        </p:txBody>
      </p:sp>
    </p:spTree>
    <p:extLst>
      <p:ext uri="{BB962C8B-B14F-4D97-AF65-F5344CB8AC3E}">
        <p14:creationId xmlns:p14="http://schemas.microsoft.com/office/powerpoint/2010/main" val="1015161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8B75A-14D2-4729-84D1-727F0D9CFC0D}" type="slidenum">
              <a:rPr lang="zh-CN" altLang="en-US" smtClean="0"/>
              <a:t>28</a:t>
            </a:fld>
            <a:endParaRPr lang="zh-CN" altLang="en-US"/>
          </a:p>
        </p:txBody>
      </p:sp>
    </p:spTree>
    <p:extLst>
      <p:ext uri="{BB962C8B-B14F-4D97-AF65-F5344CB8AC3E}">
        <p14:creationId xmlns:p14="http://schemas.microsoft.com/office/powerpoint/2010/main" val="104804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29</a:t>
            </a:fld>
            <a:endParaRPr lang="zh-CN" altLang="en-US"/>
          </a:p>
        </p:txBody>
      </p:sp>
    </p:spTree>
    <p:extLst>
      <p:ext uri="{BB962C8B-B14F-4D97-AF65-F5344CB8AC3E}">
        <p14:creationId xmlns:p14="http://schemas.microsoft.com/office/powerpoint/2010/main" val="64325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30</a:t>
            </a:fld>
            <a:endParaRPr lang="zh-CN" altLang="en-US"/>
          </a:p>
        </p:txBody>
      </p:sp>
    </p:spTree>
    <p:extLst>
      <p:ext uri="{BB962C8B-B14F-4D97-AF65-F5344CB8AC3E}">
        <p14:creationId xmlns:p14="http://schemas.microsoft.com/office/powerpoint/2010/main" val="46505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a:t>
            </a:fld>
            <a:endParaRPr lang="zh-CN" altLang="en-US"/>
          </a:p>
        </p:txBody>
      </p:sp>
    </p:spTree>
    <p:extLst>
      <p:ext uri="{BB962C8B-B14F-4D97-AF65-F5344CB8AC3E}">
        <p14:creationId xmlns:p14="http://schemas.microsoft.com/office/powerpoint/2010/main" val="993554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31</a:t>
            </a:fld>
            <a:endParaRPr lang="zh-CN" altLang="en-US"/>
          </a:p>
        </p:txBody>
      </p:sp>
    </p:spTree>
    <p:extLst>
      <p:ext uri="{BB962C8B-B14F-4D97-AF65-F5344CB8AC3E}">
        <p14:creationId xmlns:p14="http://schemas.microsoft.com/office/powerpoint/2010/main" val="192542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32</a:t>
            </a:fld>
            <a:endParaRPr lang="zh-CN" altLang="en-US"/>
          </a:p>
        </p:txBody>
      </p:sp>
    </p:spTree>
    <p:extLst>
      <p:ext uri="{BB962C8B-B14F-4D97-AF65-F5344CB8AC3E}">
        <p14:creationId xmlns:p14="http://schemas.microsoft.com/office/powerpoint/2010/main" val="2106367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33</a:t>
            </a:fld>
            <a:endParaRPr lang="zh-CN" altLang="en-US"/>
          </a:p>
        </p:txBody>
      </p:sp>
    </p:spTree>
    <p:extLst>
      <p:ext uri="{BB962C8B-B14F-4D97-AF65-F5344CB8AC3E}">
        <p14:creationId xmlns:p14="http://schemas.microsoft.com/office/powerpoint/2010/main" val="2431544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34</a:t>
            </a:fld>
            <a:endParaRPr lang="zh-CN" altLang="en-US"/>
          </a:p>
        </p:txBody>
      </p:sp>
    </p:spTree>
    <p:extLst>
      <p:ext uri="{BB962C8B-B14F-4D97-AF65-F5344CB8AC3E}">
        <p14:creationId xmlns:p14="http://schemas.microsoft.com/office/powerpoint/2010/main" val="2410322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35</a:t>
            </a:fld>
            <a:endParaRPr lang="zh-CN" altLang="en-US"/>
          </a:p>
        </p:txBody>
      </p:sp>
    </p:spTree>
    <p:extLst>
      <p:ext uri="{BB962C8B-B14F-4D97-AF65-F5344CB8AC3E}">
        <p14:creationId xmlns:p14="http://schemas.microsoft.com/office/powerpoint/2010/main" val="3678862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36</a:t>
            </a:fld>
            <a:endParaRPr lang="zh-CN" altLang="en-US"/>
          </a:p>
        </p:txBody>
      </p:sp>
    </p:spTree>
    <p:extLst>
      <p:ext uri="{BB962C8B-B14F-4D97-AF65-F5344CB8AC3E}">
        <p14:creationId xmlns:p14="http://schemas.microsoft.com/office/powerpoint/2010/main" val="135414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37</a:t>
            </a:fld>
            <a:endParaRPr lang="zh-CN" altLang="en-US"/>
          </a:p>
        </p:txBody>
      </p:sp>
    </p:spTree>
    <p:extLst>
      <p:ext uri="{BB962C8B-B14F-4D97-AF65-F5344CB8AC3E}">
        <p14:creationId xmlns:p14="http://schemas.microsoft.com/office/powerpoint/2010/main" val="2194523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38</a:t>
            </a:fld>
            <a:endParaRPr lang="zh-CN" altLang="en-US"/>
          </a:p>
        </p:txBody>
      </p:sp>
    </p:spTree>
    <p:extLst>
      <p:ext uri="{BB962C8B-B14F-4D97-AF65-F5344CB8AC3E}">
        <p14:creationId xmlns:p14="http://schemas.microsoft.com/office/powerpoint/2010/main" val="20740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39</a:t>
            </a:fld>
            <a:endParaRPr lang="zh-CN" altLang="en-US"/>
          </a:p>
        </p:txBody>
      </p:sp>
    </p:spTree>
    <p:extLst>
      <p:ext uri="{BB962C8B-B14F-4D97-AF65-F5344CB8AC3E}">
        <p14:creationId xmlns:p14="http://schemas.microsoft.com/office/powerpoint/2010/main" val="3318390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40</a:t>
            </a:fld>
            <a:endParaRPr lang="zh-CN" altLang="en-US"/>
          </a:p>
        </p:txBody>
      </p:sp>
    </p:spTree>
    <p:extLst>
      <p:ext uri="{BB962C8B-B14F-4D97-AF65-F5344CB8AC3E}">
        <p14:creationId xmlns:p14="http://schemas.microsoft.com/office/powerpoint/2010/main" val="330927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a:t>
            </a:fld>
            <a:endParaRPr lang="zh-CN" altLang="en-US"/>
          </a:p>
        </p:txBody>
      </p:sp>
    </p:spTree>
    <p:extLst>
      <p:ext uri="{BB962C8B-B14F-4D97-AF65-F5344CB8AC3E}">
        <p14:creationId xmlns:p14="http://schemas.microsoft.com/office/powerpoint/2010/main" val="1571573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41</a:t>
            </a:fld>
            <a:endParaRPr lang="zh-CN" altLang="en-US"/>
          </a:p>
        </p:txBody>
      </p:sp>
    </p:spTree>
    <p:extLst>
      <p:ext uri="{BB962C8B-B14F-4D97-AF65-F5344CB8AC3E}">
        <p14:creationId xmlns:p14="http://schemas.microsoft.com/office/powerpoint/2010/main" val="1331243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42</a:t>
            </a:fld>
            <a:endParaRPr lang="zh-CN" altLang="en-US"/>
          </a:p>
        </p:txBody>
      </p:sp>
    </p:spTree>
    <p:extLst>
      <p:ext uri="{BB962C8B-B14F-4D97-AF65-F5344CB8AC3E}">
        <p14:creationId xmlns:p14="http://schemas.microsoft.com/office/powerpoint/2010/main" val="1431952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43</a:t>
            </a:fld>
            <a:endParaRPr lang="zh-CN" altLang="en-US"/>
          </a:p>
        </p:txBody>
      </p:sp>
    </p:spTree>
    <p:extLst>
      <p:ext uri="{BB962C8B-B14F-4D97-AF65-F5344CB8AC3E}">
        <p14:creationId xmlns:p14="http://schemas.microsoft.com/office/powerpoint/2010/main" val="902178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44</a:t>
            </a:fld>
            <a:endParaRPr lang="zh-CN" altLang="en-US"/>
          </a:p>
        </p:txBody>
      </p:sp>
    </p:spTree>
    <p:extLst>
      <p:ext uri="{BB962C8B-B14F-4D97-AF65-F5344CB8AC3E}">
        <p14:creationId xmlns:p14="http://schemas.microsoft.com/office/powerpoint/2010/main" val="2868785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45</a:t>
            </a:fld>
            <a:endParaRPr lang="zh-CN" altLang="en-US"/>
          </a:p>
        </p:txBody>
      </p:sp>
    </p:spTree>
    <p:extLst>
      <p:ext uri="{BB962C8B-B14F-4D97-AF65-F5344CB8AC3E}">
        <p14:creationId xmlns:p14="http://schemas.microsoft.com/office/powerpoint/2010/main" val="103167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46</a:t>
            </a:fld>
            <a:endParaRPr lang="zh-CN" altLang="en-US"/>
          </a:p>
        </p:txBody>
      </p:sp>
    </p:spTree>
    <p:extLst>
      <p:ext uri="{BB962C8B-B14F-4D97-AF65-F5344CB8AC3E}">
        <p14:creationId xmlns:p14="http://schemas.microsoft.com/office/powerpoint/2010/main" val="2896252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47</a:t>
            </a:fld>
            <a:endParaRPr lang="zh-CN" altLang="en-US"/>
          </a:p>
        </p:txBody>
      </p:sp>
    </p:spTree>
    <p:extLst>
      <p:ext uri="{BB962C8B-B14F-4D97-AF65-F5344CB8AC3E}">
        <p14:creationId xmlns:p14="http://schemas.microsoft.com/office/powerpoint/2010/main" val="1764153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48</a:t>
            </a:fld>
            <a:endParaRPr lang="zh-CN" altLang="en-US"/>
          </a:p>
        </p:txBody>
      </p:sp>
    </p:spTree>
    <p:extLst>
      <p:ext uri="{BB962C8B-B14F-4D97-AF65-F5344CB8AC3E}">
        <p14:creationId xmlns:p14="http://schemas.microsoft.com/office/powerpoint/2010/main" val="1463233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49</a:t>
            </a:fld>
            <a:endParaRPr lang="zh-CN" altLang="en-US"/>
          </a:p>
        </p:txBody>
      </p:sp>
    </p:spTree>
    <p:extLst>
      <p:ext uri="{BB962C8B-B14F-4D97-AF65-F5344CB8AC3E}">
        <p14:creationId xmlns:p14="http://schemas.microsoft.com/office/powerpoint/2010/main" val="1970663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50</a:t>
            </a:fld>
            <a:endParaRPr lang="zh-CN" altLang="en-US"/>
          </a:p>
        </p:txBody>
      </p:sp>
    </p:spTree>
    <p:extLst>
      <p:ext uri="{BB962C8B-B14F-4D97-AF65-F5344CB8AC3E}">
        <p14:creationId xmlns:p14="http://schemas.microsoft.com/office/powerpoint/2010/main" val="100063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a:t>
            </a:fld>
            <a:endParaRPr lang="zh-CN" altLang="en-US"/>
          </a:p>
        </p:txBody>
      </p:sp>
    </p:spTree>
    <p:extLst>
      <p:ext uri="{BB962C8B-B14F-4D97-AF65-F5344CB8AC3E}">
        <p14:creationId xmlns:p14="http://schemas.microsoft.com/office/powerpoint/2010/main" val="2971859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51</a:t>
            </a:fld>
            <a:endParaRPr lang="zh-CN" altLang="en-US"/>
          </a:p>
        </p:txBody>
      </p:sp>
    </p:spTree>
    <p:extLst>
      <p:ext uri="{BB962C8B-B14F-4D97-AF65-F5344CB8AC3E}">
        <p14:creationId xmlns:p14="http://schemas.microsoft.com/office/powerpoint/2010/main" val="373453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52</a:t>
            </a:fld>
            <a:endParaRPr lang="zh-CN" altLang="en-US"/>
          </a:p>
        </p:txBody>
      </p:sp>
    </p:spTree>
    <p:extLst>
      <p:ext uri="{BB962C8B-B14F-4D97-AF65-F5344CB8AC3E}">
        <p14:creationId xmlns:p14="http://schemas.microsoft.com/office/powerpoint/2010/main" val="149182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53</a:t>
            </a:fld>
            <a:endParaRPr lang="zh-CN" altLang="en-US"/>
          </a:p>
        </p:txBody>
      </p:sp>
    </p:spTree>
    <p:extLst>
      <p:ext uri="{BB962C8B-B14F-4D97-AF65-F5344CB8AC3E}">
        <p14:creationId xmlns:p14="http://schemas.microsoft.com/office/powerpoint/2010/main" val="496566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8B75A-14D2-4729-84D1-727F0D9CFC0D}" type="slidenum">
              <a:rPr lang="zh-CN" altLang="en-US" smtClean="0"/>
              <a:t>54</a:t>
            </a:fld>
            <a:endParaRPr lang="zh-CN" altLang="en-US"/>
          </a:p>
        </p:txBody>
      </p:sp>
    </p:spTree>
    <p:extLst>
      <p:ext uri="{BB962C8B-B14F-4D97-AF65-F5344CB8AC3E}">
        <p14:creationId xmlns:p14="http://schemas.microsoft.com/office/powerpoint/2010/main" val="1698896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55</a:t>
            </a:fld>
            <a:endParaRPr lang="zh-CN" altLang="en-US"/>
          </a:p>
        </p:txBody>
      </p:sp>
    </p:spTree>
    <p:extLst>
      <p:ext uri="{BB962C8B-B14F-4D97-AF65-F5344CB8AC3E}">
        <p14:creationId xmlns:p14="http://schemas.microsoft.com/office/powerpoint/2010/main" val="3445691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56</a:t>
            </a:fld>
            <a:endParaRPr lang="zh-CN" altLang="en-US"/>
          </a:p>
        </p:txBody>
      </p:sp>
    </p:spTree>
    <p:extLst>
      <p:ext uri="{BB962C8B-B14F-4D97-AF65-F5344CB8AC3E}">
        <p14:creationId xmlns:p14="http://schemas.microsoft.com/office/powerpoint/2010/main" val="12206540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57</a:t>
            </a:fld>
            <a:endParaRPr lang="zh-CN" altLang="en-US"/>
          </a:p>
        </p:txBody>
      </p:sp>
    </p:spTree>
    <p:extLst>
      <p:ext uri="{BB962C8B-B14F-4D97-AF65-F5344CB8AC3E}">
        <p14:creationId xmlns:p14="http://schemas.microsoft.com/office/powerpoint/2010/main" val="3996960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58</a:t>
            </a:fld>
            <a:endParaRPr lang="zh-CN" altLang="en-US"/>
          </a:p>
        </p:txBody>
      </p:sp>
    </p:spTree>
    <p:extLst>
      <p:ext uri="{BB962C8B-B14F-4D97-AF65-F5344CB8AC3E}">
        <p14:creationId xmlns:p14="http://schemas.microsoft.com/office/powerpoint/2010/main" val="98908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59</a:t>
            </a:fld>
            <a:endParaRPr lang="zh-CN" altLang="en-US"/>
          </a:p>
        </p:txBody>
      </p:sp>
    </p:spTree>
    <p:extLst>
      <p:ext uri="{BB962C8B-B14F-4D97-AF65-F5344CB8AC3E}">
        <p14:creationId xmlns:p14="http://schemas.microsoft.com/office/powerpoint/2010/main" val="3488907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60</a:t>
            </a:fld>
            <a:endParaRPr lang="zh-CN" altLang="en-US"/>
          </a:p>
        </p:txBody>
      </p:sp>
    </p:spTree>
    <p:extLst>
      <p:ext uri="{BB962C8B-B14F-4D97-AF65-F5344CB8AC3E}">
        <p14:creationId xmlns:p14="http://schemas.microsoft.com/office/powerpoint/2010/main" val="361754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a:t>
            </a:fld>
            <a:endParaRPr lang="zh-CN" altLang="en-US"/>
          </a:p>
        </p:txBody>
      </p:sp>
    </p:spTree>
    <p:extLst>
      <p:ext uri="{BB962C8B-B14F-4D97-AF65-F5344CB8AC3E}">
        <p14:creationId xmlns:p14="http://schemas.microsoft.com/office/powerpoint/2010/main" val="539770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61</a:t>
            </a:fld>
            <a:endParaRPr lang="zh-CN" altLang="en-US"/>
          </a:p>
        </p:txBody>
      </p:sp>
    </p:spTree>
    <p:extLst>
      <p:ext uri="{BB962C8B-B14F-4D97-AF65-F5344CB8AC3E}">
        <p14:creationId xmlns:p14="http://schemas.microsoft.com/office/powerpoint/2010/main" val="427627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62</a:t>
            </a:fld>
            <a:endParaRPr lang="zh-CN" altLang="en-US"/>
          </a:p>
        </p:txBody>
      </p:sp>
    </p:spTree>
    <p:extLst>
      <p:ext uri="{BB962C8B-B14F-4D97-AF65-F5344CB8AC3E}">
        <p14:creationId xmlns:p14="http://schemas.microsoft.com/office/powerpoint/2010/main" val="14159026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63</a:t>
            </a:fld>
            <a:endParaRPr lang="zh-CN" altLang="en-US"/>
          </a:p>
        </p:txBody>
      </p:sp>
    </p:spTree>
    <p:extLst>
      <p:ext uri="{BB962C8B-B14F-4D97-AF65-F5344CB8AC3E}">
        <p14:creationId xmlns:p14="http://schemas.microsoft.com/office/powerpoint/2010/main" val="1440777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64</a:t>
            </a:fld>
            <a:endParaRPr lang="zh-CN" altLang="en-US"/>
          </a:p>
        </p:txBody>
      </p:sp>
    </p:spTree>
    <p:extLst>
      <p:ext uri="{BB962C8B-B14F-4D97-AF65-F5344CB8AC3E}">
        <p14:creationId xmlns:p14="http://schemas.microsoft.com/office/powerpoint/2010/main" val="1374729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65</a:t>
            </a:fld>
            <a:endParaRPr lang="zh-CN" altLang="en-US"/>
          </a:p>
        </p:txBody>
      </p:sp>
    </p:spTree>
    <p:extLst>
      <p:ext uri="{BB962C8B-B14F-4D97-AF65-F5344CB8AC3E}">
        <p14:creationId xmlns:p14="http://schemas.microsoft.com/office/powerpoint/2010/main" val="2735206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66</a:t>
            </a:fld>
            <a:endParaRPr lang="zh-CN" altLang="en-US"/>
          </a:p>
        </p:txBody>
      </p:sp>
    </p:spTree>
    <p:extLst>
      <p:ext uri="{BB962C8B-B14F-4D97-AF65-F5344CB8AC3E}">
        <p14:creationId xmlns:p14="http://schemas.microsoft.com/office/powerpoint/2010/main" val="2570582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67</a:t>
            </a:fld>
            <a:endParaRPr lang="zh-CN" altLang="en-US"/>
          </a:p>
        </p:txBody>
      </p:sp>
    </p:spTree>
    <p:extLst>
      <p:ext uri="{BB962C8B-B14F-4D97-AF65-F5344CB8AC3E}">
        <p14:creationId xmlns:p14="http://schemas.microsoft.com/office/powerpoint/2010/main" val="4033882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68</a:t>
            </a:fld>
            <a:endParaRPr lang="zh-CN" altLang="en-US"/>
          </a:p>
        </p:txBody>
      </p:sp>
    </p:spTree>
    <p:extLst>
      <p:ext uri="{BB962C8B-B14F-4D97-AF65-F5344CB8AC3E}">
        <p14:creationId xmlns:p14="http://schemas.microsoft.com/office/powerpoint/2010/main" val="3832871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69</a:t>
            </a:fld>
            <a:endParaRPr lang="zh-CN" altLang="en-US"/>
          </a:p>
        </p:txBody>
      </p:sp>
    </p:spTree>
    <p:extLst>
      <p:ext uri="{BB962C8B-B14F-4D97-AF65-F5344CB8AC3E}">
        <p14:creationId xmlns:p14="http://schemas.microsoft.com/office/powerpoint/2010/main" val="1108588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70</a:t>
            </a:fld>
            <a:endParaRPr lang="zh-CN" altLang="en-US"/>
          </a:p>
        </p:txBody>
      </p:sp>
    </p:spTree>
    <p:extLst>
      <p:ext uri="{BB962C8B-B14F-4D97-AF65-F5344CB8AC3E}">
        <p14:creationId xmlns:p14="http://schemas.microsoft.com/office/powerpoint/2010/main" val="101120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a:t>
            </a:fld>
            <a:endParaRPr lang="zh-CN" altLang="en-US"/>
          </a:p>
        </p:txBody>
      </p:sp>
    </p:spTree>
    <p:extLst>
      <p:ext uri="{BB962C8B-B14F-4D97-AF65-F5344CB8AC3E}">
        <p14:creationId xmlns:p14="http://schemas.microsoft.com/office/powerpoint/2010/main" val="2600543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71</a:t>
            </a:fld>
            <a:endParaRPr lang="zh-CN" altLang="en-US"/>
          </a:p>
        </p:txBody>
      </p:sp>
    </p:spTree>
    <p:extLst>
      <p:ext uri="{BB962C8B-B14F-4D97-AF65-F5344CB8AC3E}">
        <p14:creationId xmlns:p14="http://schemas.microsoft.com/office/powerpoint/2010/main" val="22059268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72</a:t>
            </a:fld>
            <a:endParaRPr lang="zh-CN" altLang="en-US"/>
          </a:p>
        </p:txBody>
      </p:sp>
    </p:spTree>
    <p:extLst>
      <p:ext uri="{BB962C8B-B14F-4D97-AF65-F5344CB8AC3E}">
        <p14:creationId xmlns:p14="http://schemas.microsoft.com/office/powerpoint/2010/main" val="22979588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73</a:t>
            </a:fld>
            <a:endParaRPr lang="zh-CN" altLang="en-US"/>
          </a:p>
        </p:txBody>
      </p:sp>
    </p:spTree>
    <p:extLst>
      <p:ext uri="{BB962C8B-B14F-4D97-AF65-F5344CB8AC3E}">
        <p14:creationId xmlns:p14="http://schemas.microsoft.com/office/powerpoint/2010/main" val="24454736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74</a:t>
            </a:fld>
            <a:endParaRPr lang="zh-CN" altLang="en-US"/>
          </a:p>
        </p:txBody>
      </p:sp>
    </p:spTree>
    <p:extLst>
      <p:ext uri="{BB962C8B-B14F-4D97-AF65-F5344CB8AC3E}">
        <p14:creationId xmlns:p14="http://schemas.microsoft.com/office/powerpoint/2010/main" val="1951623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75</a:t>
            </a:fld>
            <a:endParaRPr lang="zh-CN" altLang="en-US"/>
          </a:p>
        </p:txBody>
      </p:sp>
    </p:spTree>
    <p:extLst>
      <p:ext uri="{BB962C8B-B14F-4D97-AF65-F5344CB8AC3E}">
        <p14:creationId xmlns:p14="http://schemas.microsoft.com/office/powerpoint/2010/main" val="6932043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76</a:t>
            </a:fld>
            <a:endParaRPr lang="zh-CN" altLang="en-US"/>
          </a:p>
        </p:txBody>
      </p:sp>
    </p:spTree>
    <p:extLst>
      <p:ext uri="{BB962C8B-B14F-4D97-AF65-F5344CB8AC3E}">
        <p14:creationId xmlns:p14="http://schemas.microsoft.com/office/powerpoint/2010/main" val="330716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77</a:t>
            </a:fld>
            <a:endParaRPr lang="zh-CN" altLang="en-US"/>
          </a:p>
        </p:txBody>
      </p:sp>
    </p:spTree>
    <p:extLst>
      <p:ext uri="{BB962C8B-B14F-4D97-AF65-F5344CB8AC3E}">
        <p14:creationId xmlns:p14="http://schemas.microsoft.com/office/powerpoint/2010/main" val="526886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78</a:t>
            </a:fld>
            <a:endParaRPr lang="zh-CN" altLang="en-US"/>
          </a:p>
        </p:txBody>
      </p:sp>
    </p:spTree>
    <p:extLst>
      <p:ext uri="{BB962C8B-B14F-4D97-AF65-F5344CB8AC3E}">
        <p14:creationId xmlns:p14="http://schemas.microsoft.com/office/powerpoint/2010/main" val="20375318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79</a:t>
            </a:fld>
            <a:endParaRPr lang="zh-CN" altLang="en-US"/>
          </a:p>
        </p:txBody>
      </p:sp>
    </p:spTree>
    <p:extLst>
      <p:ext uri="{BB962C8B-B14F-4D97-AF65-F5344CB8AC3E}">
        <p14:creationId xmlns:p14="http://schemas.microsoft.com/office/powerpoint/2010/main" val="29590621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80</a:t>
            </a:fld>
            <a:endParaRPr lang="zh-CN" altLang="en-US"/>
          </a:p>
        </p:txBody>
      </p:sp>
    </p:spTree>
    <p:extLst>
      <p:ext uri="{BB962C8B-B14F-4D97-AF65-F5344CB8AC3E}">
        <p14:creationId xmlns:p14="http://schemas.microsoft.com/office/powerpoint/2010/main" val="76803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9</a:t>
            </a:fld>
            <a:endParaRPr lang="zh-CN" altLang="en-US"/>
          </a:p>
        </p:txBody>
      </p:sp>
    </p:spTree>
    <p:extLst>
      <p:ext uri="{BB962C8B-B14F-4D97-AF65-F5344CB8AC3E}">
        <p14:creationId xmlns:p14="http://schemas.microsoft.com/office/powerpoint/2010/main" val="21763689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81</a:t>
            </a:fld>
            <a:endParaRPr lang="zh-CN" altLang="en-US"/>
          </a:p>
        </p:txBody>
      </p:sp>
    </p:spTree>
    <p:extLst>
      <p:ext uri="{BB962C8B-B14F-4D97-AF65-F5344CB8AC3E}">
        <p14:creationId xmlns:p14="http://schemas.microsoft.com/office/powerpoint/2010/main" val="3517431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82</a:t>
            </a:fld>
            <a:endParaRPr lang="zh-CN" altLang="en-US"/>
          </a:p>
        </p:txBody>
      </p:sp>
    </p:spTree>
    <p:extLst>
      <p:ext uri="{BB962C8B-B14F-4D97-AF65-F5344CB8AC3E}">
        <p14:creationId xmlns:p14="http://schemas.microsoft.com/office/powerpoint/2010/main" val="24178861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83</a:t>
            </a:fld>
            <a:endParaRPr lang="zh-CN" altLang="en-US"/>
          </a:p>
        </p:txBody>
      </p:sp>
    </p:spTree>
    <p:extLst>
      <p:ext uri="{BB962C8B-B14F-4D97-AF65-F5344CB8AC3E}">
        <p14:creationId xmlns:p14="http://schemas.microsoft.com/office/powerpoint/2010/main" val="923362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84</a:t>
            </a:fld>
            <a:endParaRPr lang="zh-CN" altLang="en-US"/>
          </a:p>
        </p:txBody>
      </p:sp>
    </p:spTree>
    <p:extLst>
      <p:ext uri="{BB962C8B-B14F-4D97-AF65-F5344CB8AC3E}">
        <p14:creationId xmlns:p14="http://schemas.microsoft.com/office/powerpoint/2010/main" val="9402276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85</a:t>
            </a:fld>
            <a:endParaRPr lang="zh-CN" altLang="en-US"/>
          </a:p>
        </p:txBody>
      </p:sp>
    </p:spTree>
    <p:extLst>
      <p:ext uri="{BB962C8B-B14F-4D97-AF65-F5344CB8AC3E}">
        <p14:creationId xmlns:p14="http://schemas.microsoft.com/office/powerpoint/2010/main" val="918082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88B75A-14D2-4729-84D1-727F0D9CFC0D}" type="slidenum">
              <a:rPr lang="zh-CN" altLang="en-US" smtClean="0"/>
              <a:t>86</a:t>
            </a:fld>
            <a:endParaRPr lang="zh-CN" altLang="en-US"/>
          </a:p>
        </p:txBody>
      </p:sp>
    </p:spTree>
    <p:extLst>
      <p:ext uri="{BB962C8B-B14F-4D97-AF65-F5344CB8AC3E}">
        <p14:creationId xmlns:p14="http://schemas.microsoft.com/office/powerpoint/2010/main" val="353322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t>10</a:t>
            </a:fld>
            <a:endParaRPr lang="zh-CN" altLang="en-US"/>
          </a:p>
        </p:txBody>
      </p:sp>
    </p:spTree>
    <p:extLst>
      <p:ext uri="{BB962C8B-B14F-4D97-AF65-F5344CB8AC3E}">
        <p14:creationId xmlns:p14="http://schemas.microsoft.com/office/powerpoint/2010/main" val="4114497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grpSp>
        <p:nvGrpSpPr>
          <p:cNvPr id="3" name="组合 2"/>
          <p:cNvGrpSpPr/>
          <p:nvPr userDrawn="1"/>
        </p:nvGrpSpPr>
        <p:grpSpPr>
          <a:xfrm>
            <a:off x="5469047" y="1059"/>
            <a:ext cx="1254224" cy="343872"/>
            <a:chOff x="3954422" y="0"/>
            <a:chExt cx="1235393" cy="338709"/>
          </a:xfrm>
        </p:grpSpPr>
        <p:sp>
          <p:nvSpPr>
            <p:cNvPr id="4" name="等腰三角形 3"/>
            <p:cNvSpPr/>
            <p:nvPr/>
          </p:nvSpPr>
          <p:spPr>
            <a:xfrm rot="10800000">
              <a:off x="3954422" y="0"/>
              <a:ext cx="1049863" cy="338709"/>
            </a:xfrm>
            <a:prstGeom prst="triangle">
              <a:avLst>
                <a:gd name="adj" fmla="val 49369"/>
              </a:avLst>
            </a:prstGeom>
            <a:solidFill>
              <a:srgbClr val="006F6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 name="等腰三角形 4"/>
            <p:cNvSpPr/>
            <p:nvPr/>
          </p:nvSpPr>
          <p:spPr>
            <a:xfrm rot="10800000">
              <a:off x="4139952" y="0"/>
              <a:ext cx="1049863" cy="338709"/>
            </a:xfrm>
            <a:prstGeom prst="triangle">
              <a:avLst>
                <a:gd name="adj" fmla="val 49369"/>
              </a:avLst>
            </a:prstGeom>
            <a:solidFill>
              <a:srgbClr val="00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1ED5B7"/>
                </a:solidFill>
              </a:endParaRPr>
            </a:p>
          </p:txBody>
        </p:sp>
      </p:grpSp>
    </p:spTree>
    <p:extLst>
      <p:ext uri="{BB962C8B-B14F-4D97-AF65-F5344CB8AC3E}">
        <p14:creationId xmlns:p14="http://schemas.microsoft.com/office/powerpoint/2010/main" val="154964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68D9B2-6DAC-4253-A432-F17658A4308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A4313B-70EB-4D20-8125-E78D0D042105}"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68D9B2-6DAC-4253-A432-F17658A43081}"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AA4313B-70EB-4D20-8125-E78D0D042105}"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68D9B2-6DAC-4253-A432-F17658A43081}"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AA4313B-70EB-4D20-8125-E78D0D042105}"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68D9B2-6DAC-4253-A432-F17658A43081}" type="datetimeFigureOut">
              <a:rPr lang="zh-CN" altLang="en-US" smtClean="0"/>
              <a:t>2022/11/7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AA4313B-70EB-4D20-8125-E78D0D042105}"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68D9B2-6DAC-4253-A432-F17658A43081}" type="datetimeFigureOut">
              <a:rPr lang="zh-CN" altLang="en-US" smtClean="0"/>
              <a:t>2022/11/7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AA4313B-70EB-4D20-8125-E78D0D042105}"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918F518-559F-4785-8332-7F96DD0C90C9}"/>
              </a:ext>
            </a:extLst>
          </p:cNvPr>
          <p:cNvPicPr>
            <a:picLocks noChangeAspect="1"/>
          </p:cNvPicPr>
          <p:nvPr userDrawn="1"/>
        </p:nvPicPr>
        <p:blipFill>
          <a:blip r:embed="rId2"/>
          <a:stretch>
            <a:fillRect/>
          </a:stretch>
        </p:blipFill>
        <p:spPr>
          <a:xfrm>
            <a:off x="0" y="0"/>
            <a:ext cx="12336693" cy="6858000"/>
          </a:xfrm>
          <a:prstGeom prst="rect">
            <a:avLst/>
          </a:prstGeom>
        </p:spPr>
      </p:pic>
    </p:spTree>
    <p:extLst>
      <p:ext uri="{BB962C8B-B14F-4D97-AF65-F5344CB8AC3E}">
        <p14:creationId xmlns:p14="http://schemas.microsoft.com/office/powerpoint/2010/main" val="24290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8D9B2-6DAC-4253-A432-F17658A43081}" type="datetimeFigureOut">
              <a:rPr lang="zh-CN" altLang="en-US" smtClean="0"/>
              <a:t>2022/11/7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4313B-70EB-4D20-8125-E78D0D04210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51" r:id="rId4"/>
    <p:sldLayoutId id="2147483652" r:id="rId5"/>
    <p:sldLayoutId id="2147483653" r:id="rId6"/>
    <p:sldLayoutId id="2147483654"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gimg2.baidu.com/image_search/src=http%3A%2F%2Finews.gtimg.com%2Fnewsapp_bt%2F0%2F13887069435%2F641.jpg&amp;refer=http%3A%2F%2Finews.gtimg.com&amp;app=2002&amp;size=f9999,10000&amp;q=a80&amp;n=0&amp;g=0n&amp;fmt=auto?sec=1663122898&amp;t=f86d721f4028734847ecc3730427b028">
            <a:extLst>
              <a:ext uri="{FF2B5EF4-FFF2-40B4-BE49-F238E27FC236}">
                <a16:creationId xmlns:a16="http://schemas.microsoft.com/office/drawing/2014/main" id="{8A8C152C-0BAF-4B21-867A-030E89E64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192001" cy="684728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2628900" y="2913760"/>
            <a:ext cx="7715250" cy="461665"/>
          </a:xfrm>
          <a:prstGeom prst="rect">
            <a:avLst/>
          </a:prstGeom>
        </p:spPr>
        <p:txBody>
          <a:bodyPr wrap="square">
            <a:spAutoFit/>
          </a:bodyPr>
          <a:lstStyle/>
          <a:p>
            <a:pPr algn="ctr"/>
            <a:r>
              <a:rPr lang="en-US" altLang="zh-CN" sz="2400" dirty="0">
                <a:solidFill>
                  <a:srgbClr val="002060"/>
                </a:solidFill>
                <a:cs typeface="+mn-ea"/>
                <a:sym typeface="+mn-lt"/>
              </a:rPr>
              <a:t>The Society and Culture of English-Speaking Countries</a:t>
            </a:r>
            <a:endParaRPr lang="zh-CN" altLang="en-US" sz="2400" dirty="0">
              <a:solidFill>
                <a:srgbClr val="002060"/>
              </a:solidFill>
              <a:cs typeface="+mn-ea"/>
              <a:sym typeface="+mn-lt"/>
            </a:endParaRPr>
          </a:p>
        </p:txBody>
      </p:sp>
      <p:sp>
        <p:nvSpPr>
          <p:cNvPr id="9" name="文本框 8"/>
          <p:cNvSpPr txBox="1"/>
          <p:nvPr/>
        </p:nvSpPr>
        <p:spPr>
          <a:xfrm>
            <a:off x="3233678" y="1987974"/>
            <a:ext cx="5724644" cy="830997"/>
          </a:xfrm>
          <a:prstGeom prst="rect">
            <a:avLst/>
          </a:prstGeom>
          <a:noFill/>
        </p:spPr>
        <p:txBody>
          <a:bodyPr wrap="none" rtlCol="0">
            <a:spAutoFit/>
          </a:bodyPr>
          <a:lstStyle/>
          <a:p>
            <a:pPr algn="ctr"/>
            <a:r>
              <a:rPr lang="zh-CN" altLang="en-US" sz="4800" b="1" dirty="0">
                <a:solidFill>
                  <a:srgbClr val="002060"/>
                </a:solidFill>
                <a:cs typeface="+mn-ea"/>
                <a:sym typeface="+mn-lt"/>
              </a:rPr>
              <a:t>英语国家社会与文化</a:t>
            </a:r>
          </a:p>
        </p:txBody>
      </p:sp>
      <p:sp>
        <p:nvSpPr>
          <p:cNvPr id="7" name="等腰三角形 6"/>
          <p:cNvSpPr/>
          <p:nvPr/>
        </p:nvSpPr>
        <p:spPr>
          <a:xfrm rot="10800000">
            <a:off x="5924552" y="5217282"/>
            <a:ext cx="342898" cy="110626"/>
          </a:xfrm>
          <a:prstGeom prst="triangle">
            <a:avLst>
              <a:gd name="adj" fmla="val 49369"/>
            </a:avLst>
          </a:prstGeom>
          <a:solidFill>
            <a:srgbClr val="00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1ED5B7"/>
              </a:solidFill>
            </a:endParaRPr>
          </a:p>
        </p:txBody>
      </p:sp>
      <p:sp>
        <p:nvSpPr>
          <p:cNvPr id="10" name="等腰三角形 9"/>
          <p:cNvSpPr/>
          <p:nvPr/>
        </p:nvSpPr>
        <p:spPr>
          <a:xfrm rot="10800000">
            <a:off x="5924552" y="5585620"/>
            <a:ext cx="342898" cy="110626"/>
          </a:xfrm>
          <a:prstGeom prst="triangle">
            <a:avLst>
              <a:gd name="adj" fmla="val 49369"/>
            </a:avLst>
          </a:prstGeom>
          <a:solidFill>
            <a:srgbClr val="00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1ED5B7"/>
              </a:solidFill>
            </a:endParaRPr>
          </a:p>
        </p:txBody>
      </p:sp>
      <p:sp>
        <p:nvSpPr>
          <p:cNvPr id="11" name="等腰三角形 10"/>
          <p:cNvSpPr/>
          <p:nvPr/>
        </p:nvSpPr>
        <p:spPr>
          <a:xfrm rot="10800000">
            <a:off x="5924552" y="5953957"/>
            <a:ext cx="342898" cy="110626"/>
          </a:xfrm>
          <a:prstGeom prst="triangle">
            <a:avLst>
              <a:gd name="adj" fmla="val 49369"/>
            </a:avLst>
          </a:prstGeom>
          <a:solidFill>
            <a:srgbClr val="006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1ED5B7"/>
              </a:solidFill>
            </a:endParaRPr>
          </a:p>
        </p:txBody>
      </p:sp>
      <p:sp>
        <p:nvSpPr>
          <p:cNvPr id="12" name="矩形 17"/>
          <p:cNvSpPr>
            <a:spLocks noChangeArrowheads="1"/>
          </p:cNvSpPr>
          <p:nvPr/>
        </p:nvSpPr>
        <p:spPr bwMode="auto">
          <a:xfrm>
            <a:off x="3486151" y="3912073"/>
            <a:ext cx="26098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000" dirty="0">
                <a:solidFill>
                  <a:srgbClr val="002060"/>
                </a:solidFill>
                <a:latin typeface="+mn-lt"/>
                <a:ea typeface="+mn-ea"/>
                <a:cs typeface="+mn-ea"/>
                <a:sym typeface="+mn-lt"/>
              </a:rPr>
              <a:t>主　编：杨筱霞</a:t>
            </a:r>
          </a:p>
        </p:txBody>
      </p:sp>
      <p:pic>
        <p:nvPicPr>
          <p:cNvPr id="3"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232" y="6456948"/>
            <a:ext cx="609600" cy="609600"/>
          </a:xfrm>
          <a:prstGeom prst="rect">
            <a:avLst/>
          </a:prstGeom>
        </p:spPr>
      </p:pic>
      <p:pic>
        <p:nvPicPr>
          <p:cNvPr id="13" name="图片 12">
            <a:extLst>
              <a:ext uri="{FF2B5EF4-FFF2-40B4-BE49-F238E27FC236}">
                <a16:creationId xmlns:a16="http://schemas.microsoft.com/office/drawing/2014/main" id="{E25179B7-3964-4406-BD41-97FF59A15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832" y="6088694"/>
            <a:ext cx="3720635" cy="73650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2" fill="hold" grpId="0" nodeType="after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900"/>
                            </p:stCondLst>
                            <p:childTnLst>
                              <p:par>
                                <p:cTn id="13" presetID="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4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1" repeatCount="indefinite" fill="hold" display="0">
                  <p:stCondLst>
                    <p:cond delay="indefinite"/>
                  </p:stCondLst>
                  <p:endCondLst>
                    <p:cond evt="onStopAudio" delay="0">
                      <p:tgtEl>
                        <p:sldTgt/>
                      </p:tgtEl>
                    </p:cond>
                  </p:endCondLst>
                </p:cTn>
                <p:tgtEl>
                  <p:spTgt spid="3"/>
                </p:tgtEl>
              </p:cMediaNode>
            </p:audio>
          </p:childTnLst>
        </p:cTn>
      </p:par>
    </p:tnLst>
    <p:bldLst>
      <p:bldP spid="8" grpId="0"/>
      <p:bldP spid="9" grpId="0"/>
      <p:bldP spid="7" grpId="0" animBg="1"/>
      <p:bldP spid="10" grpId="0" animBg="1"/>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F110123-599F-4BCA-9A3A-B9F0C28D1988}"/>
              </a:ext>
            </a:extLst>
          </p:cNvPr>
          <p:cNvSpPr/>
          <p:nvPr/>
        </p:nvSpPr>
        <p:spPr>
          <a:xfrm>
            <a:off x="302720" y="689500"/>
            <a:ext cx="11655917" cy="5563831"/>
          </a:xfrm>
          <a:prstGeom prst="rect">
            <a:avLst/>
          </a:prstGeom>
        </p:spPr>
        <p:txBody>
          <a:bodyPr wrap="square">
            <a:spAutoFit/>
          </a:bodyPr>
          <a:lstStyle/>
          <a:p>
            <a:pPr algn="just">
              <a:lnSpc>
                <a:spcPct val="150000"/>
              </a:lnSpc>
            </a:pPr>
            <a:r>
              <a:rPr lang="zh-CN" altLang="en-US" sz="2400" dirty="0"/>
              <a:t>　　</a:t>
            </a:r>
            <a:r>
              <a:rPr lang="en-US" altLang="zh-CN" sz="2400" dirty="0"/>
              <a:t>Population: Population of Australia owing to its historical developments and governmental policies consists of people of different races, religions and countries. Overseas migration played an important role in changing Australia’s population.</a:t>
            </a:r>
          </a:p>
          <a:p>
            <a:pPr algn="just">
              <a:lnSpc>
                <a:spcPct val="150000"/>
              </a:lnSpc>
            </a:pPr>
            <a:r>
              <a:rPr lang="zh-CN" altLang="en-US" sz="2400" dirty="0"/>
              <a:t>　　</a:t>
            </a:r>
            <a:r>
              <a:rPr lang="en-US" altLang="zh-CN" sz="2400" dirty="0"/>
              <a:t>Belief: Among the population of Australia, Christianity is the religion of the majority.</a:t>
            </a:r>
          </a:p>
          <a:p>
            <a:pPr algn="just">
              <a:lnSpc>
                <a:spcPct val="150000"/>
              </a:lnSpc>
            </a:pPr>
            <a:r>
              <a:rPr lang="zh-CN" altLang="en-US" sz="2400" dirty="0"/>
              <a:t>　　</a:t>
            </a:r>
            <a:r>
              <a:rPr lang="en-US" altLang="zh-CN" sz="2400" dirty="0"/>
              <a:t>Politics: The Politics of Australia take place within the framework of parliamentary democracy[6]. Australia is a federation and a constitutional monarchy, and Australians elect state and territory legislatures based on the Westminster tradition. In the states and territories, elections are held at least once every four years.</a:t>
            </a:r>
            <a:endParaRPr lang="zh-CN" altLang="en-US" sz="2400" dirty="0"/>
          </a:p>
        </p:txBody>
      </p:sp>
    </p:spTree>
    <p:extLst>
      <p:ext uri="{BB962C8B-B14F-4D97-AF65-F5344CB8AC3E}">
        <p14:creationId xmlns:p14="http://schemas.microsoft.com/office/powerpoint/2010/main" val="32654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B1A4C68-6605-4097-995F-FAD6CF98DF67}"/>
              </a:ext>
            </a:extLst>
          </p:cNvPr>
          <p:cNvSpPr/>
          <p:nvPr/>
        </p:nvSpPr>
        <p:spPr>
          <a:xfrm>
            <a:off x="302720" y="689500"/>
            <a:ext cx="11655917" cy="3901837"/>
          </a:xfrm>
          <a:prstGeom prst="rect">
            <a:avLst/>
          </a:prstGeom>
        </p:spPr>
        <p:txBody>
          <a:bodyPr wrap="square">
            <a:spAutoFit/>
          </a:bodyPr>
          <a:lstStyle/>
          <a:p>
            <a:pPr algn="just">
              <a:lnSpc>
                <a:spcPct val="150000"/>
              </a:lnSpc>
            </a:pPr>
            <a:r>
              <a:rPr lang="zh-CN" altLang="en-US" sz="2400" dirty="0"/>
              <a:t>　　</a:t>
            </a:r>
            <a:r>
              <a:rPr lang="en-US" altLang="zh-CN" sz="2400" dirty="0"/>
              <a:t>Economy: The economy of Australia is a prosperous, free market economy dominated by its service sector (68% of GDP), although the agricultural and mining sectors (10% of GDP combined) account for 57% of the nation’s exports.</a:t>
            </a:r>
          </a:p>
          <a:p>
            <a:pPr algn="just">
              <a:lnSpc>
                <a:spcPct val="150000"/>
              </a:lnSpc>
            </a:pPr>
            <a:r>
              <a:rPr lang="zh-CN" altLang="en-US" sz="2400" dirty="0"/>
              <a:t>　　</a:t>
            </a:r>
            <a:r>
              <a:rPr lang="en-US" altLang="zh-CN" sz="2400" dirty="0"/>
              <a:t>The service sector — or tertiary economy — includes: banking, insurance and finance; the media and entertainment industries; consulting, tourism and retail; services provided by government, such as education, health and welfare; and other personal and business services.</a:t>
            </a:r>
            <a:endParaRPr lang="zh-CN" altLang="en-US" sz="2400" dirty="0"/>
          </a:p>
        </p:txBody>
      </p:sp>
    </p:spTree>
    <p:extLst>
      <p:ext uri="{BB962C8B-B14F-4D97-AF65-F5344CB8AC3E}">
        <p14:creationId xmlns:p14="http://schemas.microsoft.com/office/powerpoint/2010/main" val="2421049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B1A4C68-6605-4097-995F-FAD6CF98DF67}"/>
              </a:ext>
            </a:extLst>
          </p:cNvPr>
          <p:cNvSpPr/>
          <p:nvPr/>
        </p:nvSpPr>
        <p:spPr>
          <a:xfrm>
            <a:off x="302720" y="689500"/>
            <a:ext cx="11655917" cy="5563831"/>
          </a:xfrm>
          <a:prstGeom prst="rect">
            <a:avLst/>
          </a:prstGeom>
        </p:spPr>
        <p:txBody>
          <a:bodyPr wrap="square">
            <a:spAutoFit/>
          </a:bodyPr>
          <a:lstStyle/>
          <a:p>
            <a:pPr algn="just">
              <a:lnSpc>
                <a:spcPct val="150000"/>
              </a:lnSpc>
            </a:pPr>
            <a:r>
              <a:rPr lang="zh-CN" altLang="en-US" sz="2400" dirty="0"/>
              <a:t>　　</a:t>
            </a:r>
            <a:r>
              <a:rPr lang="en-US" altLang="zh-CN" sz="2400" dirty="0"/>
              <a:t>Australia is a major agricultural producer and exporter. There is a mix of irrigation and dry-land farming. There are 3 main zones: high rainfall zone (generally coastal) (used for dairying, prime lamb, beef and wool production), wheat sheep zone (cropping, principally winter crops), and the grazing of sheep (for wool, lamb and mutton and beef cattle) and the pastoral zone (characterized by low rainfall, less fertile soils, and large area farming activities involving the grazing of beef cattle and sheep for wool and mutton).</a:t>
            </a:r>
          </a:p>
          <a:p>
            <a:pPr algn="just">
              <a:lnSpc>
                <a:spcPct val="150000"/>
              </a:lnSpc>
            </a:pPr>
            <a:r>
              <a:rPr lang="zh-CN" altLang="en-US" sz="2400" dirty="0"/>
              <a:t>　　</a:t>
            </a:r>
            <a:r>
              <a:rPr lang="en-US" altLang="zh-CN" sz="2400" dirty="0"/>
              <a:t>Mining is a significant primary industry and contributor to the economy of Australia and encourages immigration to Australia. Many different ores and minerals are mined throughout the country.</a:t>
            </a:r>
            <a:endParaRPr lang="zh-CN" altLang="en-US" sz="2400" dirty="0"/>
          </a:p>
        </p:txBody>
      </p:sp>
    </p:spTree>
    <p:extLst>
      <p:ext uri="{BB962C8B-B14F-4D97-AF65-F5344CB8AC3E}">
        <p14:creationId xmlns:p14="http://schemas.microsoft.com/office/powerpoint/2010/main" val="950168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90C1F25-4016-4DFC-BC6F-F0EB9ABEF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9" y="261938"/>
            <a:ext cx="9186864" cy="6554494"/>
          </a:xfrm>
          <a:prstGeom prst="rect">
            <a:avLst/>
          </a:prstGeom>
        </p:spPr>
      </p:pic>
    </p:spTree>
    <p:extLst>
      <p:ext uri="{BB962C8B-B14F-4D97-AF65-F5344CB8AC3E}">
        <p14:creationId xmlns:p14="http://schemas.microsoft.com/office/powerpoint/2010/main" val="255440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BC79BF67-D970-4A86-BB67-3B5556E78774}"/>
              </a:ext>
            </a:extLst>
          </p:cNvPr>
          <p:cNvSpPr txBox="1"/>
          <p:nvPr/>
        </p:nvSpPr>
        <p:spPr>
          <a:xfrm>
            <a:off x="1293571" y="710085"/>
            <a:ext cx="2692642"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B475BFA0-78AD-45E9-AB8F-182B99ACC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570" y="1352549"/>
            <a:ext cx="10185691" cy="4795366"/>
          </a:xfrm>
          <a:prstGeom prst="rect">
            <a:avLst/>
          </a:prstGeom>
        </p:spPr>
      </p:pic>
    </p:spTree>
    <p:extLst>
      <p:ext uri="{BB962C8B-B14F-4D97-AF65-F5344CB8AC3E}">
        <p14:creationId xmlns:p14="http://schemas.microsoft.com/office/powerpoint/2010/main" val="211861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1D7A02FD-4FF0-47AB-A5A2-790AF08A381B}"/>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5F18142A-EA0E-4401-93E9-A23E407C5533}"/>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5" name="矩形: 圆角 4">
            <a:extLst>
              <a:ext uri="{FF2B5EF4-FFF2-40B4-BE49-F238E27FC236}">
                <a16:creationId xmlns:a16="http://schemas.microsoft.com/office/drawing/2014/main" id="{1F795DD7-A16A-4C1F-A904-09E8C5FCECBA}"/>
              </a:ext>
            </a:extLst>
          </p:cNvPr>
          <p:cNvSpPr/>
          <p:nvPr/>
        </p:nvSpPr>
        <p:spPr>
          <a:xfrm>
            <a:off x="0" y="1314853"/>
            <a:ext cx="2314572" cy="5543148"/>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solidFill>
                <a:schemeClr val="tx1"/>
              </a:solidFill>
            </a:endParaRPr>
          </a:p>
          <a:p>
            <a:pPr>
              <a:lnSpc>
                <a:spcPct val="150000"/>
              </a:lnSpc>
            </a:pPr>
            <a:r>
              <a:rPr lang="en-US" altLang="zh-CN" dirty="0">
                <a:solidFill>
                  <a:schemeClr val="tx1"/>
                </a:solidFill>
              </a:rPr>
              <a:t>1. territory</a:t>
            </a:r>
          </a:p>
          <a:p>
            <a:pPr>
              <a:lnSpc>
                <a:spcPct val="150000"/>
              </a:lnSpc>
            </a:pPr>
            <a:endParaRPr lang="en-US" altLang="zh-CN" dirty="0">
              <a:solidFill>
                <a:schemeClr val="tx1"/>
              </a:solidFill>
            </a:endParaRPr>
          </a:p>
          <a:p>
            <a:pPr>
              <a:lnSpc>
                <a:spcPct val="150000"/>
              </a:lnSpc>
            </a:pPr>
            <a:r>
              <a:rPr lang="en-US" altLang="zh-CN" dirty="0">
                <a:solidFill>
                  <a:schemeClr val="tx1"/>
                </a:solidFill>
              </a:rPr>
              <a:t>2. semiarid</a:t>
            </a:r>
          </a:p>
          <a:p>
            <a:pPr>
              <a:lnSpc>
                <a:spcPct val="150000"/>
              </a:lnSpc>
            </a:pPr>
            <a:r>
              <a:rPr lang="en-US" altLang="zh-CN" dirty="0">
                <a:solidFill>
                  <a:schemeClr val="tx1"/>
                </a:solidFill>
              </a:rPr>
              <a:t>3. Dutch</a:t>
            </a:r>
          </a:p>
          <a:p>
            <a:pPr>
              <a:lnSpc>
                <a:spcPct val="150000"/>
              </a:lnSpc>
            </a:pPr>
            <a:endParaRPr lang="en-US" altLang="zh-CN" dirty="0">
              <a:solidFill>
                <a:schemeClr val="tx1"/>
              </a:solidFill>
            </a:endParaRPr>
          </a:p>
          <a:p>
            <a:pPr>
              <a:lnSpc>
                <a:spcPct val="150000"/>
              </a:lnSpc>
            </a:pPr>
            <a:r>
              <a:rPr lang="en-US" altLang="zh-CN" dirty="0">
                <a:solidFill>
                  <a:schemeClr val="tx1"/>
                </a:solidFill>
              </a:rPr>
              <a:t>4. landmass</a:t>
            </a:r>
          </a:p>
          <a:p>
            <a:pPr>
              <a:lnSpc>
                <a:spcPct val="150000"/>
              </a:lnSpc>
            </a:pPr>
            <a:r>
              <a:rPr lang="en-US" altLang="zh-CN" dirty="0">
                <a:solidFill>
                  <a:schemeClr val="tx1"/>
                </a:solidFill>
              </a:rPr>
              <a:t>5. penal</a:t>
            </a:r>
          </a:p>
          <a:p>
            <a:pPr>
              <a:lnSpc>
                <a:spcPct val="150000"/>
              </a:lnSpc>
            </a:pPr>
            <a:r>
              <a:rPr lang="en-US" altLang="zh-CN" dirty="0">
                <a:solidFill>
                  <a:schemeClr val="tx1"/>
                </a:solidFill>
              </a:rPr>
              <a:t>6. commonwealth</a:t>
            </a:r>
          </a:p>
          <a:p>
            <a:pPr>
              <a:lnSpc>
                <a:spcPct val="150000"/>
              </a:lnSpc>
            </a:pPr>
            <a:r>
              <a:rPr lang="en-US" altLang="zh-CN" dirty="0">
                <a:solidFill>
                  <a:schemeClr val="tx1"/>
                </a:solidFill>
              </a:rPr>
              <a:t>7. dominate</a:t>
            </a:r>
          </a:p>
          <a:p>
            <a:pPr>
              <a:lnSpc>
                <a:spcPct val="150000"/>
              </a:lnSpc>
            </a:pPr>
            <a:endParaRPr lang="en-US" altLang="zh-CN" dirty="0">
              <a:solidFill>
                <a:schemeClr val="tx1"/>
              </a:solidFill>
            </a:endParaRPr>
          </a:p>
          <a:p>
            <a:pPr>
              <a:lnSpc>
                <a:spcPct val="150000"/>
              </a:lnSpc>
            </a:pPr>
            <a:r>
              <a:rPr lang="en-US" altLang="zh-CN" dirty="0">
                <a:solidFill>
                  <a:schemeClr val="tx1"/>
                </a:solidFill>
              </a:rPr>
              <a:t>8. tertiary</a:t>
            </a:r>
          </a:p>
          <a:p>
            <a:pPr>
              <a:lnSpc>
                <a:spcPct val="150000"/>
              </a:lnSpc>
            </a:pPr>
            <a:r>
              <a:rPr lang="en-US" altLang="zh-CN" dirty="0">
                <a:solidFill>
                  <a:schemeClr val="tx1"/>
                </a:solidFill>
              </a:rPr>
              <a:t>9. grazing</a:t>
            </a:r>
          </a:p>
          <a:p>
            <a:pPr>
              <a:lnSpc>
                <a:spcPct val="150000"/>
              </a:lnSpc>
            </a:pPr>
            <a:r>
              <a:rPr lang="en-US" altLang="zh-CN" dirty="0">
                <a:solidFill>
                  <a:schemeClr val="tx1"/>
                </a:solidFill>
              </a:rPr>
              <a:t>10. pastoral zone</a:t>
            </a:r>
            <a:endParaRPr lang="zh-CN" altLang="en-US" dirty="0">
              <a:solidFill>
                <a:schemeClr val="tx1"/>
              </a:solidFill>
            </a:endParaRPr>
          </a:p>
        </p:txBody>
      </p:sp>
      <p:sp>
        <p:nvSpPr>
          <p:cNvPr id="6" name="矩形: 圆角 5">
            <a:extLst>
              <a:ext uri="{FF2B5EF4-FFF2-40B4-BE49-F238E27FC236}">
                <a16:creationId xmlns:a16="http://schemas.microsoft.com/office/drawing/2014/main" id="{FC9B0AF1-442D-4E3D-AD29-A25396003ECE}"/>
              </a:ext>
            </a:extLst>
          </p:cNvPr>
          <p:cNvSpPr/>
          <p:nvPr/>
        </p:nvSpPr>
        <p:spPr>
          <a:xfrm>
            <a:off x="2700338" y="1314853"/>
            <a:ext cx="9491662" cy="5543148"/>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schemeClr val="tx1"/>
                </a:solidFill>
              </a:rPr>
              <a:t> A. an organization consisting of the United Kingdom and most of the countries that were previously under its rule</a:t>
            </a:r>
          </a:p>
          <a:p>
            <a:pPr>
              <a:lnSpc>
                <a:spcPct val="150000"/>
              </a:lnSpc>
            </a:pPr>
            <a:r>
              <a:rPr lang="en-US" altLang="zh-CN" dirty="0">
                <a:solidFill>
                  <a:schemeClr val="tx1"/>
                </a:solidFill>
              </a:rPr>
              <a:t>B. an area relating to the farming or gazing of sheep or cattle</a:t>
            </a:r>
          </a:p>
          <a:p>
            <a:pPr>
              <a:lnSpc>
                <a:spcPct val="150000"/>
              </a:lnSpc>
            </a:pPr>
            <a:r>
              <a:rPr lang="en-US" altLang="zh-CN" dirty="0">
                <a:solidFill>
                  <a:schemeClr val="tx1"/>
                </a:solidFill>
              </a:rPr>
              <a:t>C. the vegetation on pastures that is available for livestock to feed upon</a:t>
            </a:r>
          </a:p>
          <a:p>
            <a:pPr>
              <a:lnSpc>
                <a:spcPct val="150000"/>
              </a:lnSpc>
            </a:pPr>
            <a:r>
              <a:rPr lang="en-US" altLang="zh-CN" dirty="0">
                <a:solidFill>
                  <a:schemeClr val="tx1"/>
                </a:solidFill>
              </a:rPr>
              <a:t>D. be larger in number, quantity, power, status or importance</a:t>
            </a:r>
          </a:p>
          <a:p>
            <a:pPr>
              <a:lnSpc>
                <a:spcPct val="150000"/>
              </a:lnSpc>
            </a:pPr>
            <a:r>
              <a:rPr lang="en-US" altLang="zh-CN" dirty="0">
                <a:solidFill>
                  <a:schemeClr val="tx1"/>
                </a:solidFill>
              </a:rPr>
              <a:t>E. of or relating to the Netherlands or its people or culture</a:t>
            </a:r>
          </a:p>
          <a:p>
            <a:pPr>
              <a:lnSpc>
                <a:spcPct val="150000"/>
              </a:lnSpc>
            </a:pPr>
            <a:r>
              <a:rPr lang="en-US" altLang="zh-CN" dirty="0">
                <a:solidFill>
                  <a:schemeClr val="tx1"/>
                </a:solidFill>
              </a:rPr>
              <a:t>F. of or relating to punishment</a:t>
            </a:r>
          </a:p>
          <a:p>
            <a:pPr>
              <a:lnSpc>
                <a:spcPct val="150000"/>
              </a:lnSpc>
            </a:pPr>
            <a:r>
              <a:rPr lang="en-US" altLang="zh-CN" dirty="0">
                <a:solidFill>
                  <a:schemeClr val="tx1"/>
                </a:solidFill>
              </a:rPr>
              <a:t>G. coming next after the second and just before the fourth in position</a:t>
            </a:r>
          </a:p>
          <a:p>
            <a:pPr>
              <a:lnSpc>
                <a:spcPct val="150000"/>
              </a:lnSpc>
            </a:pPr>
            <a:endParaRPr lang="en-US" altLang="zh-CN" dirty="0">
              <a:solidFill>
                <a:schemeClr val="tx1"/>
              </a:solidFill>
            </a:endParaRPr>
          </a:p>
          <a:p>
            <a:pPr>
              <a:lnSpc>
                <a:spcPct val="150000"/>
              </a:lnSpc>
            </a:pPr>
            <a:r>
              <a:rPr lang="en-US" altLang="zh-CN" dirty="0">
                <a:solidFill>
                  <a:schemeClr val="tx1"/>
                </a:solidFill>
              </a:rPr>
              <a:t>H. a large continuous extent of land</a:t>
            </a:r>
          </a:p>
          <a:p>
            <a:pPr>
              <a:lnSpc>
                <a:spcPct val="150000"/>
              </a:lnSpc>
            </a:pPr>
            <a:r>
              <a:rPr lang="en-US" altLang="zh-CN" dirty="0">
                <a:solidFill>
                  <a:schemeClr val="tx1"/>
                </a:solidFill>
              </a:rPr>
              <a:t>I. a region marked off for administrative or other purposes</a:t>
            </a:r>
          </a:p>
          <a:p>
            <a:pPr>
              <a:lnSpc>
                <a:spcPct val="150000"/>
              </a:lnSpc>
            </a:pPr>
            <a:r>
              <a:rPr lang="en-US" altLang="zh-CN" dirty="0">
                <a:solidFill>
                  <a:schemeClr val="tx1"/>
                </a:solidFill>
              </a:rPr>
              <a:t>J. characterized by scanty rainfall and scrubby vegetation, often occurring in continental interiors</a:t>
            </a:r>
            <a:endParaRPr lang="zh-CN" altLang="en-US" dirty="0">
              <a:solidFill>
                <a:schemeClr val="tx1"/>
              </a:solidFill>
            </a:endParaRPr>
          </a:p>
        </p:txBody>
      </p:sp>
      <p:cxnSp>
        <p:nvCxnSpPr>
          <p:cNvPr id="7" name="直接箭头连接符 6">
            <a:extLst>
              <a:ext uri="{FF2B5EF4-FFF2-40B4-BE49-F238E27FC236}">
                <a16:creationId xmlns:a16="http://schemas.microsoft.com/office/drawing/2014/main" id="{94BB978A-9C65-47AC-98BB-E62AF84EAA2A}"/>
              </a:ext>
            </a:extLst>
          </p:cNvPr>
          <p:cNvCxnSpPr>
            <a:cxnSpLocks/>
          </p:cNvCxnSpPr>
          <p:nvPr/>
        </p:nvCxnSpPr>
        <p:spPr>
          <a:xfrm>
            <a:off x="1271584" y="1771651"/>
            <a:ext cx="1828804" cy="41433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直接箭头连接符 21">
            <a:extLst>
              <a:ext uri="{FF2B5EF4-FFF2-40B4-BE49-F238E27FC236}">
                <a16:creationId xmlns:a16="http://schemas.microsoft.com/office/drawing/2014/main" id="{F3E9AE56-B5B5-4276-B96E-CE11E65D9C1E}"/>
              </a:ext>
            </a:extLst>
          </p:cNvPr>
          <p:cNvCxnSpPr>
            <a:cxnSpLocks/>
          </p:cNvCxnSpPr>
          <p:nvPr/>
        </p:nvCxnSpPr>
        <p:spPr>
          <a:xfrm>
            <a:off x="1271584" y="2547466"/>
            <a:ext cx="1828804" cy="36838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直接箭头连接符 23">
            <a:extLst>
              <a:ext uri="{FF2B5EF4-FFF2-40B4-BE49-F238E27FC236}">
                <a16:creationId xmlns:a16="http://schemas.microsoft.com/office/drawing/2014/main" id="{E94FCC23-0CA7-4B17-83BB-E74C63E3ACF9}"/>
              </a:ext>
            </a:extLst>
          </p:cNvPr>
          <p:cNvCxnSpPr>
            <a:cxnSpLocks/>
          </p:cNvCxnSpPr>
          <p:nvPr/>
        </p:nvCxnSpPr>
        <p:spPr>
          <a:xfrm>
            <a:off x="1157286" y="3027981"/>
            <a:ext cx="1943102" cy="6724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直接箭头连接符 25">
            <a:extLst>
              <a:ext uri="{FF2B5EF4-FFF2-40B4-BE49-F238E27FC236}">
                <a16:creationId xmlns:a16="http://schemas.microsoft.com/office/drawing/2014/main" id="{AE6CE7B0-901B-4935-B2ED-409D662AD443}"/>
              </a:ext>
            </a:extLst>
          </p:cNvPr>
          <p:cNvCxnSpPr>
            <a:cxnSpLocks/>
          </p:cNvCxnSpPr>
          <p:nvPr/>
        </p:nvCxnSpPr>
        <p:spPr>
          <a:xfrm>
            <a:off x="1518323" y="3843338"/>
            <a:ext cx="1582065" cy="15702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直接箭头连接符 28">
            <a:extLst>
              <a:ext uri="{FF2B5EF4-FFF2-40B4-BE49-F238E27FC236}">
                <a16:creationId xmlns:a16="http://schemas.microsoft.com/office/drawing/2014/main" id="{2B62BE5B-20CA-4D7B-93BD-FEA1017E40AD}"/>
              </a:ext>
            </a:extLst>
          </p:cNvPr>
          <p:cNvCxnSpPr>
            <a:cxnSpLocks/>
          </p:cNvCxnSpPr>
          <p:nvPr/>
        </p:nvCxnSpPr>
        <p:spPr>
          <a:xfrm flipV="1">
            <a:off x="1157286" y="4086427"/>
            <a:ext cx="1943102" cy="1998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直接箭头连接符 31">
            <a:extLst>
              <a:ext uri="{FF2B5EF4-FFF2-40B4-BE49-F238E27FC236}">
                <a16:creationId xmlns:a16="http://schemas.microsoft.com/office/drawing/2014/main" id="{FBA80833-308F-4734-8771-E2655D07127B}"/>
              </a:ext>
            </a:extLst>
          </p:cNvPr>
          <p:cNvCxnSpPr>
            <a:cxnSpLocks/>
          </p:cNvCxnSpPr>
          <p:nvPr/>
        </p:nvCxnSpPr>
        <p:spPr>
          <a:xfrm flipV="1">
            <a:off x="2128837" y="1628776"/>
            <a:ext cx="971551" cy="29996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直接箭头连接符 34">
            <a:extLst>
              <a:ext uri="{FF2B5EF4-FFF2-40B4-BE49-F238E27FC236}">
                <a16:creationId xmlns:a16="http://schemas.microsoft.com/office/drawing/2014/main" id="{E985F135-D948-4AB4-A93B-2DA6D498B910}"/>
              </a:ext>
            </a:extLst>
          </p:cNvPr>
          <p:cNvCxnSpPr>
            <a:cxnSpLocks/>
          </p:cNvCxnSpPr>
          <p:nvPr/>
        </p:nvCxnSpPr>
        <p:spPr>
          <a:xfrm flipV="1">
            <a:off x="1518323" y="3280819"/>
            <a:ext cx="1582065" cy="18044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直接箭头连接符 37">
            <a:extLst>
              <a:ext uri="{FF2B5EF4-FFF2-40B4-BE49-F238E27FC236}">
                <a16:creationId xmlns:a16="http://schemas.microsoft.com/office/drawing/2014/main" id="{92B62E1C-28A9-4182-9EAF-26CDA67718BA}"/>
              </a:ext>
            </a:extLst>
          </p:cNvPr>
          <p:cNvCxnSpPr>
            <a:cxnSpLocks/>
          </p:cNvCxnSpPr>
          <p:nvPr/>
        </p:nvCxnSpPr>
        <p:spPr>
          <a:xfrm flipV="1">
            <a:off x="1157286" y="4552140"/>
            <a:ext cx="1943102" cy="14203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直接箭头连接符 41">
            <a:extLst>
              <a:ext uri="{FF2B5EF4-FFF2-40B4-BE49-F238E27FC236}">
                <a16:creationId xmlns:a16="http://schemas.microsoft.com/office/drawing/2014/main" id="{064D6B10-0916-4E7C-86CB-7779D159A31A}"/>
              </a:ext>
            </a:extLst>
          </p:cNvPr>
          <p:cNvCxnSpPr>
            <a:cxnSpLocks/>
          </p:cNvCxnSpPr>
          <p:nvPr/>
        </p:nvCxnSpPr>
        <p:spPr>
          <a:xfrm flipV="1">
            <a:off x="1271584" y="2908765"/>
            <a:ext cx="1828804" cy="35168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直接箭头连接符 44">
            <a:extLst>
              <a:ext uri="{FF2B5EF4-FFF2-40B4-BE49-F238E27FC236}">
                <a16:creationId xmlns:a16="http://schemas.microsoft.com/office/drawing/2014/main" id="{BFAD1EB1-BC26-4741-B271-6E2CD538853D}"/>
              </a:ext>
            </a:extLst>
          </p:cNvPr>
          <p:cNvCxnSpPr>
            <a:cxnSpLocks/>
          </p:cNvCxnSpPr>
          <p:nvPr/>
        </p:nvCxnSpPr>
        <p:spPr>
          <a:xfrm flipV="1">
            <a:off x="2128837" y="2489436"/>
            <a:ext cx="971551" cy="42974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05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520CFBB-340E-47AE-9FA0-56B4F4F2646E}"/>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Choose one of the following options for each sentence.</a:t>
            </a:r>
          </a:p>
        </p:txBody>
      </p:sp>
      <p:sp>
        <p:nvSpPr>
          <p:cNvPr id="8" name="矩形 7">
            <a:extLst>
              <a:ext uri="{FF2B5EF4-FFF2-40B4-BE49-F238E27FC236}">
                <a16:creationId xmlns:a16="http://schemas.microsoft.com/office/drawing/2014/main" id="{3D9514E1-AB2F-4ABA-A07D-35FC3A92AEE9}"/>
              </a:ext>
            </a:extLst>
          </p:cNvPr>
          <p:cNvSpPr/>
          <p:nvPr/>
        </p:nvSpPr>
        <p:spPr>
          <a:xfrm>
            <a:off x="4814879" y="2781430"/>
            <a:ext cx="1281120" cy="461665"/>
          </a:xfrm>
          <a:prstGeom prst="rect">
            <a:avLst/>
          </a:prstGeom>
        </p:spPr>
        <p:txBody>
          <a:bodyPr wrap="none">
            <a:spAutoFit/>
          </a:bodyPr>
          <a:lstStyle/>
          <a:p>
            <a:r>
              <a:rPr lang="en-US" altLang="zh-CN" sz="2400" dirty="0">
                <a:solidFill>
                  <a:srgbClr val="FF0000"/>
                </a:solidFill>
              </a:rPr>
              <a:t> grazing</a:t>
            </a:r>
            <a:endParaRPr lang="zh-CN" altLang="en-US" sz="2400" dirty="0">
              <a:solidFill>
                <a:srgbClr val="FF0000"/>
              </a:solidFill>
            </a:endParaRPr>
          </a:p>
        </p:txBody>
      </p:sp>
      <p:sp>
        <p:nvSpPr>
          <p:cNvPr id="14" name="矩形 13">
            <a:extLst>
              <a:ext uri="{FF2B5EF4-FFF2-40B4-BE49-F238E27FC236}">
                <a16:creationId xmlns:a16="http://schemas.microsoft.com/office/drawing/2014/main" id="{6163DA47-C20A-4A5D-A96A-668633685FB7}"/>
              </a:ext>
            </a:extLst>
          </p:cNvPr>
          <p:cNvSpPr/>
          <p:nvPr/>
        </p:nvSpPr>
        <p:spPr>
          <a:xfrm>
            <a:off x="268041" y="2568639"/>
            <a:ext cx="11655917" cy="2193677"/>
          </a:xfrm>
          <a:prstGeom prst="rect">
            <a:avLst/>
          </a:prstGeom>
        </p:spPr>
        <p:txBody>
          <a:bodyPr wrap="square">
            <a:spAutoFit/>
          </a:bodyPr>
          <a:lstStyle/>
          <a:p>
            <a:pPr algn="just">
              <a:lnSpc>
                <a:spcPct val="200000"/>
              </a:lnSpc>
            </a:pPr>
            <a:r>
              <a:rPr lang="en-US" altLang="zh-CN" sz="2400" dirty="0"/>
              <a:t>1. There we saw herds of cows ( </a:t>
            </a:r>
            <a:r>
              <a:rPr lang="zh-CN" altLang="en-US" sz="2400" dirty="0"/>
              <a:t>　      　</a:t>
            </a:r>
            <a:r>
              <a:rPr lang="en-US" altLang="zh-CN" sz="2400" dirty="0"/>
              <a:t>) on the pasture.</a:t>
            </a:r>
          </a:p>
          <a:p>
            <a:pPr algn="just">
              <a:lnSpc>
                <a:spcPct val="200000"/>
              </a:lnSpc>
            </a:pPr>
            <a:r>
              <a:rPr lang="en-US" altLang="zh-CN" sz="2400" dirty="0"/>
              <a:t>2. Israel captured the (       </a:t>
            </a:r>
            <a:r>
              <a:rPr lang="zh-CN" altLang="en-US" sz="2400" dirty="0"/>
              <a:t>　　</a:t>
            </a:r>
            <a:r>
              <a:rPr lang="en-US" altLang="zh-CN" sz="2400" dirty="0"/>
              <a:t>) in the 1967 War.</a:t>
            </a:r>
          </a:p>
          <a:p>
            <a:pPr algn="just">
              <a:lnSpc>
                <a:spcPct val="200000"/>
              </a:lnSpc>
            </a:pPr>
            <a:r>
              <a:rPr lang="en-US" altLang="zh-CN" sz="2400" dirty="0"/>
              <a:t>3. The strong usually (        </a:t>
            </a:r>
            <a:r>
              <a:rPr lang="zh-CN" altLang="en-US" sz="2400" dirty="0"/>
              <a:t>　　</a:t>
            </a:r>
            <a:r>
              <a:rPr lang="en-US" altLang="zh-CN" sz="2400" dirty="0"/>
              <a:t> ) over the weak.</a:t>
            </a:r>
            <a:endParaRPr lang="zh-CN" altLang="en-US" sz="2400" dirty="0"/>
          </a:p>
        </p:txBody>
      </p:sp>
      <p:pic>
        <p:nvPicPr>
          <p:cNvPr id="4" name="图片 3">
            <a:extLst>
              <a:ext uri="{FF2B5EF4-FFF2-40B4-BE49-F238E27FC236}">
                <a16:creationId xmlns:a16="http://schemas.microsoft.com/office/drawing/2014/main" id="{1F3ED7B5-CA30-42D6-909A-0F8F8F6A0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098" y="1273108"/>
            <a:ext cx="6945059" cy="955742"/>
          </a:xfrm>
          <a:prstGeom prst="rect">
            <a:avLst/>
          </a:prstGeom>
        </p:spPr>
      </p:pic>
      <p:sp>
        <p:nvSpPr>
          <p:cNvPr id="6" name="矩形 5">
            <a:extLst>
              <a:ext uri="{FF2B5EF4-FFF2-40B4-BE49-F238E27FC236}">
                <a16:creationId xmlns:a16="http://schemas.microsoft.com/office/drawing/2014/main" id="{E76280F3-4FEF-4C77-A8AA-8842F722B8EF}"/>
              </a:ext>
            </a:extLst>
          </p:cNvPr>
          <p:cNvSpPr/>
          <p:nvPr/>
        </p:nvSpPr>
        <p:spPr>
          <a:xfrm>
            <a:off x="3407852" y="3541041"/>
            <a:ext cx="1313180" cy="461665"/>
          </a:xfrm>
          <a:prstGeom prst="rect">
            <a:avLst/>
          </a:prstGeom>
        </p:spPr>
        <p:txBody>
          <a:bodyPr wrap="none">
            <a:spAutoFit/>
          </a:bodyPr>
          <a:lstStyle/>
          <a:p>
            <a:r>
              <a:rPr lang="en-US" altLang="zh-CN" sz="2400" dirty="0">
                <a:solidFill>
                  <a:srgbClr val="FF0000"/>
                </a:solidFill>
              </a:rPr>
              <a:t> territory</a:t>
            </a:r>
            <a:endParaRPr lang="zh-CN" altLang="en-US" sz="2400" dirty="0">
              <a:solidFill>
                <a:srgbClr val="FF0000"/>
              </a:solidFill>
            </a:endParaRPr>
          </a:p>
        </p:txBody>
      </p:sp>
      <p:sp>
        <p:nvSpPr>
          <p:cNvPr id="7" name="矩形 6">
            <a:extLst>
              <a:ext uri="{FF2B5EF4-FFF2-40B4-BE49-F238E27FC236}">
                <a16:creationId xmlns:a16="http://schemas.microsoft.com/office/drawing/2014/main" id="{53992FDA-9851-447C-8803-6688BC38D8E6}"/>
              </a:ext>
            </a:extLst>
          </p:cNvPr>
          <p:cNvSpPr/>
          <p:nvPr/>
        </p:nvSpPr>
        <p:spPr>
          <a:xfrm>
            <a:off x="3295642" y="4300651"/>
            <a:ext cx="1537600" cy="461665"/>
          </a:xfrm>
          <a:prstGeom prst="rect">
            <a:avLst/>
          </a:prstGeom>
        </p:spPr>
        <p:txBody>
          <a:bodyPr wrap="none">
            <a:spAutoFit/>
          </a:bodyPr>
          <a:lstStyle/>
          <a:p>
            <a:r>
              <a:rPr lang="en-US" altLang="zh-CN" sz="2400" dirty="0">
                <a:solidFill>
                  <a:srgbClr val="FF0000"/>
                </a:solidFill>
              </a:rPr>
              <a:t> dominate</a:t>
            </a:r>
            <a:endParaRPr lang="zh-CN" altLang="en-US" sz="2400" dirty="0">
              <a:solidFill>
                <a:srgbClr val="FF0000"/>
              </a:solidFill>
            </a:endParaRPr>
          </a:p>
        </p:txBody>
      </p:sp>
    </p:spTree>
    <p:extLst>
      <p:ext uri="{BB962C8B-B14F-4D97-AF65-F5344CB8AC3E}">
        <p14:creationId xmlns:p14="http://schemas.microsoft.com/office/powerpoint/2010/main" val="302218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C4903D-C01E-4265-AB98-12FDDB818B87}"/>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Please fill in the following blanks with the suitable words from Text A.</a:t>
            </a:r>
          </a:p>
        </p:txBody>
      </p:sp>
      <p:sp>
        <p:nvSpPr>
          <p:cNvPr id="16" name="矩形 15">
            <a:extLst>
              <a:ext uri="{FF2B5EF4-FFF2-40B4-BE49-F238E27FC236}">
                <a16:creationId xmlns:a16="http://schemas.microsoft.com/office/drawing/2014/main" id="{FC899F54-83D5-47C7-9E6E-C7405BF15ED1}"/>
              </a:ext>
            </a:extLst>
          </p:cNvPr>
          <p:cNvSpPr/>
          <p:nvPr/>
        </p:nvSpPr>
        <p:spPr>
          <a:xfrm>
            <a:off x="268041" y="968439"/>
            <a:ext cx="11655917" cy="5148332"/>
          </a:xfrm>
          <a:prstGeom prst="rect">
            <a:avLst/>
          </a:prstGeom>
        </p:spPr>
        <p:txBody>
          <a:bodyPr wrap="square">
            <a:spAutoFit/>
          </a:bodyPr>
          <a:lstStyle/>
          <a:p>
            <a:pPr algn="just">
              <a:lnSpc>
                <a:spcPct val="200000"/>
              </a:lnSpc>
            </a:pPr>
            <a:r>
              <a:rPr lang="en-US" altLang="zh-CN" sz="2400" dirty="0"/>
              <a:t>1. The Commonwealth of Australia is made up of ________ states and _______ major main- land territories.</a:t>
            </a:r>
          </a:p>
          <a:p>
            <a:pPr algn="just">
              <a:lnSpc>
                <a:spcPct val="200000"/>
              </a:lnSpc>
            </a:pPr>
            <a:r>
              <a:rPr lang="en-US" altLang="zh-CN" sz="2400" dirty="0"/>
              <a:t>2. The written history of Australia began when ______ explorers first sighted the landmass in the ______ century.</a:t>
            </a:r>
          </a:p>
          <a:p>
            <a:pPr algn="just">
              <a:lnSpc>
                <a:spcPct val="200000"/>
              </a:lnSpc>
            </a:pPr>
            <a:r>
              <a:rPr lang="en-US" altLang="zh-CN" sz="2400" dirty="0"/>
              <a:t>3. The wet season lasts about six months in summer and spring, between ____________ and March; the dry season lasts about six months in autumn and winter, usually between _____ and October.</a:t>
            </a:r>
            <a:endParaRPr lang="zh-CN" altLang="en-US" sz="2400" dirty="0"/>
          </a:p>
        </p:txBody>
      </p:sp>
      <p:sp>
        <p:nvSpPr>
          <p:cNvPr id="5" name="矩形 4">
            <a:extLst>
              <a:ext uri="{FF2B5EF4-FFF2-40B4-BE49-F238E27FC236}">
                <a16:creationId xmlns:a16="http://schemas.microsoft.com/office/drawing/2014/main" id="{1D5A0CAA-53ED-4525-8873-A670FE84CD59}"/>
              </a:ext>
            </a:extLst>
          </p:cNvPr>
          <p:cNvSpPr/>
          <p:nvPr/>
        </p:nvSpPr>
        <p:spPr>
          <a:xfrm>
            <a:off x="7652629" y="1120578"/>
            <a:ext cx="646331" cy="461665"/>
          </a:xfrm>
          <a:prstGeom prst="rect">
            <a:avLst/>
          </a:prstGeom>
        </p:spPr>
        <p:txBody>
          <a:bodyPr wrap="none">
            <a:spAutoFit/>
          </a:bodyPr>
          <a:lstStyle/>
          <a:p>
            <a:r>
              <a:rPr lang="en-US" altLang="zh-CN" sz="2400" dirty="0">
                <a:solidFill>
                  <a:srgbClr val="FF0000"/>
                </a:solidFill>
              </a:rPr>
              <a:t> six</a:t>
            </a:r>
            <a:endParaRPr lang="zh-CN" altLang="en-US" sz="2400" dirty="0">
              <a:solidFill>
                <a:srgbClr val="FF0000"/>
              </a:solidFill>
            </a:endParaRPr>
          </a:p>
        </p:txBody>
      </p:sp>
      <p:sp>
        <p:nvSpPr>
          <p:cNvPr id="6" name="矩形 5">
            <a:extLst>
              <a:ext uri="{FF2B5EF4-FFF2-40B4-BE49-F238E27FC236}">
                <a16:creationId xmlns:a16="http://schemas.microsoft.com/office/drawing/2014/main" id="{9EECE677-54C6-409F-8D14-6837026FF9D9}"/>
              </a:ext>
            </a:extLst>
          </p:cNvPr>
          <p:cNvSpPr/>
          <p:nvPr/>
        </p:nvSpPr>
        <p:spPr>
          <a:xfrm>
            <a:off x="10771099" y="1120577"/>
            <a:ext cx="748923" cy="461665"/>
          </a:xfrm>
          <a:prstGeom prst="rect">
            <a:avLst/>
          </a:prstGeom>
        </p:spPr>
        <p:txBody>
          <a:bodyPr wrap="none">
            <a:spAutoFit/>
          </a:bodyPr>
          <a:lstStyle/>
          <a:p>
            <a:r>
              <a:rPr lang="en-US" altLang="zh-CN" sz="2400" dirty="0">
                <a:solidFill>
                  <a:srgbClr val="FF0000"/>
                </a:solidFill>
              </a:rPr>
              <a:t> two</a:t>
            </a:r>
            <a:endParaRPr lang="zh-CN" altLang="en-US" sz="2400" dirty="0">
              <a:solidFill>
                <a:srgbClr val="FF0000"/>
              </a:solidFill>
            </a:endParaRPr>
          </a:p>
        </p:txBody>
      </p:sp>
      <p:sp>
        <p:nvSpPr>
          <p:cNvPr id="7" name="矩形 6">
            <a:extLst>
              <a:ext uri="{FF2B5EF4-FFF2-40B4-BE49-F238E27FC236}">
                <a16:creationId xmlns:a16="http://schemas.microsoft.com/office/drawing/2014/main" id="{4438CBE6-FF61-4FB5-9A0F-FBA213E54881}"/>
              </a:ext>
            </a:extLst>
          </p:cNvPr>
          <p:cNvSpPr/>
          <p:nvPr/>
        </p:nvSpPr>
        <p:spPr>
          <a:xfrm>
            <a:off x="7166758" y="2672363"/>
            <a:ext cx="1074333" cy="461665"/>
          </a:xfrm>
          <a:prstGeom prst="rect">
            <a:avLst/>
          </a:prstGeom>
        </p:spPr>
        <p:txBody>
          <a:bodyPr wrap="none">
            <a:spAutoFit/>
          </a:bodyPr>
          <a:lstStyle/>
          <a:p>
            <a:r>
              <a:rPr lang="en-US" altLang="zh-CN" sz="2400" dirty="0">
                <a:solidFill>
                  <a:srgbClr val="FF0000"/>
                </a:solidFill>
              </a:rPr>
              <a:t> Dutch</a:t>
            </a:r>
            <a:endParaRPr lang="zh-CN" altLang="en-US" sz="2400" dirty="0">
              <a:solidFill>
                <a:srgbClr val="FF0000"/>
              </a:solidFill>
            </a:endParaRPr>
          </a:p>
        </p:txBody>
      </p:sp>
      <p:sp>
        <p:nvSpPr>
          <p:cNvPr id="8" name="矩形 7">
            <a:extLst>
              <a:ext uri="{FF2B5EF4-FFF2-40B4-BE49-F238E27FC236}">
                <a16:creationId xmlns:a16="http://schemas.microsoft.com/office/drawing/2014/main" id="{39088CD3-4DE5-4108-88BF-253370A0646D}"/>
              </a:ext>
            </a:extLst>
          </p:cNvPr>
          <p:cNvSpPr/>
          <p:nvPr/>
        </p:nvSpPr>
        <p:spPr>
          <a:xfrm>
            <a:off x="2590092" y="3387842"/>
            <a:ext cx="869149" cy="461665"/>
          </a:xfrm>
          <a:prstGeom prst="rect">
            <a:avLst/>
          </a:prstGeom>
        </p:spPr>
        <p:txBody>
          <a:bodyPr wrap="none">
            <a:spAutoFit/>
          </a:bodyPr>
          <a:lstStyle/>
          <a:p>
            <a:r>
              <a:rPr lang="en-US" altLang="zh-CN" sz="2400" dirty="0">
                <a:solidFill>
                  <a:srgbClr val="FF0000"/>
                </a:solidFill>
              </a:rPr>
              <a:t> 17th</a:t>
            </a:r>
            <a:endParaRPr lang="zh-CN" altLang="en-US" sz="2400" dirty="0">
              <a:solidFill>
                <a:srgbClr val="FF0000"/>
              </a:solidFill>
            </a:endParaRPr>
          </a:p>
        </p:txBody>
      </p:sp>
      <p:sp>
        <p:nvSpPr>
          <p:cNvPr id="9" name="矩形 8">
            <a:extLst>
              <a:ext uri="{FF2B5EF4-FFF2-40B4-BE49-F238E27FC236}">
                <a16:creationId xmlns:a16="http://schemas.microsoft.com/office/drawing/2014/main" id="{04884A15-4B59-4213-B496-2CD32351DE9F}"/>
              </a:ext>
            </a:extLst>
          </p:cNvPr>
          <p:cNvSpPr/>
          <p:nvPr/>
        </p:nvSpPr>
        <p:spPr>
          <a:xfrm>
            <a:off x="268041" y="4830566"/>
            <a:ext cx="1691489" cy="461665"/>
          </a:xfrm>
          <a:prstGeom prst="rect">
            <a:avLst/>
          </a:prstGeom>
        </p:spPr>
        <p:txBody>
          <a:bodyPr wrap="none">
            <a:spAutoFit/>
          </a:bodyPr>
          <a:lstStyle/>
          <a:p>
            <a:r>
              <a:rPr lang="en-US" altLang="zh-CN" sz="2400" dirty="0">
                <a:solidFill>
                  <a:srgbClr val="FF0000"/>
                </a:solidFill>
              </a:rPr>
              <a:t> December</a:t>
            </a:r>
            <a:endParaRPr lang="zh-CN" altLang="en-US" sz="2400" dirty="0">
              <a:solidFill>
                <a:srgbClr val="FF0000"/>
              </a:solidFill>
            </a:endParaRPr>
          </a:p>
        </p:txBody>
      </p:sp>
      <p:sp>
        <p:nvSpPr>
          <p:cNvPr id="10" name="矩形 9">
            <a:extLst>
              <a:ext uri="{FF2B5EF4-FFF2-40B4-BE49-F238E27FC236}">
                <a16:creationId xmlns:a16="http://schemas.microsoft.com/office/drawing/2014/main" id="{3153BC77-0B14-40FB-9C64-FAB23EAA5940}"/>
              </a:ext>
            </a:extLst>
          </p:cNvPr>
          <p:cNvSpPr/>
          <p:nvPr/>
        </p:nvSpPr>
        <p:spPr>
          <a:xfrm>
            <a:off x="3561833" y="5655106"/>
            <a:ext cx="971741" cy="461665"/>
          </a:xfrm>
          <a:prstGeom prst="rect">
            <a:avLst/>
          </a:prstGeom>
        </p:spPr>
        <p:txBody>
          <a:bodyPr wrap="none">
            <a:spAutoFit/>
          </a:bodyPr>
          <a:lstStyle/>
          <a:p>
            <a:r>
              <a:rPr lang="en-US" altLang="zh-CN" sz="2400" dirty="0">
                <a:solidFill>
                  <a:srgbClr val="FF0000"/>
                </a:solidFill>
              </a:rPr>
              <a:t> May </a:t>
            </a:r>
            <a:endParaRPr lang="zh-CN" altLang="en-US" sz="2400" dirty="0">
              <a:solidFill>
                <a:srgbClr val="FF0000"/>
              </a:solidFill>
            </a:endParaRPr>
          </a:p>
        </p:txBody>
      </p:sp>
    </p:spTree>
    <p:extLst>
      <p:ext uri="{BB962C8B-B14F-4D97-AF65-F5344CB8AC3E}">
        <p14:creationId xmlns:p14="http://schemas.microsoft.com/office/powerpoint/2010/main" val="88104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C4903D-C01E-4265-AB98-12FDDB818B87}"/>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Please fill in the following blanks with the suitable words from Text A.</a:t>
            </a:r>
          </a:p>
        </p:txBody>
      </p:sp>
      <p:sp>
        <p:nvSpPr>
          <p:cNvPr id="4" name="矩形 3">
            <a:extLst>
              <a:ext uri="{FF2B5EF4-FFF2-40B4-BE49-F238E27FC236}">
                <a16:creationId xmlns:a16="http://schemas.microsoft.com/office/drawing/2014/main" id="{9A04457F-2BA8-41C4-B20C-EC10746F0AE9}"/>
              </a:ext>
            </a:extLst>
          </p:cNvPr>
          <p:cNvSpPr/>
          <p:nvPr/>
        </p:nvSpPr>
        <p:spPr>
          <a:xfrm>
            <a:off x="4882078" y="1443087"/>
            <a:ext cx="1350050" cy="461665"/>
          </a:xfrm>
          <a:prstGeom prst="rect">
            <a:avLst/>
          </a:prstGeom>
        </p:spPr>
        <p:txBody>
          <a:bodyPr wrap="none">
            <a:spAutoFit/>
          </a:bodyPr>
          <a:lstStyle/>
          <a:p>
            <a:r>
              <a:rPr lang="en-US" altLang="zh-CN" sz="2400" dirty="0">
                <a:solidFill>
                  <a:srgbClr val="FF0000"/>
                </a:solidFill>
              </a:rPr>
              <a:t> banking</a:t>
            </a:r>
            <a:endParaRPr lang="zh-CN" altLang="en-US" sz="2400" dirty="0">
              <a:solidFill>
                <a:srgbClr val="FF0000"/>
              </a:solidFill>
            </a:endParaRPr>
          </a:p>
        </p:txBody>
      </p:sp>
      <p:sp>
        <p:nvSpPr>
          <p:cNvPr id="16" name="矩形 15">
            <a:extLst>
              <a:ext uri="{FF2B5EF4-FFF2-40B4-BE49-F238E27FC236}">
                <a16:creationId xmlns:a16="http://schemas.microsoft.com/office/drawing/2014/main" id="{FC899F54-83D5-47C7-9E6E-C7405BF15ED1}"/>
              </a:ext>
            </a:extLst>
          </p:cNvPr>
          <p:cNvSpPr/>
          <p:nvPr/>
        </p:nvSpPr>
        <p:spPr>
          <a:xfrm>
            <a:off x="268041" y="1224165"/>
            <a:ext cx="11655917" cy="4409669"/>
          </a:xfrm>
          <a:prstGeom prst="rect">
            <a:avLst/>
          </a:prstGeom>
        </p:spPr>
        <p:txBody>
          <a:bodyPr wrap="square">
            <a:spAutoFit/>
          </a:bodyPr>
          <a:lstStyle/>
          <a:p>
            <a:pPr algn="just">
              <a:lnSpc>
                <a:spcPct val="200000"/>
              </a:lnSpc>
            </a:pPr>
            <a:r>
              <a:rPr lang="en-US" altLang="zh-CN" sz="2400" dirty="0"/>
              <a:t>4. The service sector includes: __________, insurance and finance; the media and entertain-</a:t>
            </a:r>
            <a:r>
              <a:rPr lang="en-US" altLang="zh-CN" sz="2400" dirty="0" err="1"/>
              <a:t>ment</a:t>
            </a:r>
            <a:r>
              <a:rPr lang="en-US" altLang="zh-CN" sz="2400" dirty="0"/>
              <a:t> industries; ___________, tourism and __________; services provided by government, such as education, health and ___________; and other personal and business services.</a:t>
            </a:r>
          </a:p>
          <a:p>
            <a:pPr algn="just">
              <a:lnSpc>
                <a:spcPct val="200000"/>
              </a:lnSpc>
            </a:pPr>
            <a:r>
              <a:rPr lang="en-US" altLang="zh-CN" sz="2400" dirty="0"/>
              <a:t>5. There are 3 main agricultural zones: ____________ zone, _________________ zone and __________ zone.</a:t>
            </a:r>
            <a:endParaRPr lang="zh-CN" altLang="en-US" sz="2400" dirty="0"/>
          </a:p>
        </p:txBody>
      </p:sp>
      <p:sp>
        <p:nvSpPr>
          <p:cNvPr id="5" name="矩形 4">
            <a:extLst>
              <a:ext uri="{FF2B5EF4-FFF2-40B4-BE49-F238E27FC236}">
                <a16:creationId xmlns:a16="http://schemas.microsoft.com/office/drawing/2014/main" id="{A6935CDB-4D5D-4569-A668-EF4198545095}"/>
              </a:ext>
            </a:extLst>
          </p:cNvPr>
          <p:cNvSpPr/>
          <p:nvPr/>
        </p:nvSpPr>
        <p:spPr>
          <a:xfrm>
            <a:off x="4438173" y="2187377"/>
            <a:ext cx="1657826" cy="461665"/>
          </a:xfrm>
          <a:prstGeom prst="rect">
            <a:avLst/>
          </a:prstGeom>
        </p:spPr>
        <p:txBody>
          <a:bodyPr wrap="none">
            <a:spAutoFit/>
          </a:bodyPr>
          <a:lstStyle/>
          <a:p>
            <a:r>
              <a:rPr lang="en-US" altLang="zh-CN" sz="2400" dirty="0">
                <a:solidFill>
                  <a:srgbClr val="FF0000"/>
                </a:solidFill>
              </a:rPr>
              <a:t> consulting</a:t>
            </a:r>
            <a:endParaRPr lang="zh-CN" altLang="en-US" sz="2400" dirty="0">
              <a:solidFill>
                <a:srgbClr val="FF0000"/>
              </a:solidFill>
            </a:endParaRPr>
          </a:p>
        </p:txBody>
      </p:sp>
      <p:sp>
        <p:nvSpPr>
          <p:cNvPr id="6" name="矩形 5">
            <a:extLst>
              <a:ext uri="{FF2B5EF4-FFF2-40B4-BE49-F238E27FC236}">
                <a16:creationId xmlns:a16="http://schemas.microsoft.com/office/drawing/2014/main" id="{1656C9DC-18BF-4F0A-8EE0-543FC5CA1245}"/>
              </a:ext>
            </a:extLst>
          </p:cNvPr>
          <p:cNvSpPr/>
          <p:nvPr/>
        </p:nvSpPr>
        <p:spPr>
          <a:xfrm>
            <a:off x="8946523" y="2187377"/>
            <a:ext cx="938077" cy="461665"/>
          </a:xfrm>
          <a:prstGeom prst="rect">
            <a:avLst/>
          </a:prstGeom>
        </p:spPr>
        <p:txBody>
          <a:bodyPr wrap="none">
            <a:spAutoFit/>
          </a:bodyPr>
          <a:lstStyle/>
          <a:p>
            <a:r>
              <a:rPr lang="en-US" altLang="zh-CN" sz="2400" dirty="0">
                <a:solidFill>
                  <a:srgbClr val="FF0000"/>
                </a:solidFill>
              </a:rPr>
              <a:t> retail</a:t>
            </a:r>
            <a:endParaRPr lang="zh-CN" altLang="en-US" sz="2400" dirty="0">
              <a:solidFill>
                <a:srgbClr val="FF0000"/>
              </a:solidFill>
            </a:endParaRPr>
          </a:p>
        </p:txBody>
      </p:sp>
      <p:sp>
        <p:nvSpPr>
          <p:cNvPr id="7" name="矩形 6">
            <a:extLst>
              <a:ext uri="{FF2B5EF4-FFF2-40B4-BE49-F238E27FC236}">
                <a16:creationId xmlns:a16="http://schemas.microsoft.com/office/drawing/2014/main" id="{EA89ED93-756A-47D0-9FAB-722C08B3640D}"/>
              </a:ext>
            </a:extLst>
          </p:cNvPr>
          <p:cNvSpPr/>
          <p:nvPr/>
        </p:nvSpPr>
        <p:spPr>
          <a:xfrm>
            <a:off x="8646485" y="2967334"/>
            <a:ext cx="1263487" cy="461665"/>
          </a:xfrm>
          <a:prstGeom prst="rect">
            <a:avLst/>
          </a:prstGeom>
        </p:spPr>
        <p:txBody>
          <a:bodyPr wrap="none">
            <a:spAutoFit/>
          </a:bodyPr>
          <a:lstStyle/>
          <a:p>
            <a:r>
              <a:rPr lang="en-US" altLang="zh-CN" sz="2400" dirty="0">
                <a:solidFill>
                  <a:srgbClr val="FF0000"/>
                </a:solidFill>
              </a:rPr>
              <a:t> welfare</a:t>
            </a:r>
            <a:endParaRPr lang="zh-CN" altLang="en-US" sz="2400" dirty="0">
              <a:solidFill>
                <a:srgbClr val="FF0000"/>
              </a:solidFill>
            </a:endParaRPr>
          </a:p>
        </p:txBody>
      </p:sp>
      <p:sp>
        <p:nvSpPr>
          <p:cNvPr id="8" name="矩形 7">
            <a:extLst>
              <a:ext uri="{FF2B5EF4-FFF2-40B4-BE49-F238E27FC236}">
                <a16:creationId xmlns:a16="http://schemas.microsoft.com/office/drawing/2014/main" id="{A5F22032-C682-434A-B575-C40586B49A1C}"/>
              </a:ext>
            </a:extLst>
          </p:cNvPr>
          <p:cNvSpPr/>
          <p:nvPr/>
        </p:nvSpPr>
        <p:spPr>
          <a:xfrm>
            <a:off x="1674185" y="5172169"/>
            <a:ext cx="1366080" cy="461665"/>
          </a:xfrm>
          <a:prstGeom prst="rect">
            <a:avLst/>
          </a:prstGeom>
        </p:spPr>
        <p:txBody>
          <a:bodyPr wrap="none">
            <a:spAutoFit/>
          </a:bodyPr>
          <a:lstStyle/>
          <a:p>
            <a:r>
              <a:rPr lang="en-US" altLang="zh-CN" sz="2400" dirty="0">
                <a:solidFill>
                  <a:srgbClr val="FF0000"/>
                </a:solidFill>
              </a:rPr>
              <a:t> pastoral</a:t>
            </a:r>
            <a:endParaRPr lang="zh-CN" altLang="en-US" sz="2400" dirty="0">
              <a:solidFill>
                <a:srgbClr val="FF0000"/>
              </a:solidFill>
            </a:endParaRPr>
          </a:p>
        </p:txBody>
      </p:sp>
      <p:sp>
        <p:nvSpPr>
          <p:cNvPr id="9" name="矩形 8">
            <a:extLst>
              <a:ext uri="{FF2B5EF4-FFF2-40B4-BE49-F238E27FC236}">
                <a16:creationId xmlns:a16="http://schemas.microsoft.com/office/drawing/2014/main" id="{92F47FD8-5147-4DA6-9011-A3BE85EF3588}"/>
              </a:ext>
            </a:extLst>
          </p:cNvPr>
          <p:cNvSpPr/>
          <p:nvPr/>
        </p:nvSpPr>
        <p:spPr>
          <a:xfrm>
            <a:off x="6260473" y="4359077"/>
            <a:ext cx="1762021" cy="461665"/>
          </a:xfrm>
          <a:prstGeom prst="rect">
            <a:avLst/>
          </a:prstGeom>
        </p:spPr>
        <p:txBody>
          <a:bodyPr wrap="none">
            <a:spAutoFit/>
          </a:bodyPr>
          <a:lstStyle/>
          <a:p>
            <a:r>
              <a:rPr lang="en-US" altLang="zh-CN" sz="2400" dirty="0">
                <a:solidFill>
                  <a:srgbClr val="FF0000"/>
                </a:solidFill>
              </a:rPr>
              <a:t>high rainfall</a:t>
            </a:r>
            <a:endParaRPr lang="zh-CN" altLang="en-US" sz="2400" dirty="0">
              <a:solidFill>
                <a:srgbClr val="FF0000"/>
              </a:solidFill>
            </a:endParaRPr>
          </a:p>
        </p:txBody>
      </p:sp>
      <p:sp>
        <p:nvSpPr>
          <p:cNvPr id="10" name="矩形 9">
            <a:extLst>
              <a:ext uri="{FF2B5EF4-FFF2-40B4-BE49-F238E27FC236}">
                <a16:creationId xmlns:a16="http://schemas.microsoft.com/office/drawing/2014/main" id="{B94B4819-DEE0-406A-A7B3-969EA8CD0BF7}"/>
              </a:ext>
            </a:extLst>
          </p:cNvPr>
          <p:cNvSpPr/>
          <p:nvPr/>
        </p:nvSpPr>
        <p:spPr>
          <a:xfrm>
            <a:off x="8937228" y="4392211"/>
            <a:ext cx="2016899" cy="461665"/>
          </a:xfrm>
          <a:prstGeom prst="rect">
            <a:avLst/>
          </a:prstGeom>
        </p:spPr>
        <p:txBody>
          <a:bodyPr wrap="none">
            <a:spAutoFit/>
          </a:bodyPr>
          <a:lstStyle/>
          <a:p>
            <a:r>
              <a:rPr lang="en-US" altLang="zh-CN" sz="2400" dirty="0">
                <a:solidFill>
                  <a:srgbClr val="FF0000"/>
                </a:solidFill>
              </a:rPr>
              <a:t> wheat sheep</a:t>
            </a:r>
            <a:endParaRPr lang="zh-CN" altLang="en-US" sz="2400" dirty="0">
              <a:solidFill>
                <a:srgbClr val="FF0000"/>
              </a:solidFill>
            </a:endParaRPr>
          </a:p>
        </p:txBody>
      </p:sp>
    </p:spTree>
    <p:extLst>
      <p:ext uri="{BB962C8B-B14F-4D97-AF65-F5344CB8AC3E}">
        <p14:creationId xmlns:p14="http://schemas.microsoft.com/office/powerpoint/2010/main" val="522839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5E153E6-DC9C-4C2F-9BF2-48AA124194E3}"/>
              </a:ext>
            </a:extLst>
          </p:cNvPr>
          <p:cNvPicPr>
            <a:picLocks noChangeAspect="1"/>
          </p:cNvPicPr>
          <p:nvPr/>
        </p:nvPicPr>
        <p:blipFill>
          <a:blip r:embed="rId3"/>
          <a:stretch>
            <a:fillRect/>
          </a:stretch>
        </p:blipFill>
        <p:spPr>
          <a:xfrm>
            <a:off x="0" y="0"/>
            <a:ext cx="2082491" cy="1028700"/>
          </a:xfrm>
          <a:prstGeom prst="rect">
            <a:avLst/>
          </a:prstGeom>
        </p:spPr>
      </p:pic>
      <p:sp>
        <p:nvSpPr>
          <p:cNvPr id="3" name="矩形 2">
            <a:extLst>
              <a:ext uri="{FF2B5EF4-FFF2-40B4-BE49-F238E27FC236}">
                <a16:creationId xmlns:a16="http://schemas.microsoft.com/office/drawing/2014/main" id="{89065981-D02A-432B-BB31-9CD9A1D21A3E}"/>
              </a:ext>
            </a:extLst>
          </p:cNvPr>
          <p:cNvSpPr/>
          <p:nvPr/>
        </p:nvSpPr>
        <p:spPr>
          <a:xfrm>
            <a:off x="4275629" y="601198"/>
            <a:ext cx="5607561" cy="523220"/>
          </a:xfrm>
          <a:prstGeom prst="rect">
            <a:avLst/>
          </a:prstGeom>
        </p:spPr>
        <p:txBody>
          <a:bodyPr wrap="none">
            <a:spAutoFit/>
          </a:bodyPr>
          <a:lstStyle/>
          <a:p>
            <a:r>
              <a:rPr lang="en-US" altLang="zh-CN" sz="2800" b="1" dirty="0"/>
              <a:t>Cultural Tips in Communication</a:t>
            </a:r>
            <a:endParaRPr lang="zh-CN" altLang="en-US" sz="2800" b="1" dirty="0"/>
          </a:p>
        </p:txBody>
      </p:sp>
      <p:sp>
        <p:nvSpPr>
          <p:cNvPr id="4" name="矩形 3">
            <a:extLst>
              <a:ext uri="{FF2B5EF4-FFF2-40B4-BE49-F238E27FC236}">
                <a16:creationId xmlns:a16="http://schemas.microsoft.com/office/drawing/2014/main" id="{30070F2D-324C-461F-B6AF-C3DB85AB7A80}"/>
              </a:ext>
            </a:extLst>
          </p:cNvPr>
          <p:cNvSpPr/>
          <p:nvPr/>
        </p:nvSpPr>
        <p:spPr>
          <a:xfrm>
            <a:off x="268041" y="1124418"/>
            <a:ext cx="11655917" cy="4455835"/>
          </a:xfrm>
          <a:prstGeom prst="rect">
            <a:avLst/>
          </a:prstGeom>
        </p:spPr>
        <p:txBody>
          <a:bodyPr wrap="square">
            <a:spAutoFit/>
          </a:bodyPr>
          <a:lstStyle/>
          <a:p>
            <a:pPr algn="just">
              <a:lnSpc>
                <a:spcPct val="150000"/>
              </a:lnSpc>
            </a:pPr>
            <a:r>
              <a:rPr lang="zh-CN" altLang="en-US" sz="2400" dirty="0"/>
              <a:t>　　</a:t>
            </a:r>
            <a:r>
              <a:rPr lang="en-US" altLang="zh-CN" sz="2400" dirty="0"/>
              <a:t> Look at these mouth-watering foods. Have you been tempted?</a:t>
            </a:r>
          </a:p>
          <a:p>
            <a:pPr algn="just">
              <a:lnSpc>
                <a:spcPct val="150000"/>
              </a:lnSpc>
            </a:pPr>
            <a:r>
              <a:rPr lang="zh-CN" altLang="en-US" sz="2400" dirty="0"/>
              <a:t>　　</a:t>
            </a:r>
            <a:r>
              <a:rPr lang="en-US" altLang="zh-CN" sz="2400" dirty="0"/>
              <a:t> Barbecues are a big part of Australian culture. If invited to a barbecue in Australia, you’ll find that they’re a fun and popular social gathering. In Australia, people will typically bring their own beer or wine for their own consumption, or at very informal barbecues, you may even be asked to bring your own meat for the grill.</a:t>
            </a:r>
          </a:p>
          <a:p>
            <a:pPr algn="just">
              <a:lnSpc>
                <a:spcPct val="150000"/>
              </a:lnSpc>
            </a:pPr>
            <a:r>
              <a:rPr lang="zh-CN" altLang="en-US" sz="2400" dirty="0"/>
              <a:t>　　</a:t>
            </a:r>
            <a:r>
              <a:rPr lang="en-US" altLang="zh-CN" sz="2400" dirty="0"/>
              <a:t> So, as the old commercial </a:t>
            </a:r>
            <a:r>
              <a:rPr lang="en-US" altLang="zh-CN" sz="2400" dirty="0" err="1"/>
              <a:t>said,“Slip</a:t>
            </a:r>
            <a:r>
              <a:rPr lang="en-US" altLang="zh-CN" sz="2400" dirty="0"/>
              <a:t> an extra shrimp on the </a:t>
            </a:r>
            <a:r>
              <a:rPr lang="en-US" altLang="zh-CN" sz="2400" dirty="0" err="1"/>
              <a:t>Barbie!”and</a:t>
            </a:r>
            <a:r>
              <a:rPr lang="en-US" altLang="zh-CN" sz="2400" dirty="0"/>
              <a:t> learn a bit about Australian etiquette, including barbecue etiquette. Below you’ll find a list of some typical Australian etiquette for your trip.</a:t>
            </a:r>
            <a:endParaRPr lang="zh-CN" altLang="en-US" sz="2400" dirty="0"/>
          </a:p>
        </p:txBody>
      </p:sp>
    </p:spTree>
    <p:extLst>
      <p:ext uri="{BB962C8B-B14F-4D97-AF65-F5344CB8AC3E}">
        <p14:creationId xmlns:p14="http://schemas.microsoft.com/office/powerpoint/2010/main" val="277336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img2.baidu.com/image_search/src=http%3A%2F%2Fpic1.zhimg.com%2Fv2-faad32358005f62800c88f70502273f8_1440w.jpg%3Fsource%3D172ae18b&amp;refer=http%3A%2F%2Fpic1.zhimg.com&amp;app=2002&amp;size=f9999,10000&amp;q=a80&amp;n=0&amp;g=0n&amp;fmt=auto?sec=1663123835&amp;t=05fbdcecff4dc34ef9c3c89ebb38659a">
            <a:extLst>
              <a:ext uri="{FF2B5EF4-FFF2-40B4-BE49-F238E27FC236}">
                <a16:creationId xmlns:a16="http://schemas.microsoft.com/office/drawing/2014/main" id="{BC512092-6D82-4F17-BF75-30747688F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9437" cy="691333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3">
            <a:extLst>
              <a:ext uri="{FF2B5EF4-FFF2-40B4-BE49-F238E27FC236}">
                <a16:creationId xmlns:a16="http://schemas.microsoft.com/office/drawing/2014/main" id="{260EF249-7F37-4678-B9DD-B9A4CF77AFEB}"/>
              </a:ext>
            </a:extLst>
          </p:cNvPr>
          <p:cNvSpPr/>
          <p:nvPr/>
        </p:nvSpPr>
        <p:spPr>
          <a:xfrm>
            <a:off x="4371975" y="836713"/>
            <a:ext cx="7820052" cy="1337628"/>
          </a:xfrm>
          <a:custGeom>
            <a:avLst/>
            <a:gdLst/>
            <a:ahLst/>
            <a:cxnLst/>
            <a:rect l="l" t="t" r="r" b="b"/>
            <a:pathLst>
              <a:path w="6586815" h="1404000">
                <a:moveTo>
                  <a:pt x="810600" y="0"/>
                </a:moveTo>
                <a:lnTo>
                  <a:pt x="6586815" y="0"/>
                </a:lnTo>
                <a:lnTo>
                  <a:pt x="6586815" y="1404000"/>
                </a:lnTo>
                <a:lnTo>
                  <a:pt x="0" y="140400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Arial"/>
              <a:ea typeface="微软雅黑"/>
            </a:endParaRPr>
          </a:p>
        </p:txBody>
      </p:sp>
      <p:sp>
        <p:nvSpPr>
          <p:cNvPr id="4" name="矩形 6">
            <a:extLst>
              <a:ext uri="{FF2B5EF4-FFF2-40B4-BE49-F238E27FC236}">
                <a16:creationId xmlns:a16="http://schemas.microsoft.com/office/drawing/2014/main" id="{838BD62F-6CB9-4B68-882F-532D0761A78D}"/>
              </a:ext>
            </a:extLst>
          </p:cNvPr>
          <p:cNvSpPr/>
          <p:nvPr/>
        </p:nvSpPr>
        <p:spPr>
          <a:xfrm>
            <a:off x="0" y="6433278"/>
            <a:ext cx="5712357" cy="480053"/>
          </a:xfrm>
          <a:custGeom>
            <a:avLst/>
            <a:gdLst/>
            <a:ahLst/>
            <a:cxnLst/>
            <a:rect l="l" t="t" r="r" b="b"/>
            <a:pathLst>
              <a:path w="4284268" h="1404000">
                <a:moveTo>
                  <a:pt x="0" y="0"/>
                </a:moveTo>
                <a:lnTo>
                  <a:pt x="4284268" y="0"/>
                </a:lnTo>
                <a:lnTo>
                  <a:pt x="3473668" y="1404000"/>
                </a:lnTo>
                <a:lnTo>
                  <a:pt x="0" y="140400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srgbClr val="FFFFFF"/>
              </a:solidFill>
              <a:latin typeface="Arial"/>
              <a:ea typeface="微软雅黑"/>
            </a:endParaRPr>
          </a:p>
        </p:txBody>
      </p:sp>
      <p:sp>
        <p:nvSpPr>
          <p:cNvPr id="5" name="TextBox 31">
            <a:extLst>
              <a:ext uri="{FF2B5EF4-FFF2-40B4-BE49-F238E27FC236}">
                <a16:creationId xmlns:a16="http://schemas.microsoft.com/office/drawing/2014/main" id="{E7E5A31B-724B-4DFF-9AB0-896D6552E463}"/>
              </a:ext>
            </a:extLst>
          </p:cNvPr>
          <p:cNvSpPr txBox="1"/>
          <p:nvPr/>
        </p:nvSpPr>
        <p:spPr>
          <a:xfrm>
            <a:off x="239351" y="836713"/>
            <a:ext cx="3378886" cy="1015663"/>
          </a:xfrm>
          <a:prstGeom prst="rect">
            <a:avLst/>
          </a:prstGeom>
          <a:noFill/>
        </p:spPr>
        <p:txBody>
          <a:bodyPr wrap="square" rtlCol="0">
            <a:spAutoFit/>
          </a:bodyPr>
          <a:lstStyle/>
          <a:p>
            <a:pPr algn="dist" defTabSz="1219170">
              <a:defRPr/>
            </a:pPr>
            <a:r>
              <a:rPr lang="en-US" altLang="zh-CN"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Chapter</a:t>
            </a:r>
            <a:endParaRPr lang="zh-CN" alt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TextBox 33">
            <a:extLst>
              <a:ext uri="{FF2B5EF4-FFF2-40B4-BE49-F238E27FC236}">
                <a16:creationId xmlns:a16="http://schemas.microsoft.com/office/drawing/2014/main" id="{19841968-67BE-4B1A-9874-59BDD7129317}"/>
              </a:ext>
            </a:extLst>
          </p:cNvPr>
          <p:cNvSpPr txBox="1"/>
          <p:nvPr/>
        </p:nvSpPr>
        <p:spPr>
          <a:xfrm>
            <a:off x="5278137" y="898106"/>
            <a:ext cx="725801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cs typeface="Times New Roman" panose="02020603050405020304" pitchFamily="18" charset="0"/>
              </a:rPr>
              <a:t>Australia</a:t>
            </a:r>
            <a:endParaRPr lang="zh-CN" altLang="en-US" sz="4000" b="1" dirty="0">
              <a:solidFill>
                <a:schemeClr val="bg1"/>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E6E16FA-2743-4D07-A822-B0326D0DA295}"/>
              </a:ext>
            </a:extLst>
          </p:cNvPr>
          <p:cNvSpPr/>
          <p:nvPr/>
        </p:nvSpPr>
        <p:spPr>
          <a:xfrm>
            <a:off x="0" y="2174341"/>
            <a:ext cx="12192000" cy="42589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endParaRPr lang="zh-CN" altLang="en-US" sz="2400" dirty="0">
              <a:latin typeface="方正兰亭纤黑_GBK" panose="02000000000000000000" pitchFamily="2" charset="-122"/>
              <a:ea typeface="方正兰亭纤黑_GBK" panose="02000000000000000000" pitchFamily="2" charset="-122"/>
            </a:endParaRPr>
          </a:p>
        </p:txBody>
      </p:sp>
      <p:sp>
        <p:nvSpPr>
          <p:cNvPr id="8" name="TextBox 24">
            <a:extLst>
              <a:ext uri="{FF2B5EF4-FFF2-40B4-BE49-F238E27FC236}">
                <a16:creationId xmlns:a16="http://schemas.microsoft.com/office/drawing/2014/main" id="{414373A0-DAE9-4281-B733-AA37299F30E2}"/>
              </a:ext>
            </a:extLst>
          </p:cNvPr>
          <p:cNvSpPr txBox="1"/>
          <p:nvPr/>
        </p:nvSpPr>
        <p:spPr>
          <a:xfrm>
            <a:off x="225063" y="3053991"/>
            <a:ext cx="11760629" cy="2929667"/>
          </a:xfrm>
          <a:prstGeom prst="rect">
            <a:avLst/>
          </a:prstGeom>
          <a:noFill/>
        </p:spPr>
        <p:txBody>
          <a:bodyPr wrap="square" lIns="86697" tIns="43348" rIns="86697" bIns="43348" rtlCol="0">
            <a:spAutoFit/>
          </a:bodyPr>
          <a:lstStyle/>
          <a:p>
            <a:pPr>
              <a:lnSpc>
                <a:spcPct val="200000"/>
              </a:lnSpc>
            </a:pPr>
            <a:r>
              <a:rPr lang="en-US" altLang="zh-CN" sz="2400" dirty="0">
                <a:latin typeface="Times New Roman" panose="02020603050405020304" pitchFamily="18" charset="0"/>
                <a:cs typeface="Times New Roman" panose="02020603050405020304" pitchFamily="18" charset="0"/>
              </a:rPr>
              <a:t>• Master the key facts of Australia.</a:t>
            </a:r>
          </a:p>
          <a:p>
            <a:pPr>
              <a:lnSpc>
                <a:spcPct val="200000"/>
              </a:lnSpc>
            </a:pPr>
            <a:r>
              <a:rPr lang="en-US" altLang="zh-CN" sz="2400" dirty="0">
                <a:latin typeface="Times New Roman" panose="02020603050405020304" pitchFamily="18" charset="0"/>
                <a:cs typeface="Times New Roman" panose="02020603050405020304" pitchFamily="18" charset="0"/>
              </a:rPr>
              <a:t>• To understand the climate, history, population, belief, politics, economy, education and </a:t>
            </a:r>
          </a:p>
          <a:p>
            <a:pPr>
              <a:lnSpc>
                <a:spcPct val="200000"/>
              </a:lnSpc>
            </a:pPr>
            <a:r>
              <a:rPr lang="en-US" altLang="zh-CN" sz="2400" dirty="0">
                <a:latin typeface="Times New Roman" panose="02020603050405020304" pitchFamily="18" charset="0"/>
                <a:cs typeface="Times New Roman" panose="02020603050405020304" pitchFamily="18" charset="0"/>
              </a:rPr>
              <a:t>   customs of Australia.</a:t>
            </a:r>
          </a:p>
          <a:p>
            <a:pPr>
              <a:lnSpc>
                <a:spcPct val="200000"/>
              </a:lnSpc>
            </a:pPr>
            <a:r>
              <a:rPr lang="en-US" altLang="zh-CN" sz="2400" dirty="0">
                <a:latin typeface="Times New Roman" panose="02020603050405020304" pitchFamily="18" charset="0"/>
                <a:cs typeface="Times New Roman" panose="02020603050405020304" pitchFamily="18" charset="0"/>
              </a:rPr>
              <a:t>• Make an oral report about the sports and the places mentioned in the texts.</a:t>
            </a:r>
          </a:p>
        </p:txBody>
      </p:sp>
      <p:sp>
        <p:nvSpPr>
          <p:cNvPr id="9" name="TextBox 24">
            <a:extLst>
              <a:ext uri="{FF2B5EF4-FFF2-40B4-BE49-F238E27FC236}">
                <a16:creationId xmlns:a16="http://schemas.microsoft.com/office/drawing/2014/main" id="{6CC1121A-4BEC-466E-AFE0-53DA11C816FF}"/>
              </a:ext>
            </a:extLst>
          </p:cNvPr>
          <p:cNvSpPr txBox="1"/>
          <p:nvPr/>
        </p:nvSpPr>
        <p:spPr>
          <a:xfrm>
            <a:off x="335363" y="2268749"/>
            <a:ext cx="4608509" cy="737721"/>
          </a:xfrm>
          <a:prstGeom prst="rect">
            <a:avLst/>
          </a:prstGeom>
          <a:noFill/>
        </p:spPr>
        <p:txBody>
          <a:bodyPr wrap="square" lIns="86697" tIns="43348" rIns="86697" bIns="43348" rtlCol="0">
            <a:spAutoFit/>
          </a:bodyPr>
          <a:lstStyle>
            <a:defPPr>
              <a:defRPr lang="zh-CN"/>
            </a:defPPr>
            <a:lvl1pPr>
              <a:lnSpc>
                <a:spcPct val="150000"/>
              </a:lnSpc>
              <a:defRPr sz="2400">
                <a:latin typeface="Times New Roman" panose="02020603050405020304" pitchFamily="18" charset="0"/>
                <a:cs typeface="Times New Roman" panose="02020603050405020304" pitchFamily="18" charset="0"/>
              </a:defRPr>
            </a:lvl1pPr>
          </a:lstStyle>
          <a:p>
            <a:r>
              <a:rPr lang="en-US" altLang="zh-CN" sz="3200" b="1" dirty="0">
                <a:solidFill>
                  <a:srgbClr val="7030A0"/>
                </a:solidFill>
              </a:rPr>
              <a:t>Learning Objectives</a:t>
            </a:r>
          </a:p>
        </p:txBody>
      </p:sp>
      <p:sp>
        <p:nvSpPr>
          <p:cNvPr id="10" name="TextBox 10">
            <a:extLst>
              <a:ext uri="{FF2B5EF4-FFF2-40B4-BE49-F238E27FC236}">
                <a16:creationId xmlns:a16="http://schemas.microsoft.com/office/drawing/2014/main" id="{E7D03D21-64E1-42D2-8354-259F8F5E22D6}"/>
              </a:ext>
            </a:extLst>
          </p:cNvPr>
          <p:cNvSpPr txBox="1"/>
          <p:nvPr/>
        </p:nvSpPr>
        <p:spPr>
          <a:xfrm>
            <a:off x="3180250" y="557477"/>
            <a:ext cx="1344149" cy="1569660"/>
          </a:xfrm>
          <a:prstGeom prst="rect">
            <a:avLst/>
          </a:prstGeom>
          <a:noFill/>
        </p:spPr>
        <p:txBody>
          <a:bodyPr wrap="square" rtlCol="0">
            <a:spAutoFit/>
          </a:bodyPr>
          <a:lstStyle/>
          <a:p>
            <a:pPr algn="ctr" defTabSz="1219170">
              <a:defRPr/>
            </a:pPr>
            <a:r>
              <a:rPr lang="en-US" altLang="zh-CN"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anose="020B0806030902050204" pitchFamily="34" charset="0"/>
                <a:ea typeface="微软雅黑"/>
              </a:rPr>
              <a:t>4</a:t>
            </a:r>
            <a:endParaRPr lang="zh-CN" alt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anose="020B0806030902050204" pitchFamily="34" charset="0"/>
              <a:ea typeface="微软雅黑"/>
            </a:endParaRPr>
          </a:p>
        </p:txBody>
      </p:sp>
    </p:spTree>
    <p:extLst>
      <p:ext uri="{BB962C8B-B14F-4D97-AF65-F5344CB8AC3E}">
        <p14:creationId xmlns:p14="http://schemas.microsoft.com/office/powerpoint/2010/main" val="19539224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down)">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10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000"/>
                                        <p:tgtEl>
                                          <p:spTgt spid="4"/>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ppt_x</p:attrName>
                                        </p:attrNameLst>
                                      </p:cBhvr>
                                      <p:tavLst>
                                        <p:tav tm="0">
                                          <p:val>
                                            <p:strVal val="#ppt_x"/>
                                          </p:val>
                                        </p:tav>
                                        <p:tav tm="100000">
                                          <p:val>
                                            <p:strVal val="#ppt_x"/>
                                          </p:val>
                                        </p:tav>
                                      </p:tavLst>
                                    </p:anim>
                                    <p:anim calcmode="lin" valueType="num">
                                      <p:cBhvr>
                                        <p:cTn id="25" dur="7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childTnLst>
                          </p:cTn>
                        </p:par>
                        <p:par>
                          <p:cTn id="31" fill="hold">
                            <p:stCondLst>
                              <p:cond delay="2750"/>
                            </p:stCondLst>
                            <p:childTnLst>
                              <p:par>
                                <p:cTn id="32" presetID="12" presetClass="entr" presetSubtype="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down)">
                                      <p:cBhvr>
                                        <p:cTn id="35" dur="500"/>
                                        <p:tgtEl>
                                          <p:spTgt spid="9"/>
                                        </p:tgtEl>
                                      </p:cBhvr>
                                    </p:animEffect>
                                  </p:childTnLst>
                                </p:cTn>
                              </p:par>
                            </p:childTnLst>
                          </p:cTn>
                        </p:par>
                        <p:par>
                          <p:cTn id="36" fill="hold">
                            <p:stCondLst>
                              <p:cond delay="3250"/>
                            </p:stCondLst>
                            <p:childTnLst>
                              <p:par>
                                <p:cTn id="37" presetID="49"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B6B0292-3970-48D7-90D8-9F97A8B87CEA}"/>
              </a:ext>
            </a:extLst>
          </p:cNvPr>
          <p:cNvSpPr/>
          <p:nvPr/>
        </p:nvSpPr>
        <p:spPr>
          <a:xfrm>
            <a:off x="268041" y="186174"/>
            <a:ext cx="11655917" cy="6117829"/>
          </a:xfrm>
          <a:prstGeom prst="rect">
            <a:avLst/>
          </a:prstGeom>
        </p:spPr>
        <p:txBody>
          <a:bodyPr wrap="square">
            <a:spAutoFit/>
          </a:bodyPr>
          <a:lstStyle/>
          <a:p>
            <a:pPr algn="just">
              <a:lnSpc>
                <a:spcPct val="150000"/>
              </a:lnSpc>
            </a:pPr>
            <a:r>
              <a:rPr lang="en-US" altLang="zh-CN" sz="2400" dirty="0"/>
              <a:t>1. What to Wear</a:t>
            </a:r>
          </a:p>
          <a:p>
            <a:pPr algn="just">
              <a:lnSpc>
                <a:spcPct val="150000"/>
              </a:lnSpc>
            </a:pPr>
            <a:r>
              <a:rPr lang="zh-CN" altLang="en-US" sz="2400" dirty="0"/>
              <a:t>　　</a:t>
            </a:r>
            <a:r>
              <a:rPr lang="en-US" altLang="zh-CN" sz="2400" dirty="0"/>
              <a:t>DO wear casual clothing if you’re not going to a business function.</a:t>
            </a:r>
          </a:p>
          <a:p>
            <a:pPr algn="just">
              <a:lnSpc>
                <a:spcPct val="150000"/>
              </a:lnSpc>
            </a:pPr>
            <a:r>
              <a:rPr lang="zh-CN" altLang="en-US" sz="2400" dirty="0"/>
              <a:t>　　</a:t>
            </a:r>
            <a:r>
              <a:rPr lang="en-US" altLang="zh-CN" sz="2400" dirty="0"/>
              <a:t> DO wear the following attire for business functions: a dark business suit and tie for a man or a skirt and blouse or a dress if you are a woman.</a:t>
            </a:r>
          </a:p>
          <a:p>
            <a:pPr algn="just">
              <a:lnSpc>
                <a:spcPct val="150000"/>
              </a:lnSpc>
            </a:pPr>
            <a:r>
              <a:rPr lang="zh-CN" altLang="en-US" sz="2400" dirty="0"/>
              <a:t>　　</a:t>
            </a:r>
            <a:r>
              <a:rPr lang="en-US" altLang="zh-CN" sz="2400" dirty="0"/>
              <a:t> DO expect more casual attire to be worn even for business meetings in cities like Brisbane or other tropical areas. You will see that in some of those areas, men will wear shirts, ties, and a pair of Bermuda shorts.</a:t>
            </a:r>
          </a:p>
          <a:p>
            <a:pPr algn="just">
              <a:lnSpc>
                <a:spcPct val="150000"/>
              </a:lnSpc>
            </a:pPr>
            <a:r>
              <a:rPr lang="en-US" altLang="zh-CN" sz="2400" dirty="0"/>
              <a:t>2. Food/Drinks</a:t>
            </a:r>
          </a:p>
          <a:p>
            <a:pPr algn="just">
              <a:lnSpc>
                <a:spcPct val="150000"/>
              </a:lnSpc>
            </a:pPr>
            <a:r>
              <a:rPr lang="zh-CN" altLang="en-US" sz="2400" dirty="0"/>
              <a:t>　　</a:t>
            </a:r>
            <a:r>
              <a:rPr lang="en-US" altLang="zh-CN" sz="2400" dirty="0"/>
              <a:t>DON’T put your elbows on the table when eating.</a:t>
            </a:r>
          </a:p>
          <a:p>
            <a:pPr algn="just">
              <a:lnSpc>
                <a:spcPct val="150000"/>
              </a:lnSpc>
            </a:pPr>
            <a:r>
              <a:rPr lang="zh-CN" altLang="en-US" sz="2400" dirty="0"/>
              <a:t>　　</a:t>
            </a:r>
            <a:r>
              <a:rPr lang="en-US" altLang="zh-CN" sz="2400" dirty="0"/>
              <a:t>DO indicate that you are full by putting your knife and fork parallel on your plate with the utensil handles facing right.</a:t>
            </a:r>
            <a:endParaRPr lang="zh-CN" altLang="en-US" sz="2400" dirty="0"/>
          </a:p>
        </p:txBody>
      </p:sp>
    </p:spTree>
    <p:extLst>
      <p:ext uri="{BB962C8B-B14F-4D97-AF65-F5344CB8AC3E}">
        <p14:creationId xmlns:p14="http://schemas.microsoft.com/office/powerpoint/2010/main" val="107883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370732-9AE3-4600-A3F8-3806D8B08A6C}"/>
              </a:ext>
            </a:extLst>
          </p:cNvPr>
          <p:cNvSpPr/>
          <p:nvPr/>
        </p:nvSpPr>
        <p:spPr>
          <a:xfrm>
            <a:off x="268041" y="524343"/>
            <a:ext cx="11655917" cy="6120393"/>
          </a:xfrm>
          <a:prstGeom prst="rect">
            <a:avLst/>
          </a:prstGeom>
        </p:spPr>
        <p:txBody>
          <a:bodyPr wrap="square">
            <a:spAutoFit/>
          </a:bodyPr>
          <a:lstStyle/>
          <a:p>
            <a:pPr algn="just">
              <a:lnSpc>
                <a:spcPct val="150000"/>
              </a:lnSpc>
            </a:pPr>
            <a:r>
              <a:rPr lang="zh-CN" altLang="en-US" sz="2400" dirty="0"/>
              <a:t>　　</a:t>
            </a:r>
            <a:r>
              <a:rPr lang="en-US" altLang="zh-CN" sz="2400" dirty="0"/>
              <a:t> DO bring your own beer at a restaurant. This is often shortened to BYOG, </a:t>
            </a:r>
            <a:r>
              <a:rPr lang="en-US" altLang="zh-CN" sz="2400" dirty="0" err="1"/>
              <a:t>or“bring</a:t>
            </a:r>
            <a:r>
              <a:rPr lang="en-US" altLang="zh-CN" sz="2400" dirty="0"/>
              <a:t> your own grog”. Except for more upscale restaurants, bringing your own beer is acceptable and cheaper. You will likely just have to pay a corking fee.</a:t>
            </a:r>
          </a:p>
          <a:p>
            <a:pPr algn="just">
              <a:lnSpc>
                <a:spcPct val="150000"/>
              </a:lnSpc>
            </a:pPr>
            <a:r>
              <a:rPr lang="en-US" altLang="zh-CN" sz="2400" dirty="0"/>
              <a:t>3. Tipping</a:t>
            </a:r>
          </a:p>
          <a:p>
            <a:pPr algn="just">
              <a:lnSpc>
                <a:spcPct val="150000"/>
              </a:lnSpc>
            </a:pPr>
            <a:r>
              <a:rPr lang="zh-CN" altLang="en-US" sz="2400" dirty="0"/>
              <a:t>　　</a:t>
            </a:r>
            <a:r>
              <a:rPr lang="en-US" altLang="zh-CN" sz="2400" dirty="0"/>
              <a:t>DO tip if you enjoy the service, but a gratuity is usually included in your bill and tips are not expected.</a:t>
            </a:r>
          </a:p>
          <a:p>
            <a:pPr algn="just">
              <a:lnSpc>
                <a:spcPct val="150000"/>
              </a:lnSpc>
            </a:pPr>
            <a:r>
              <a:rPr lang="en-US" altLang="zh-CN" sz="2400" dirty="0"/>
              <a:t>4. Greetings</a:t>
            </a:r>
          </a:p>
          <a:p>
            <a:pPr algn="just">
              <a:lnSpc>
                <a:spcPct val="150000"/>
              </a:lnSpc>
            </a:pPr>
            <a:r>
              <a:rPr lang="zh-CN" altLang="en-US" sz="2400" dirty="0"/>
              <a:t>　　</a:t>
            </a:r>
            <a:r>
              <a:rPr lang="en-US" altLang="zh-CN" sz="2400" dirty="0"/>
              <a:t>DO greet with a smile and a handshake.</a:t>
            </a:r>
          </a:p>
          <a:p>
            <a:pPr algn="just">
              <a:lnSpc>
                <a:spcPct val="150000"/>
              </a:lnSpc>
            </a:pPr>
            <a:r>
              <a:rPr lang="zh-CN" altLang="en-US" sz="2400" dirty="0"/>
              <a:t>　　</a:t>
            </a:r>
            <a:r>
              <a:rPr lang="en-US" altLang="zh-CN" sz="2400" dirty="0"/>
              <a:t>DO feel comfortable being addressed by your first name, even right after meeting someone.</a:t>
            </a:r>
          </a:p>
          <a:p>
            <a:pPr algn="just">
              <a:lnSpc>
                <a:spcPct val="150000"/>
              </a:lnSpc>
            </a:pPr>
            <a:r>
              <a:rPr lang="zh-CN" altLang="en-US" sz="2400" dirty="0"/>
              <a:t>　　</a:t>
            </a:r>
            <a:r>
              <a:rPr lang="en-US" altLang="zh-CN" sz="2400" dirty="0"/>
              <a:t>DO expect a greeting such </a:t>
            </a:r>
            <a:r>
              <a:rPr lang="en-US" altLang="zh-CN" sz="2400" dirty="0" err="1"/>
              <a:t>as“G’day”or“G’day</a:t>
            </a:r>
            <a:r>
              <a:rPr lang="en-US" altLang="zh-CN" sz="2400" dirty="0"/>
              <a:t> mate!” </a:t>
            </a:r>
            <a:r>
              <a:rPr lang="zh-CN" altLang="en-US" sz="2400" dirty="0"/>
              <a:t>　　</a:t>
            </a:r>
          </a:p>
        </p:txBody>
      </p:sp>
    </p:spTree>
    <p:extLst>
      <p:ext uri="{BB962C8B-B14F-4D97-AF65-F5344CB8AC3E}">
        <p14:creationId xmlns:p14="http://schemas.microsoft.com/office/powerpoint/2010/main" val="329982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370732-9AE3-4600-A3F8-3806D8B08A6C}"/>
              </a:ext>
            </a:extLst>
          </p:cNvPr>
          <p:cNvSpPr/>
          <p:nvPr/>
        </p:nvSpPr>
        <p:spPr>
          <a:xfrm>
            <a:off x="268041" y="524343"/>
            <a:ext cx="11655917" cy="4455835"/>
          </a:xfrm>
          <a:prstGeom prst="rect">
            <a:avLst/>
          </a:prstGeom>
        </p:spPr>
        <p:txBody>
          <a:bodyPr wrap="square">
            <a:spAutoFit/>
          </a:bodyPr>
          <a:lstStyle/>
          <a:p>
            <a:pPr algn="just">
              <a:lnSpc>
                <a:spcPct val="150000"/>
              </a:lnSpc>
            </a:pPr>
            <a:r>
              <a:rPr lang="en-US" altLang="zh-CN" sz="2400" dirty="0"/>
              <a:t>5. Visiting </a:t>
            </a:r>
            <a:r>
              <a:rPr lang="en-US" altLang="zh-CN" sz="2400" dirty="0" err="1"/>
              <a:t>Someone’sHome</a:t>
            </a:r>
            <a:endParaRPr lang="en-US" altLang="zh-CN" sz="2400" dirty="0"/>
          </a:p>
          <a:p>
            <a:pPr algn="just">
              <a:lnSpc>
                <a:spcPct val="150000"/>
              </a:lnSpc>
            </a:pPr>
            <a:r>
              <a:rPr lang="zh-CN" altLang="en-US" sz="2400" dirty="0"/>
              <a:t>　　</a:t>
            </a:r>
            <a:r>
              <a:rPr lang="en-US" altLang="zh-CN" sz="2400" dirty="0"/>
              <a:t>DO expect a barbecue if invited to </a:t>
            </a:r>
            <a:r>
              <a:rPr lang="en-US" altLang="zh-CN" sz="2400" dirty="0" err="1"/>
              <a:t>someone’shome</a:t>
            </a:r>
            <a:r>
              <a:rPr lang="en-US" altLang="zh-CN" sz="2400" dirty="0"/>
              <a:t> for a meal.</a:t>
            </a:r>
          </a:p>
          <a:p>
            <a:pPr algn="just">
              <a:lnSpc>
                <a:spcPct val="150000"/>
              </a:lnSpc>
            </a:pPr>
            <a:r>
              <a:rPr lang="zh-CN" altLang="en-US" sz="2400" dirty="0"/>
              <a:t>　　</a:t>
            </a:r>
            <a:r>
              <a:rPr lang="en-US" altLang="zh-CN" sz="2400" dirty="0"/>
              <a:t>DO bring your own wine or beer for yourself if going to a barbecue. Also, at more informal barbecues, you might be told to bring your own meat.</a:t>
            </a:r>
          </a:p>
          <a:p>
            <a:pPr algn="just">
              <a:lnSpc>
                <a:spcPct val="150000"/>
              </a:lnSpc>
            </a:pPr>
            <a:r>
              <a:rPr lang="zh-CN" altLang="en-US" sz="2400" dirty="0"/>
              <a:t>　　</a:t>
            </a:r>
            <a:r>
              <a:rPr lang="en-US" altLang="zh-CN" sz="2400" dirty="0"/>
              <a:t>DON’T be late if invited to dinner, and don’t be more than fifteen minutes late if invited to a barbecue or a big party.</a:t>
            </a:r>
          </a:p>
          <a:p>
            <a:pPr algn="just">
              <a:lnSpc>
                <a:spcPct val="150000"/>
              </a:lnSpc>
            </a:pPr>
            <a:r>
              <a:rPr lang="zh-CN" altLang="en-US" sz="2400" dirty="0"/>
              <a:t>　　</a:t>
            </a:r>
            <a:r>
              <a:rPr lang="en-US" altLang="zh-CN" sz="2400" dirty="0"/>
              <a:t>DO call your host ahead to see if you should bring any food.</a:t>
            </a:r>
          </a:p>
          <a:p>
            <a:pPr algn="just">
              <a:lnSpc>
                <a:spcPct val="150000"/>
              </a:lnSpc>
            </a:pPr>
            <a:r>
              <a:rPr lang="zh-CN" altLang="en-US" sz="2400" dirty="0"/>
              <a:t>　　</a:t>
            </a:r>
            <a:r>
              <a:rPr lang="en-US" altLang="zh-CN" sz="2400" dirty="0"/>
              <a:t>DO offer to help with setting up or cleaning up.</a:t>
            </a:r>
            <a:endParaRPr lang="zh-CN" altLang="en-US" sz="2400" dirty="0"/>
          </a:p>
        </p:txBody>
      </p:sp>
    </p:spTree>
    <p:extLst>
      <p:ext uri="{BB962C8B-B14F-4D97-AF65-F5344CB8AC3E}">
        <p14:creationId xmlns:p14="http://schemas.microsoft.com/office/powerpoint/2010/main" val="2829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370732-9AE3-4600-A3F8-3806D8B08A6C}"/>
              </a:ext>
            </a:extLst>
          </p:cNvPr>
          <p:cNvSpPr/>
          <p:nvPr/>
        </p:nvSpPr>
        <p:spPr>
          <a:xfrm>
            <a:off x="268041" y="524343"/>
            <a:ext cx="11655917" cy="3347840"/>
          </a:xfrm>
          <a:prstGeom prst="rect">
            <a:avLst/>
          </a:prstGeom>
        </p:spPr>
        <p:txBody>
          <a:bodyPr wrap="square">
            <a:spAutoFit/>
          </a:bodyPr>
          <a:lstStyle/>
          <a:p>
            <a:pPr algn="just">
              <a:lnSpc>
                <a:spcPct val="150000"/>
              </a:lnSpc>
            </a:pPr>
            <a:r>
              <a:rPr lang="zh-CN" altLang="en-US" sz="2400" dirty="0"/>
              <a:t>　　</a:t>
            </a:r>
            <a:r>
              <a:rPr lang="en-US" altLang="zh-CN" sz="2400" dirty="0"/>
              <a:t>You will find that people in Australia are very open-minded and understanding when it comes to people from other countries. Over one fifth of Australians were born to immigrant parents, making the country somewhat of a melting pot. Because of this, Australians generally accept different cultures. Do keep the above etiquette guidelines in mind, and enjoy the exotic animals, barbecues, and the sights on your trip to Australia!</a:t>
            </a:r>
            <a:endParaRPr lang="zh-CN" altLang="en-US" sz="2400" dirty="0"/>
          </a:p>
        </p:txBody>
      </p:sp>
    </p:spTree>
    <p:extLst>
      <p:ext uri="{BB962C8B-B14F-4D97-AF65-F5344CB8AC3E}">
        <p14:creationId xmlns:p14="http://schemas.microsoft.com/office/powerpoint/2010/main" val="2688944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FB7B5CDA-ECCB-4207-9A8F-9A56B0928B18}"/>
              </a:ext>
            </a:extLst>
          </p:cNvPr>
          <p:cNvSpPr txBox="1"/>
          <p:nvPr/>
        </p:nvSpPr>
        <p:spPr>
          <a:xfrm>
            <a:off x="646438" y="838672"/>
            <a:ext cx="273969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9FB94BDF-3BAC-44F3-87C2-BA7C1527D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8" y="1571625"/>
            <a:ext cx="10748356" cy="4114800"/>
          </a:xfrm>
          <a:prstGeom prst="rect">
            <a:avLst/>
          </a:prstGeom>
        </p:spPr>
      </p:pic>
    </p:spTree>
    <p:extLst>
      <p:ext uri="{BB962C8B-B14F-4D97-AF65-F5344CB8AC3E}">
        <p14:creationId xmlns:p14="http://schemas.microsoft.com/office/powerpoint/2010/main" val="122631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F2D0584E-DDB5-49FE-8D4C-590EB33CCE4C}"/>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61B9B44-AE2F-4513-8EF5-C0D7788BDAD6}"/>
              </a:ext>
            </a:extLst>
          </p:cNvPr>
          <p:cNvSpPr/>
          <p:nvPr/>
        </p:nvSpPr>
        <p:spPr>
          <a:xfrm>
            <a:off x="450609" y="741024"/>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4" name="矩形: 圆角 3">
            <a:extLst>
              <a:ext uri="{FF2B5EF4-FFF2-40B4-BE49-F238E27FC236}">
                <a16:creationId xmlns:a16="http://schemas.microsoft.com/office/drawing/2014/main" id="{EF143A46-9907-46E2-9AE2-EC5D3C7BC539}"/>
              </a:ext>
            </a:extLst>
          </p:cNvPr>
          <p:cNvSpPr/>
          <p:nvPr/>
        </p:nvSpPr>
        <p:spPr>
          <a:xfrm>
            <a:off x="257173" y="1557335"/>
            <a:ext cx="2571754" cy="3986215"/>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dirty="0">
                <a:solidFill>
                  <a:schemeClr val="tx1"/>
                </a:solidFill>
              </a:rPr>
              <a:t>1. barbecue</a:t>
            </a:r>
          </a:p>
          <a:p>
            <a:pPr>
              <a:lnSpc>
                <a:spcPct val="150000"/>
              </a:lnSpc>
            </a:pPr>
            <a:r>
              <a:rPr lang="en-US" altLang="zh-CN" dirty="0">
                <a:solidFill>
                  <a:schemeClr val="tx1"/>
                </a:solidFill>
              </a:rPr>
              <a:t>2. consumption</a:t>
            </a:r>
          </a:p>
          <a:p>
            <a:pPr>
              <a:lnSpc>
                <a:spcPct val="150000"/>
              </a:lnSpc>
            </a:pPr>
            <a:r>
              <a:rPr lang="en-US" altLang="zh-CN" dirty="0">
                <a:solidFill>
                  <a:schemeClr val="tx1"/>
                </a:solidFill>
              </a:rPr>
              <a:t>3. etiquette</a:t>
            </a:r>
          </a:p>
          <a:p>
            <a:pPr>
              <a:lnSpc>
                <a:spcPct val="150000"/>
              </a:lnSpc>
            </a:pPr>
            <a:r>
              <a:rPr lang="en-US" altLang="zh-CN" dirty="0">
                <a:solidFill>
                  <a:schemeClr val="tx1"/>
                </a:solidFill>
              </a:rPr>
              <a:t>4. attire</a:t>
            </a:r>
          </a:p>
          <a:p>
            <a:pPr>
              <a:lnSpc>
                <a:spcPct val="150000"/>
              </a:lnSpc>
            </a:pPr>
            <a:r>
              <a:rPr lang="en-US" altLang="zh-CN" dirty="0">
                <a:solidFill>
                  <a:schemeClr val="tx1"/>
                </a:solidFill>
              </a:rPr>
              <a:t>5. Bermuda shorts</a:t>
            </a:r>
          </a:p>
          <a:p>
            <a:pPr>
              <a:lnSpc>
                <a:spcPct val="150000"/>
              </a:lnSpc>
            </a:pPr>
            <a:r>
              <a:rPr lang="en-US" altLang="zh-CN" dirty="0">
                <a:solidFill>
                  <a:schemeClr val="tx1"/>
                </a:solidFill>
              </a:rPr>
              <a:t>6. grog</a:t>
            </a:r>
          </a:p>
          <a:p>
            <a:pPr>
              <a:lnSpc>
                <a:spcPct val="150000"/>
              </a:lnSpc>
            </a:pPr>
            <a:endParaRPr lang="en-US" altLang="zh-CN" dirty="0">
              <a:solidFill>
                <a:schemeClr val="tx1"/>
              </a:solidFill>
            </a:endParaRPr>
          </a:p>
          <a:p>
            <a:pPr>
              <a:lnSpc>
                <a:spcPct val="150000"/>
              </a:lnSpc>
            </a:pPr>
            <a:r>
              <a:rPr lang="en-US" altLang="zh-CN" dirty="0">
                <a:solidFill>
                  <a:schemeClr val="tx1"/>
                </a:solidFill>
              </a:rPr>
              <a:t>7. gratuity</a:t>
            </a:r>
          </a:p>
          <a:p>
            <a:pPr>
              <a:lnSpc>
                <a:spcPct val="150000"/>
              </a:lnSpc>
            </a:pPr>
            <a:r>
              <a:rPr lang="en-US" altLang="zh-CN" dirty="0">
                <a:solidFill>
                  <a:schemeClr val="tx1"/>
                </a:solidFill>
              </a:rPr>
              <a:t>8. exotic</a:t>
            </a:r>
            <a:endParaRPr lang="zh-CN" altLang="en-US" dirty="0">
              <a:solidFill>
                <a:schemeClr val="tx1"/>
              </a:solidFill>
            </a:endParaRPr>
          </a:p>
        </p:txBody>
      </p:sp>
      <p:sp>
        <p:nvSpPr>
          <p:cNvPr id="5" name="矩形: 圆角 4">
            <a:extLst>
              <a:ext uri="{FF2B5EF4-FFF2-40B4-BE49-F238E27FC236}">
                <a16:creationId xmlns:a16="http://schemas.microsoft.com/office/drawing/2014/main" id="{005929F8-2927-4FB5-9E6F-455E00484F5F}"/>
              </a:ext>
            </a:extLst>
          </p:cNvPr>
          <p:cNvSpPr/>
          <p:nvPr/>
        </p:nvSpPr>
        <p:spPr>
          <a:xfrm>
            <a:off x="4419604" y="1557336"/>
            <a:ext cx="7543800" cy="4714877"/>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dirty="0">
                <a:solidFill>
                  <a:schemeClr val="tx1"/>
                </a:solidFill>
              </a:rPr>
              <a:t>A. in or from another country or part of the world</a:t>
            </a:r>
          </a:p>
          <a:p>
            <a:pPr>
              <a:lnSpc>
                <a:spcPct val="150000"/>
              </a:lnSpc>
            </a:pPr>
            <a:r>
              <a:rPr lang="en-US" altLang="zh-CN" dirty="0">
                <a:solidFill>
                  <a:schemeClr val="tx1"/>
                </a:solidFill>
              </a:rPr>
              <a:t>B. short pants that end at the knee</a:t>
            </a:r>
          </a:p>
          <a:p>
            <a:pPr>
              <a:lnSpc>
                <a:spcPct val="150000"/>
              </a:lnSpc>
            </a:pPr>
            <a:r>
              <a:rPr lang="en-US" altLang="zh-CN" dirty="0">
                <a:solidFill>
                  <a:schemeClr val="tx1"/>
                </a:solidFill>
              </a:rPr>
              <a:t>C. a meal cooked out of doors over an open fire</a:t>
            </a:r>
          </a:p>
          <a:p>
            <a:pPr>
              <a:lnSpc>
                <a:spcPct val="150000"/>
              </a:lnSpc>
            </a:pPr>
            <a:r>
              <a:rPr lang="en-US" altLang="zh-CN" dirty="0">
                <a:solidFill>
                  <a:schemeClr val="tx1"/>
                </a:solidFill>
              </a:rPr>
              <a:t>D. expenditure on goods and services for final personal use</a:t>
            </a:r>
          </a:p>
          <a:p>
            <a:pPr>
              <a:lnSpc>
                <a:spcPct val="150000"/>
              </a:lnSpc>
            </a:pPr>
            <a:r>
              <a:rPr lang="en-US" altLang="zh-CN" dirty="0">
                <a:solidFill>
                  <a:schemeClr val="tx1"/>
                </a:solidFill>
              </a:rPr>
              <a:t>E. clothing of a distinctive style or for a particular occasion</a:t>
            </a:r>
          </a:p>
          <a:p>
            <a:pPr>
              <a:lnSpc>
                <a:spcPct val="150000"/>
              </a:lnSpc>
            </a:pPr>
            <a:r>
              <a:rPr lang="en-US" altLang="zh-CN" dirty="0">
                <a:solidFill>
                  <a:schemeClr val="tx1"/>
                </a:solidFill>
              </a:rPr>
              <a:t>F. a drink made by mixing a strong spirit, such as rum or whisky, with water</a:t>
            </a:r>
          </a:p>
          <a:p>
            <a:pPr>
              <a:lnSpc>
                <a:spcPct val="150000"/>
              </a:lnSpc>
            </a:pPr>
            <a:r>
              <a:rPr lang="en-US" altLang="zh-CN" dirty="0">
                <a:solidFill>
                  <a:schemeClr val="tx1"/>
                </a:solidFill>
              </a:rPr>
              <a:t>G. a relatively small amount of money given for services rendered</a:t>
            </a:r>
          </a:p>
          <a:p>
            <a:pPr>
              <a:lnSpc>
                <a:spcPct val="150000"/>
              </a:lnSpc>
            </a:pPr>
            <a:r>
              <a:rPr lang="en-US" altLang="zh-CN" dirty="0">
                <a:solidFill>
                  <a:schemeClr val="tx1"/>
                </a:solidFill>
              </a:rPr>
              <a:t>H. a set of customs and rules for polite </a:t>
            </a:r>
            <a:r>
              <a:rPr lang="en-US" altLang="zh-CN" dirty="0" err="1">
                <a:solidFill>
                  <a:schemeClr val="tx1"/>
                </a:solidFill>
              </a:rPr>
              <a:t>behaviour</a:t>
            </a:r>
            <a:r>
              <a:rPr lang="en-US" altLang="zh-CN" dirty="0">
                <a:solidFill>
                  <a:schemeClr val="tx1"/>
                </a:solidFill>
              </a:rPr>
              <a:t>, especially among</a:t>
            </a:r>
          </a:p>
          <a:p>
            <a:pPr>
              <a:lnSpc>
                <a:spcPct val="150000"/>
              </a:lnSpc>
            </a:pPr>
            <a:r>
              <a:rPr lang="en-US" altLang="zh-CN" dirty="0">
                <a:solidFill>
                  <a:schemeClr val="tx1"/>
                </a:solidFill>
              </a:rPr>
              <a:t>a particular class of people or in a particular profession</a:t>
            </a:r>
            <a:endParaRPr lang="zh-CN" altLang="en-US" dirty="0">
              <a:solidFill>
                <a:schemeClr val="tx1"/>
              </a:solidFill>
            </a:endParaRPr>
          </a:p>
        </p:txBody>
      </p:sp>
      <p:cxnSp>
        <p:nvCxnSpPr>
          <p:cNvPr id="6" name="直接箭头连接符 5">
            <a:extLst>
              <a:ext uri="{FF2B5EF4-FFF2-40B4-BE49-F238E27FC236}">
                <a16:creationId xmlns:a16="http://schemas.microsoft.com/office/drawing/2014/main" id="{2F878F61-FA39-4641-81DB-42472832745F}"/>
              </a:ext>
            </a:extLst>
          </p:cNvPr>
          <p:cNvCxnSpPr>
            <a:cxnSpLocks/>
          </p:cNvCxnSpPr>
          <p:nvPr/>
        </p:nvCxnSpPr>
        <p:spPr>
          <a:xfrm>
            <a:off x="1785938" y="1985963"/>
            <a:ext cx="2986087" cy="885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直接箭头连接符 8">
            <a:extLst>
              <a:ext uri="{FF2B5EF4-FFF2-40B4-BE49-F238E27FC236}">
                <a16:creationId xmlns:a16="http://schemas.microsoft.com/office/drawing/2014/main" id="{E2013434-1C4C-401E-93A2-8ED3CA3F517A}"/>
              </a:ext>
            </a:extLst>
          </p:cNvPr>
          <p:cNvCxnSpPr>
            <a:cxnSpLocks/>
          </p:cNvCxnSpPr>
          <p:nvPr/>
        </p:nvCxnSpPr>
        <p:spPr>
          <a:xfrm>
            <a:off x="1945486" y="2428875"/>
            <a:ext cx="2826539" cy="8715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a:extLst>
              <a:ext uri="{FF2B5EF4-FFF2-40B4-BE49-F238E27FC236}">
                <a16:creationId xmlns:a16="http://schemas.microsoft.com/office/drawing/2014/main" id="{0C48EAF9-89A3-44F9-9511-4F28A67CA770}"/>
              </a:ext>
            </a:extLst>
          </p:cNvPr>
          <p:cNvCxnSpPr>
            <a:cxnSpLocks/>
          </p:cNvCxnSpPr>
          <p:nvPr/>
        </p:nvCxnSpPr>
        <p:spPr>
          <a:xfrm>
            <a:off x="1543050" y="2786066"/>
            <a:ext cx="3228975" cy="25288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直接箭头连接符 12">
            <a:extLst>
              <a:ext uri="{FF2B5EF4-FFF2-40B4-BE49-F238E27FC236}">
                <a16:creationId xmlns:a16="http://schemas.microsoft.com/office/drawing/2014/main" id="{F2215B16-4B7A-4907-9D52-AEF1C3B282B5}"/>
              </a:ext>
            </a:extLst>
          </p:cNvPr>
          <p:cNvCxnSpPr>
            <a:cxnSpLocks/>
          </p:cNvCxnSpPr>
          <p:nvPr/>
        </p:nvCxnSpPr>
        <p:spPr>
          <a:xfrm>
            <a:off x="1232299" y="3208514"/>
            <a:ext cx="3539726" cy="5939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直接箭头连接符 14">
            <a:extLst>
              <a:ext uri="{FF2B5EF4-FFF2-40B4-BE49-F238E27FC236}">
                <a16:creationId xmlns:a16="http://schemas.microsoft.com/office/drawing/2014/main" id="{1D4EEA5B-4F4E-45F7-B0FA-7A569EB6F464}"/>
              </a:ext>
            </a:extLst>
          </p:cNvPr>
          <p:cNvCxnSpPr>
            <a:cxnSpLocks/>
          </p:cNvCxnSpPr>
          <p:nvPr/>
        </p:nvCxnSpPr>
        <p:spPr>
          <a:xfrm flipV="1">
            <a:off x="2311009" y="2463627"/>
            <a:ext cx="2461016" cy="11592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直接箭头连接符 16">
            <a:extLst>
              <a:ext uri="{FF2B5EF4-FFF2-40B4-BE49-F238E27FC236}">
                <a16:creationId xmlns:a16="http://schemas.microsoft.com/office/drawing/2014/main" id="{A074E6E5-5019-4DF2-96F5-92DAE58D7CB0}"/>
              </a:ext>
            </a:extLst>
          </p:cNvPr>
          <p:cNvCxnSpPr>
            <a:cxnSpLocks/>
          </p:cNvCxnSpPr>
          <p:nvPr/>
        </p:nvCxnSpPr>
        <p:spPr>
          <a:xfrm>
            <a:off x="1232299" y="4100518"/>
            <a:ext cx="353972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3A6CAEB0-0A32-480B-B5F7-2B0261557514}"/>
              </a:ext>
            </a:extLst>
          </p:cNvPr>
          <p:cNvCxnSpPr>
            <a:cxnSpLocks/>
          </p:cNvCxnSpPr>
          <p:nvPr/>
        </p:nvCxnSpPr>
        <p:spPr>
          <a:xfrm>
            <a:off x="1543050" y="4851586"/>
            <a:ext cx="3228975" cy="282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直接箭头连接符 22">
            <a:extLst>
              <a:ext uri="{FF2B5EF4-FFF2-40B4-BE49-F238E27FC236}">
                <a16:creationId xmlns:a16="http://schemas.microsoft.com/office/drawing/2014/main" id="{2775ABC2-C259-42CC-82C2-B6E773FDA3B2}"/>
              </a:ext>
            </a:extLst>
          </p:cNvPr>
          <p:cNvCxnSpPr>
            <a:cxnSpLocks/>
          </p:cNvCxnSpPr>
          <p:nvPr/>
        </p:nvCxnSpPr>
        <p:spPr>
          <a:xfrm flipV="1">
            <a:off x="1518323" y="2034999"/>
            <a:ext cx="3253702" cy="32340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8058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7CFF47-531E-4133-84AF-23336D10B0D0}"/>
              </a:ext>
            </a:extLst>
          </p:cNvPr>
          <p:cNvSpPr/>
          <p:nvPr/>
        </p:nvSpPr>
        <p:spPr>
          <a:xfrm>
            <a:off x="450609" y="741024"/>
            <a:ext cx="10995966" cy="955537"/>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How do you usually cope with the following situations? Please list the responses of the two countries respectively. Then you may easily find out their similarities and differences.</a:t>
            </a:r>
          </a:p>
        </p:txBody>
      </p:sp>
      <p:pic>
        <p:nvPicPr>
          <p:cNvPr id="11" name="图片 10">
            <a:extLst>
              <a:ext uri="{FF2B5EF4-FFF2-40B4-BE49-F238E27FC236}">
                <a16:creationId xmlns:a16="http://schemas.microsoft.com/office/drawing/2014/main" id="{E862A59F-767C-4831-B932-20E2E602F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37" y="1696561"/>
            <a:ext cx="10575038" cy="5162976"/>
          </a:xfrm>
          <a:prstGeom prst="rect">
            <a:avLst/>
          </a:prstGeom>
        </p:spPr>
      </p:pic>
      <p:sp>
        <p:nvSpPr>
          <p:cNvPr id="3" name="矩形 2">
            <a:extLst>
              <a:ext uri="{FF2B5EF4-FFF2-40B4-BE49-F238E27FC236}">
                <a16:creationId xmlns:a16="http://schemas.microsoft.com/office/drawing/2014/main" id="{2B8EEF58-BC06-463F-ABE8-0E3F4B9B7247}"/>
              </a:ext>
            </a:extLst>
          </p:cNvPr>
          <p:cNvSpPr/>
          <p:nvPr/>
        </p:nvSpPr>
        <p:spPr>
          <a:xfrm>
            <a:off x="8088106" y="2360290"/>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6" name="矩形 5">
            <a:extLst>
              <a:ext uri="{FF2B5EF4-FFF2-40B4-BE49-F238E27FC236}">
                <a16:creationId xmlns:a16="http://schemas.microsoft.com/office/drawing/2014/main" id="{0DA24F55-9B8D-48E4-9FF4-59072DEC5E97}"/>
              </a:ext>
            </a:extLst>
          </p:cNvPr>
          <p:cNvSpPr/>
          <p:nvPr/>
        </p:nvSpPr>
        <p:spPr>
          <a:xfrm>
            <a:off x="10197894" y="2360290"/>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8" name="矩形 7">
            <a:extLst>
              <a:ext uri="{FF2B5EF4-FFF2-40B4-BE49-F238E27FC236}">
                <a16:creationId xmlns:a16="http://schemas.microsoft.com/office/drawing/2014/main" id="{C791EA6D-FCFA-4906-A9DB-842F0470DEC2}"/>
              </a:ext>
            </a:extLst>
          </p:cNvPr>
          <p:cNvSpPr/>
          <p:nvPr/>
        </p:nvSpPr>
        <p:spPr>
          <a:xfrm>
            <a:off x="8088105" y="3107507"/>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9" name="矩形 8">
            <a:extLst>
              <a:ext uri="{FF2B5EF4-FFF2-40B4-BE49-F238E27FC236}">
                <a16:creationId xmlns:a16="http://schemas.microsoft.com/office/drawing/2014/main" id="{BF1DF053-BDB6-4DAA-9807-702426D136BF}"/>
              </a:ext>
            </a:extLst>
          </p:cNvPr>
          <p:cNvSpPr/>
          <p:nvPr/>
        </p:nvSpPr>
        <p:spPr>
          <a:xfrm>
            <a:off x="10197893" y="3126771"/>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10" name="矩形 9">
            <a:extLst>
              <a:ext uri="{FF2B5EF4-FFF2-40B4-BE49-F238E27FC236}">
                <a16:creationId xmlns:a16="http://schemas.microsoft.com/office/drawing/2014/main" id="{5E853E6B-A10C-4D86-BDD1-CDAC975D7874}"/>
              </a:ext>
            </a:extLst>
          </p:cNvPr>
          <p:cNvSpPr/>
          <p:nvPr/>
        </p:nvSpPr>
        <p:spPr>
          <a:xfrm>
            <a:off x="8088105" y="3462551"/>
            <a:ext cx="502061" cy="369332"/>
          </a:xfrm>
          <a:prstGeom prst="rect">
            <a:avLst/>
          </a:prstGeom>
        </p:spPr>
        <p:txBody>
          <a:bodyPr wrap="none">
            <a:spAutoFit/>
          </a:bodyPr>
          <a:lstStyle/>
          <a:p>
            <a:r>
              <a:rPr lang="en-US" altLang="zh-CN" dirty="0"/>
              <a:t>✖</a:t>
            </a:r>
            <a:endParaRPr lang="zh-CN" altLang="en-US" dirty="0"/>
          </a:p>
        </p:txBody>
      </p:sp>
      <p:sp>
        <p:nvSpPr>
          <p:cNvPr id="12" name="矩形 11">
            <a:extLst>
              <a:ext uri="{FF2B5EF4-FFF2-40B4-BE49-F238E27FC236}">
                <a16:creationId xmlns:a16="http://schemas.microsoft.com/office/drawing/2014/main" id="{32FA7574-FF1F-462B-B16E-D59D06E2C72B}"/>
              </a:ext>
            </a:extLst>
          </p:cNvPr>
          <p:cNvSpPr/>
          <p:nvPr/>
        </p:nvSpPr>
        <p:spPr>
          <a:xfrm>
            <a:off x="10197892" y="3462551"/>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13" name="矩形 12">
            <a:extLst>
              <a:ext uri="{FF2B5EF4-FFF2-40B4-BE49-F238E27FC236}">
                <a16:creationId xmlns:a16="http://schemas.microsoft.com/office/drawing/2014/main" id="{DC6377BF-6F1A-4F13-93D6-A1749BBB6050}"/>
              </a:ext>
            </a:extLst>
          </p:cNvPr>
          <p:cNvSpPr/>
          <p:nvPr/>
        </p:nvSpPr>
        <p:spPr>
          <a:xfrm>
            <a:off x="8086719" y="3817304"/>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14" name="矩形 13">
            <a:extLst>
              <a:ext uri="{FF2B5EF4-FFF2-40B4-BE49-F238E27FC236}">
                <a16:creationId xmlns:a16="http://schemas.microsoft.com/office/drawing/2014/main" id="{1F4D74FD-D75D-4076-9C66-F01270285325}"/>
              </a:ext>
            </a:extLst>
          </p:cNvPr>
          <p:cNvSpPr/>
          <p:nvPr/>
        </p:nvSpPr>
        <p:spPr>
          <a:xfrm>
            <a:off x="10197892" y="3831883"/>
            <a:ext cx="502061" cy="369332"/>
          </a:xfrm>
          <a:prstGeom prst="rect">
            <a:avLst/>
          </a:prstGeom>
        </p:spPr>
        <p:txBody>
          <a:bodyPr wrap="none">
            <a:spAutoFit/>
          </a:bodyPr>
          <a:lstStyle/>
          <a:p>
            <a:r>
              <a:rPr lang="en-US" altLang="zh-CN" dirty="0"/>
              <a:t>✖</a:t>
            </a:r>
            <a:endParaRPr lang="zh-CN" altLang="en-US" dirty="0"/>
          </a:p>
        </p:txBody>
      </p:sp>
      <p:sp>
        <p:nvSpPr>
          <p:cNvPr id="15" name="矩形 14">
            <a:extLst>
              <a:ext uri="{FF2B5EF4-FFF2-40B4-BE49-F238E27FC236}">
                <a16:creationId xmlns:a16="http://schemas.microsoft.com/office/drawing/2014/main" id="{827B0EE5-AD13-467E-B3D9-76EE5DF52E04}"/>
              </a:ext>
            </a:extLst>
          </p:cNvPr>
          <p:cNvSpPr/>
          <p:nvPr/>
        </p:nvSpPr>
        <p:spPr>
          <a:xfrm>
            <a:off x="8086718" y="4240581"/>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16" name="矩形 15">
            <a:extLst>
              <a:ext uri="{FF2B5EF4-FFF2-40B4-BE49-F238E27FC236}">
                <a16:creationId xmlns:a16="http://schemas.microsoft.com/office/drawing/2014/main" id="{7D04FC84-69B8-4C2E-BF8B-48A722108D83}"/>
              </a:ext>
            </a:extLst>
          </p:cNvPr>
          <p:cNvSpPr/>
          <p:nvPr/>
        </p:nvSpPr>
        <p:spPr>
          <a:xfrm>
            <a:off x="10197891" y="4265316"/>
            <a:ext cx="502061" cy="369332"/>
          </a:xfrm>
          <a:prstGeom prst="rect">
            <a:avLst/>
          </a:prstGeom>
        </p:spPr>
        <p:txBody>
          <a:bodyPr wrap="none">
            <a:spAutoFit/>
          </a:bodyPr>
          <a:lstStyle/>
          <a:p>
            <a:r>
              <a:rPr lang="en-US" altLang="zh-CN" dirty="0"/>
              <a:t>✖</a:t>
            </a:r>
            <a:endParaRPr lang="zh-CN" altLang="en-US" dirty="0"/>
          </a:p>
        </p:txBody>
      </p:sp>
      <p:sp>
        <p:nvSpPr>
          <p:cNvPr id="17" name="矩形 16">
            <a:extLst>
              <a:ext uri="{FF2B5EF4-FFF2-40B4-BE49-F238E27FC236}">
                <a16:creationId xmlns:a16="http://schemas.microsoft.com/office/drawing/2014/main" id="{85C10343-BDD4-4788-BE1D-9D29CF3597E9}"/>
              </a:ext>
            </a:extLst>
          </p:cNvPr>
          <p:cNvSpPr/>
          <p:nvPr/>
        </p:nvSpPr>
        <p:spPr>
          <a:xfrm>
            <a:off x="8086717" y="4602754"/>
            <a:ext cx="502061" cy="369332"/>
          </a:xfrm>
          <a:prstGeom prst="rect">
            <a:avLst/>
          </a:prstGeom>
        </p:spPr>
        <p:txBody>
          <a:bodyPr wrap="non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t>
            </a:r>
            <a:endParaRPr lang="zh-CN" altLang="en-US" dirty="0"/>
          </a:p>
        </p:txBody>
      </p:sp>
      <p:sp>
        <p:nvSpPr>
          <p:cNvPr id="18" name="矩形 17">
            <a:extLst>
              <a:ext uri="{FF2B5EF4-FFF2-40B4-BE49-F238E27FC236}">
                <a16:creationId xmlns:a16="http://schemas.microsoft.com/office/drawing/2014/main" id="{70C07187-CC1D-431F-A6AB-993713A17F5B}"/>
              </a:ext>
            </a:extLst>
          </p:cNvPr>
          <p:cNvSpPr/>
          <p:nvPr/>
        </p:nvSpPr>
        <p:spPr>
          <a:xfrm>
            <a:off x="10197891" y="4665651"/>
            <a:ext cx="502061" cy="369332"/>
          </a:xfrm>
          <a:prstGeom prst="rect">
            <a:avLst/>
          </a:prstGeom>
        </p:spPr>
        <p:txBody>
          <a:bodyPr wrap="none">
            <a:spAutoFit/>
          </a:bodyPr>
          <a:lstStyle/>
          <a:p>
            <a:r>
              <a:rPr lang="en-US" altLang="zh-CN" dirty="0"/>
              <a:t>✖</a:t>
            </a:r>
            <a:endParaRPr lang="zh-CN" altLang="en-US" dirty="0"/>
          </a:p>
        </p:txBody>
      </p:sp>
      <p:sp>
        <p:nvSpPr>
          <p:cNvPr id="19" name="矩形 18">
            <a:extLst>
              <a:ext uri="{FF2B5EF4-FFF2-40B4-BE49-F238E27FC236}">
                <a16:creationId xmlns:a16="http://schemas.microsoft.com/office/drawing/2014/main" id="{03AA44FD-CC80-44B7-A150-5E84C0A9F9A1}"/>
              </a:ext>
            </a:extLst>
          </p:cNvPr>
          <p:cNvSpPr/>
          <p:nvPr/>
        </p:nvSpPr>
        <p:spPr>
          <a:xfrm>
            <a:off x="7449929" y="4976773"/>
            <a:ext cx="502061" cy="369332"/>
          </a:xfrm>
          <a:prstGeom prst="rect">
            <a:avLst/>
          </a:prstGeom>
        </p:spPr>
        <p:txBody>
          <a:bodyPr wrap="none">
            <a:spAutoFit/>
          </a:bodyPr>
          <a:lstStyle/>
          <a:p>
            <a:r>
              <a:rPr lang="en-US" altLang="zh-CN" dirty="0"/>
              <a:t>✖</a:t>
            </a:r>
            <a:endParaRPr lang="zh-CN" altLang="en-US" dirty="0"/>
          </a:p>
        </p:txBody>
      </p:sp>
      <p:sp>
        <p:nvSpPr>
          <p:cNvPr id="20" name="矩形 19">
            <a:extLst>
              <a:ext uri="{FF2B5EF4-FFF2-40B4-BE49-F238E27FC236}">
                <a16:creationId xmlns:a16="http://schemas.microsoft.com/office/drawing/2014/main" id="{8A6BEC26-4E93-43DA-8F4B-10C04FE6C41E}"/>
              </a:ext>
            </a:extLst>
          </p:cNvPr>
          <p:cNvSpPr/>
          <p:nvPr/>
        </p:nvSpPr>
        <p:spPr>
          <a:xfrm>
            <a:off x="9485366" y="4972086"/>
            <a:ext cx="502061" cy="369332"/>
          </a:xfrm>
          <a:prstGeom prst="rect">
            <a:avLst/>
          </a:prstGeom>
        </p:spPr>
        <p:txBody>
          <a:bodyPr wrap="none">
            <a:spAutoFit/>
          </a:bodyPr>
          <a:lstStyle/>
          <a:p>
            <a:r>
              <a:rPr lang="en-US" altLang="zh-CN" dirty="0"/>
              <a:t>✖</a:t>
            </a:r>
            <a:endParaRPr lang="zh-CN" altLang="en-US" dirty="0"/>
          </a:p>
        </p:txBody>
      </p:sp>
      <p:sp>
        <p:nvSpPr>
          <p:cNvPr id="4" name="矩形 3">
            <a:extLst>
              <a:ext uri="{FF2B5EF4-FFF2-40B4-BE49-F238E27FC236}">
                <a16:creationId xmlns:a16="http://schemas.microsoft.com/office/drawing/2014/main" id="{EEC4794A-DE1C-4C40-930E-78F6D6BC2C57}"/>
              </a:ext>
            </a:extLst>
          </p:cNvPr>
          <p:cNvSpPr/>
          <p:nvPr/>
        </p:nvSpPr>
        <p:spPr>
          <a:xfrm>
            <a:off x="7853148" y="4985292"/>
            <a:ext cx="1598119" cy="923330"/>
          </a:xfrm>
          <a:prstGeom prst="rect">
            <a:avLst/>
          </a:prstGeom>
        </p:spPr>
        <p:txBody>
          <a:bodyPr wrap="square">
            <a:spAutoFit/>
          </a:bodyPr>
          <a:lstStyle/>
          <a:p>
            <a:r>
              <a:rPr lang="en-US" altLang="zh-CN" dirty="0">
                <a:latin typeface="Cambria" panose="02040503050406030204" pitchFamily="18" charset="0"/>
                <a:ea typeface="宋体" panose="02010600030101010101" pitchFamily="2" charset="-122"/>
                <a:cs typeface="Times New Roman" panose="02020603050405020304" pitchFamily="18" charset="0"/>
              </a:rPr>
              <a:t>After you have cleaned the  table</a:t>
            </a:r>
            <a:endParaRPr lang="zh-CN" altLang="en-US" dirty="0"/>
          </a:p>
        </p:txBody>
      </p:sp>
      <p:sp>
        <p:nvSpPr>
          <p:cNvPr id="21" name="矩形 20">
            <a:extLst>
              <a:ext uri="{FF2B5EF4-FFF2-40B4-BE49-F238E27FC236}">
                <a16:creationId xmlns:a16="http://schemas.microsoft.com/office/drawing/2014/main" id="{0A9C6FFC-003A-4FD2-A096-C35743BA06CF}"/>
              </a:ext>
            </a:extLst>
          </p:cNvPr>
          <p:cNvSpPr/>
          <p:nvPr/>
        </p:nvSpPr>
        <p:spPr>
          <a:xfrm>
            <a:off x="9816085" y="4942196"/>
            <a:ext cx="1765217" cy="923330"/>
          </a:xfrm>
          <a:prstGeom prst="rect">
            <a:avLst/>
          </a:prstGeom>
        </p:spPr>
        <p:txBody>
          <a:bodyPr wrap="square">
            <a:spAutoFit/>
          </a:bodyPr>
          <a:lstStyle/>
          <a:p>
            <a:r>
              <a:rPr lang="en-US" altLang="zh-CN" dirty="0"/>
              <a:t>The elder finish the meal, then you can leave</a:t>
            </a:r>
            <a:endParaRPr lang="zh-CN" altLang="en-US" dirty="0"/>
          </a:p>
        </p:txBody>
      </p:sp>
      <p:sp>
        <p:nvSpPr>
          <p:cNvPr id="22" name="矩形 21">
            <a:extLst>
              <a:ext uri="{FF2B5EF4-FFF2-40B4-BE49-F238E27FC236}">
                <a16:creationId xmlns:a16="http://schemas.microsoft.com/office/drawing/2014/main" id="{C6A33AAF-220F-41F6-BD6A-A1E9563C49ED}"/>
              </a:ext>
            </a:extLst>
          </p:cNvPr>
          <p:cNvSpPr/>
          <p:nvPr/>
        </p:nvSpPr>
        <p:spPr>
          <a:xfrm>
            <a:off x="7683858" y="5896201"/>
            <a:ext cx="1765217" cy="369332"/>
          </a:xfrm>
          <a:prstGeom prst="rect">
            <a:avLst/>
          </a:prstGeom>
        </p:spPr>
        <p:txBody>
          <a:bodyPr wrap="square">
            <a:spAutoFit/>
          </a:bodyPr>
          <a:lstStyle/>
          <a:p>
            <a:r>
              <a:rPr lang="en-US" altLang="zh-CN" dirty="0"/>
              <a:t>AA</a:t>
            </a:r>
            <a:endParaRPr lang="zh-CN" altLang="en-US" dirty="0"/>
          </a:p>
        </p:txBody>
      </p:sp>
      <p:sp>
        <p:nvSpPr>
          <p:cNvPr id="23" name="矩形 22">
            <a:extLst>
              <a:ext uri="{FF2B5EF4-FFF2-40B4-BE49-F238E27FC236}">
                <a16:creationId xmlns:a16="http://schemas.microsoft.com/office/drawing/2014/main" id="{0CAD834F-6282-4552-AB23-D2366733CB2A}"/>
              </a:ext>
            </a:extLst>
          </p:cNvPr>
          <p:cNvSpPr/>
          <p:nvPr/>
        </p:nvSpPr>
        <p:spPr>
          <a:xfrm>
            <a:off x="9555246" y="5894059"/>
            <a:ext cx="1765217" cy="646331"/>
          </a:xfrm>
          <a:prstGeom prst="rect">
            <a:avLst/>
          </a:prstGeom>
        </p:spPr>
        <p:txBody>
          <a:bodyPr wrap="square">
            <a:spAutoFit/>
          </a:bodyPr>
          <a:lstStyle/>
          <a:p>
            <a:r>
              <a:rPr lang="en-US" altLang="zh-CN" dirty="0"/>
              <a:t>You pay for the bill</a:t>
            </a:r>
            <a:endParaRPr lang="zh-CN" altLang="en-US" dirty="0"/>
          </a:p>
        </p:txBody>
      </p:sp>
    </p:spTree>
    <p:extLst>
      <p:ext uri="{BB962C8B-B14F-4D97-AF65-F5344CB8AC3E}">
        <p14:creationId xmlns:p14="http://schemas.microsoft.com/office/powerpoint/2010/main" val="397253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2" grpId="0"/>
      <p:bldP spid="13" grpId="0"/>
      <p:bldP spid="14" grpId="0"/>
      <p:bldP spid="15" grpId="0"/>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2435362-CB07-43FE-B08E-A4E9F366EAFA}"/>
              </a:ext>
            </a:extLst>
          </p:cNvPr>
          <p:cNvSpPr/>
          <p:nvPr/>
        </p:nvSpPr>
        <p:spPr>
          <a:xfrm>
            <a:off x="450609" y="763731"/>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Oral Presentation</a:t>
            </a:r>
          </a:p>
        </p:txBody>
      </p:sp>
      <p:sp>
        <p:nvSpPr>
          <p:cNvPr id="25" name="矩形 24">
            <a:extLst>
              <a:ext uri="{FF2B5EF4-FFF2-40B4-BE49-F238E27FC236}">
                <a16:creationId xmlns:a16="http://schemas.microsoft.com/office/drawing/2014/main" id="{EF84E04A-C02A-4E5C-9484-2034DE38E985}"/>
              </a:ext>
            </a:extLst>
          </p:cNvPr>
          <p:cNvSpPr/>
          <p:nvPr/>
        </p:nvSpPr>
        <p:spPr>
          <a:xfrm>
            <a:off x="268041" y="1257603"/>
            <a:ext cx="11655917" cy="1131848"/>
          </a:xfrm>
          <a:prstGeom prst="rect">
            <a:avLst/>
          </a:prstGeom>
        </p:spPr>
        <p:txBody>
          <a:bodyPr wrap="square">
            <a:spAutoFit/>
          </a:bodyPr>
          <a:lstStyle/>
          <a:p>
            <a:pPr algn="just">
              <a:lnSpc>
                <a:spcPct val="150000"/>
              </a:lnSpc>
            </a:pPr>
            <a:r>
              <a:rPr lang="zh-CN" altLang="en-US" sz="2400" dirty="0"/>
              <a:t>　　</a:t>
            </a:r>
            <a:r>
              <a:rPr lang="en-US" altLang="zh-CN" sz="2400" dirty="0"/>
              <a:t>If invited to a barbecue in Australia, what are you expected to wear and to bring with you? And what about the greetings?</a:t>
            </a:r>
            <a:endParaRPr lang="zh-CN" altLang="en-US" sz="2400" dirty="0"/>
          </a:p>
        </p:txBody>
      </p:sp>
      <p:sp>
        <p:nvSpPr>
          <p:cNvPr id="5" name="矩形 4">
            <a:extLst>
              <a:ext uri="{FF2B5EF4-FFF2-40B4-BE49-F238E27FC236}">
                <a16:creationId xmlns:a16="http://schemas.microsoft.com/office/drawing/2014/main" id="{A0EDAEAE-94FB-4F26-9338-59A28FE83EB1}"/>
              </a:ext>
            </a:extLst>
          </p:cNvPr>
          <p:cNvSpPr/>
          <p:nvPr/>
        </p:nvSpPr>
        <p:spPr>
          <a:xfrm>
            <a:off x="1050687" y="2652490"/>
            <a:ext cx="8793401" cy="1569660"/>
          </a:xfrm>
          <a:prstGeom prst="rect">
            <a:avLst/>
          </a:prstGeom>
        </p:spPr>
        <p:txBody>
          <a:bodyPr wrap="square">
            <a:spAutoFit/>
          </a:bodyPr>
          <a:lstStyle/>
          <a:p>
            <a:r>
              <a:rPr lang="en-US" altLang="zh-CN" sz="2400" dirty="0">
                <a:solidFill>
                  <a:srgbClr val="FF0000"/>
                </a:solidFill>
              </a:rPr>
              <a:t>Australians have a genuine love of barbecue. The barbecue party is also a place for people to communicate with each other, so I think it is the most important to dress simply and comfortably. Bring wine or flowers will be lovely.</a:t>
            </a:r>
            <a:endParaRPr lang="zh-CN" altLang="en-US" sz="2400" dirty="0">
              <a:solidFill>
                <a:srgbClr val="FF0000"/>
              </a:solidFill>
            </a:endParaRPr>
          </a:p>
        </p:txBody>
      </p:sp>
    </p:spTree>
    <p:extLst>
      <p:ext uri="{BB962C8B-B14F-4D97-AF65-F5344CB8AC3E}">
        <p14:creationId xmlns:p14="http://schemas.microsoft.com/office/powerpoint/2010/main" val="342438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02345A6-F6A4-400B-B491-881EA5138B20}"/>
              </a:ext>
            </a:extLst>
          </p:cNvPr>
          <p:cNvPicPr>
            <a:picLocks noChangeAspect="1"/>
          </p:cNvPicPr>
          <p:nvPr/>
        </p:nvPicPr>
        <p:blipFill>
          <a:blip r:embed="rId3"/>
          <a:stretch>
            <a:fillRect/>
          </a:stretch>
        </p:blipFill>
        <p:spPr>
          <a:xfrm>
            <a:off x="0" y="-37710"/>
            <a:ext cx="6356687" cy="3595298"/>
          </a:xfrm>
          <a:prstGeom prst="rect">
            <a:avLst/>
          </a:prstGeom>
        </p:spPr>
      </p:pic>
      <p:sp>
        <p:nvSpPr>
          <p:cNvPr id="14" name="文本框 13"/>
          <p:cNvSpPr txBox="1"/>
          <p:nvPr/>
        </p:nvSpPr>
        <p:spPr>
          <a:xfrm>
            <a:off x="7053685" y="2505670"/>
            <a:ext cx="3352136" cy="923330"/>
          </a:xfrm>
          <a:prstGeom prst="rect">
            <a:avLst/>
          </a:prstGeom>
          <a:noFill/>
        </p:spPr>
        <p:txBody>
          <a:bodyPr wrap="none" rtlCol="0">
            <a:spAutoFit/>
          </a:bodyPr>
          <a:lstStyle/>
          <a:p>
            <a:r>
              <a:rPr lang="en-US" altLang="zh-CN" sz="5400" b="1" dirty="0">
                <a:solidFill>
                  <a:srgbClr val="00B0F0"/>
                </a:solidFill>
              </a:rPr>
              <a:t>Section B</a:t>
            </a:r>
            <a:endParaRPr lang="zh-CN" altLang="en-US" sz="5400" b="1" dirty="0">
              <a:solidFill>
                <a:srgbClr val="00B0F0"/>
              </a:solidFill>
            </a:endParaRPr>
          </a:p>
        </p:txBody>
      </p:sp>
      <p:sp>
        <p:nvSpPr>
          <p:cNvPr id="4" name="矩形 3">
            <a:extLst>
              <a:ext uri="{FF2B5EF4-FFF2-40B4-BE49-F238E27FC236}">
                <a16:creationId xmlns:a16="http://schemas.microsoft.com/office/drawing/2014/main" id="{D1B79D36-A5D4-4EE2-9F9F-888B501BA9A1}"/>
              </a:ext>
            </a:extLst>
          </p:cNvPr>
          <p:cNvSpPr/>
          <p:nvPr/>
        </p:nvSpPr>
        <p:spPr>
          <a:xfrm>
            <a:off x="0" y="3914775"/>
            <a:ext cx="12192000" cy="9233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265722C-2529-451F-952E-2D8A7C7770B5}"/>
              </a:ext>
            </a:extLst>
          </p:cNvPr>
          <p:cNvSpPr/>
          <p:nvPr/>
        </p:nvSpPr>
        <p:spPr>
          <a:xfrm>
            <a:off x="2563394" y="3919240"/>
            <a:ext cx="7956024" cy="923330"/>
          </a:xfrm>
          <a:prstGeom prst="rect">
            <a:avLst/>
          </a:prstGeom>
        </p:spPr>
        <p:txBody>
          <a:bodyPr wrap="none">
            <a:spAutoFit/>
          </a:bodyPr>
          <a:lstStyle/>
          <a:p>
            <a:r>
              <a:rPr lang="en-US" altLang="zh-CN" sz="5400" b="1" dirty="0">
                <a:solidFill>
                  <a:schemeClr val="bg1"/>
                </a:solidFill>
              </a:rPr>
              <a:t>Broadening My Horizon</a:t>
            </a:r>
            <a:endParaRPr lang="zh-CN" altLang="en-US" sz="5400" b="1" dirty="0">
              <a:solidFill>
                <a:schemeClr val="bg1"/>
              </a:solidFill>
            </a:endParaRPr>
          </a:p>
        </p:txBody>
      </p:sp>
    </p:spTree>
    <p:extLst>
      <p:ext uri="{BB962C8B-B14F-4D97-AF65-F5344CB8AC3E}">
        <p14:creationId xmlns:p14="http://schemas.microsoft.com/office/powerpoint/2010/main" val="219479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77D4883-FBDA-4D34-B625-AB3653B30762}"/>
              </a:ext>
            </a:extLst>
          </p:cNvPr>
          <p:cNvPicPr>
            <a:picLocks noChangeAspect="1"/>
          </p:cNvPicPr>
          <p:nvPr/>
        </p:nvPicPr>
        <p:blipFill>
          <a:blip r:embed="rId3"/>
          <a:stretch>
            <a:fillRect/>
          </a:stretch>
        </p:blipFill>
        <p:spPr>
          <a:xfrm>
            <a:off x="0" y="0"/>
            <a:ext cx="2085533" cy="985889"/>
          </a:xfrm>
          <a:prstGeom prst="rect">
            <a:avLst/>
          </a:prstGeom>
        </p:spPr>
      </p:pic>
      <p:sp>
        <p:nvSpPr>
          <p:cNvPr id="10" name="矩形 9">
            <a:extLst>
              <a:ext uri="{FF2B5EF4-FFF2-40B4-BE49-F238E27FC236}">
                <a16:creationId xmlns:a16="http://schemas.microsoft.com/office/drawing/2014/main" id="{05C7CC44-9B7D-4553-9990-998700251405}"/>
              </a:ext>
            </a:extLst>
          </p:cNvPr>
          <p:cNvSpPr/>
          <p:nvPr/>
        </p:nvSpPr>
        <p:spPr>
          <a:xfrm>
            <a:off x="4225937" y="628800"/>
            <a:ext cx="3740126" cy="523220"/>
          </a:xfrm>
          <a:prstGeom prst="rect">
            <a:avLst/>
          </a:prstGeom>
        </p:spPr>
        <p:txBody>
          <a:bodyPr wrap="none">
            <a:spAutoFit/>
          </a:bodyPr>
          <a:lstStyle/>
          <a:p>
            <a:r>
              <a:rPr lang="en-US" altLang="zh-CN" sz="2800" b="1" dirty="0"/>
              <a:t>Studying in Australia</a:t>
            </a:r>
            <a:endParaRPr lang="zh-CN" altLang="en-US" sz="2800" b="1" dirty="0"/>
          </a:p>
        </p:txBody>
      </p:sp>
      <p:sp>
        <p:nvSpPr>
          <p:cNvPr id="11" name="矩形 10">
            <a:extLst>
              <a:ext uri="{FF2B5EF4-FFF2-40B4-BE49-F238E27FC236}">
                <a16:creationId xmlns:a16="http://schemas.microsoft.com/office/drawing/2014/main" id="{CE352ECA-6208-4F28-B2ED-6D656677EFB5}"/>
              </a:ext>
            </a:extLst>
          </p:cNvPr>
          <p:cNvSpPr/>
          <p:nvPr/>
        </p:nvSpPr>
        <p:spPr>
          <a:xfrm>
            <a:off x="188421" y="1152020"/>
            <a:ext cx="11613054" cy="4650760"/>
          </a:xfrm>
          <a:prstGeom prst="rect">
            <a:avLst/>
          </a:prstGeom>
        </p:spPr>
        <p:txBody>
          <a:bodyPr wrap="square">
            <a:spAutoFit/>
          </a:bodyPr>
          <a:lstStyle/>
          <a:p>
            <a:pPr algn="just">
              <a:lnSpc>
                <a:spcPts val="4000"/>
              </a:lnSpc>
            </a:pPr>
            <a:r>
              <a:rPr lang="en-US" altLang="zh-CN" sz="2400" dirty="0"/>
              <a:t>TAFE Education in Australia</a:t>
            </a:r>
          </a:p>
          <a:p>
            <a:pPr algn="just">
              <a:lnSpc>
                <a:spcPts val="4000"/>
              </a:lnSpc>
            </a:pPr>
            <a:r>
              <a:rPr lang="zh-CN" altLang="en-US" sz="2400" dirty="0"/>
              <a:t>　　</a:t>
            </a:r>
            <a:r>
              <a:rPr lang="en-US" altLang="zh-CN" sz="2400" dirty="0"/>
              <a:t>TAFE stands </a:t>
            </a:r>
            <a:r>
              <a:rPr lang="en-US" altLang="zh-CN" sz="2400" dirty="0" err="1"/>
              <a:t>for“Technical</a:t>
            </a:r>
            <a:r>
              <a:rPr lang="en-US" altLang="zh-CN" sz="2400" dirty="0"/>
              <a:t> and Further </a:t>
            </a:r>
            <a:r>
              <a:rPr lang="en-US" altLang="zh-CN" sz="2400" dirty="0" err="1"/>
              <a:t>Education”.TAFE</a:t>
            </a:r>
            <a:r>
              <a:rPr lang="en-US" altLang="zh-CN" sz="2400" dirty="0"/>
              <a:t> education has been regarded by some to be a second or third option when it comes to studying in Australia. This idea will be quickly dispelled when you look at the sheer quality and variety of courses available in Australia’s TAFE institutions, whose main objective is to facilitate an environment in which world-class vocational education and training is provided for students with a clear idea of their career path.</a:t>
            </a:r>
          </a:p>
          <a:p>
            <a:pPr algn="just">
              <a:lnSpc>
                <a:spcPts val="4000"/>
              </a:lnSpc>
            </a:pPr>
            <a:r>
              <a:rPr lang="zh-CN" altLang="en-US" sz="2400" dirty="0"/>
              <a:t>　　</a:t>
            </a:r>
            <a:r>
              <a:rPr lang="en-US" altLang="zh-CN" sz="2400" dirty="0"/>
              <a:t>Think it over about which academic course is right for you.</a:t>
            </a:r>
          </a:p>
          <a:p>
            <a:pPr algn="just">
              <a:lnSpc>
                <a:spcPts val="4000"/>
              </a:lnSpc>
            </a:pPr>
            <a:r>
              <a:rPr lang="zh-CN" altLang="en-US" sz="2400" dirty="0"/>
              <a:t>　　</a:t>
            </a:r>
            <a:r>
              <a:rPr lang="en-US" altLang="zh-CN" sz="2400" dirty="0"/>
              <a:t>You can select the area you would like to study in from the list below:</a:t>
            </a:r>
            <a:endParaRPr lang="zh-CN" altLang="en-US" sz="2400" dirty="0"/>
          </a:p>
        </p:txBody>
      </p:sp>
    </p:spTree>
    <p:extLst>
      <p:ext uri="{BB962C8B-B14F-4D97-AF65-F5344CB8AC3E}">
        <p14:creationId xmlns:p14="http://schemas.microsoft.com/office/powerpoint/2010/main" val="2987824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02345A6-F6A4-400B-B491-881EA5138B20}"/>
              </a:ext>
            </a:extLst>
          </p:cNvPr>
          <p:cNvPicPr>
            <a:picLocks noChangeAspect="1"/>
          </p:cNvPicPr>
          <p:nvPr/>
        </p:nvPicPr>
        <p:blipFill>
          <a:blip r:embed="rId3"/>
          <a:stretch>
            <a:fillRect/>
          </a:stretch>
        </p:blipFill>
        <p:spPr>
          <a:xfrm>
            <a:off x="0" y="-37710"/>
            <a:ext cx="6356687" cy="3595298"/>
          </a:xfrm>
          <a:prstGeom prst="rect">
            <a:avLst/>
          </a:prstGeom>
        </p:spPr>
      </p:pic>
      <p:sp>
        <p:nvSpPr>
          <p:cNvPr id="14" name="文本框 13"/>
          <p:cNvSpPr txBox="1"/>
          <p:nvPr/>
        </p:nvSpPr>
        <p:spPr>
          <a:xfrm>
            <a:off x="7053685" y="2505670"/>
            <a:ext cx="3352136" cy="923330"/>
          </a:xfrm>
          <a:prstGeom prst="rect">
            <a:avLst/>
          </a:prstGeom>
          <a:noFill/>
        </p:spPr>
        <p:txBody>
          <a:bodyPr wrap="none" rtlCol="0">
            <a:spAutoFit/>
          </a:bodyPr>
          <a:lstStyle/>
          <a:p>
            <a:r>
              <a:rPr lang="en-US" altLang="zh-CN" sz="5400" b="1" dirty="0">
                <a:solidFill>
                  <a:srgbClr val="00B0F0"/>
                </a:solidFill>
              </a:rPr>
              <a:t>Section A</a:t>
            </a:r>
            <a:endParaRPr lang="zh-CN" altLang="en-US" sz="5400" b="1" dirty="0">
              <a:solidFill>
                <a:srgbClr val="00B0F0"/>
              </a:solidFill>
            </a:endParaRPr>
          </a:p>
        </p:txBody>
      </p:sp>
      <p:sp>
        <p:nvSpPr>
          <p:cNvPr id="4" name="矩形 3">
            <a:extLst>
              <a:ext uri="{FF2B5EF4-FFF2-40B4-BE49-F238E27FC236}">
                <a16:creationId xmlns:a16="http://schemas.microsoft.com/office/drawing/2014/main" id="{D1B79D36-A5D4-4EE2-9F9F-888B501BA9A1}"/>
              </a:ext>
            </a:extLst>
          </p:cNvPr>
          <p:cNvSpPr/>
          <p:nvPr/>
        </p:nvSpPr>
        <p:spPr>
          <a:xfrm>
            <a:off x="0" y="3914775"/>
            <a:ext cx="12192000" cy="9233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265722C-2529-451F-952E-2D8A7C7770B5}"/>
              </a:ext>
            </a:extLst>
          </p:cNvPr>
          <p:cNvSpPr/>
          <p:nvPr/>
        </p:nvSpPr>
        <p:spPr>
          <a:xfrm>
            <a:off x="2563394" y="3919240"/>
            <a:ext cx="6750887" cy="923330"/>
          </a:xfrm>
          <a:prstGeom prst="rect">
            <a:avLst/>
          </a:prstGeom>
        </p:spPr>
        <p:txBody>
          <a:bodyPr wrap="none">
            <a:spAutoFit/>
          </a:bodyPr>
          <a:lstStyle/>
          <a:p>
            <a:r>
              <a:rPr lang="zh-CN" altLang="en-US" sz="5400" b="1" dirty="0">
                <a:solidFill>
                  <a:schemeClr val="bg1"/>
                </a:solidFill>
              </a:rPr>
              <a:t>Exploring the World</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2B20994-1AF9-4A43-BAE9-2354C16D857E}"/>
              </a:ext>
            </a:extLst>
          </p:cNvPr>
          <p:cNvSpPr/>
          <p:nvPr/>
        </p:nvSpPr>
        <p:spPr>
          <a:xfrm>
            <a:off x="159846" y="246588"/>
            <a:ext cx="11613054" cy="6038961"/>
          </a:xfrm>
          <a:prstGeom prst="rect">
            <a:avLst/>
          </a:prstGeom>
        </p:spPr>
        <p:txBody>
          <a:bodyPr wrap="square">
            <a:spAutoFit/>
          </a:bodyPr>
          <a:lstStyle/>
          <a:p>
            <a:pPr algn="just">
              <a:lnSpc>
                <a:spcPts val="3900"/>
              </a:lnSpc>
            </a:pPr>
            <a:r>
              <a:rPr lang="zh-CN" altLang="en-US" sz="2400" dirty="0"/>
              <a:t>　　</a:t>
            </a:r>
            <a:r>
              <a:rPr lang="en-US" altLang="zh-CN" sz="2400" dirty="0"/>
              <a:t>1. The Diploma in Business is the equivalent of the first year of a Bachelor of Commerce or Bachelor of Business Administration degree and allows you to enter the second year of your chosen degree once successfully completed.</a:t>
            </a:r>
          </a:p>
          <a:p>
            <a:pPr algn="just">
              <a:lnSpc>
                <a:spcPts val="3900"/>
              </a:lnSpc>
            </a:pPr>
            <a:r>
              <a:rPr lang="zh-CN" altLang="en-US" sz="2400" dirty="0"/>
              <a:t>　　</a:t>
            </a:r>
            <a:r>
              <a:rPr lang="en-US" altLang="zh-CN" sz="2400" dirty="0"/>
              <a:t>2. The Diploma in Information Technology is the equivalent of the first year of a Bachelor of Information and Communication Technology, Bachelor of Internet Science and Technology or Bachelor of Computer Science degree and allows you to enter the second year of your chosen degree once successfully completed.</a:t>
            </a:r>
          </a:p>
          <a:p>
            <a:pPr algn="just">
              <a:lnSpc>
                <a:spcPts val="3900"/>
              </a:lnSpc>
            </a:pPr>
            <a:r>
              <a:rPr lang="zh-CN" altLang="en-US" sz="2400" dirty="0"/>
              <a:t>　　</a:t>
            </a:r>
            <a:r>
              <a:rPr lang="en-US" altLang="zh-CN" sz="2400" dirty="0"/>
              <a:t>3. Foundation Studies are an accredited alternative to an Australia Year 12 qualification. Successful completion allows you to enter the first year of your chosen degree course.</a:t>
            </a:r>
          </a:p>
          <a:p>
            <a:pPr algn="just">
              <a:lnSpc>
                <a:spcPts val="3900"/>
              </a:lnSpc>
            </a:pPr>
            <a:r>
              <a:rPr lang="zh-CN" altLang="en-US" sz="2400" dirty="0"/>
              <a:t>　　</a:t>
            </a:r>
            <a:r>
              <a:rPr lang="en-US" altLang="zh-CN" sz="2400" dirty="0"/>
              <a:t>It is offered as a two-session (8 months) or 3-session (12 months) course. Entry to Foundation Studies will depend on your final grades and your level of English.</a:t>
            </a:r>
            <a:endParaRPr lang="zh-CN" altLang="en-US" sz="2400" dirty="0"/>
          </a:p>
        </p:txBody>
      </p:sp>
    </p:spTree>
    <p:extLst>
      <p:ext uri="{BB962C8B-B14F-4D97-AF65-F5344CB8AC3E}">
        <p14:creationId xmlns:p14="http://schemas.microsoft.com/office/powerpoint/2010/main" val="375565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255DFAB-7489-4DB9-8337-CB39DEEC3F5A}"/>
              </a:ext>
            </a:extLst>
          </p:cNvPr>
          <p:cNvSpPr/>
          <p:nvPr/>
        </p:nvSpPr>
        <p:spPr>
          <a:xfrm>
            <a:off x="188421" y="575200"/>
            <a:ext cx="11613054" cy="5009833"/>
          </a:xfrm>
          <a:prstGeom prst="rect">
            <a:avLst/>
          </a:prstGeom>
        </p:spPr>
        <p:txBody>
          <a:bodyPr wrap="square">
            <a:spAutoFit/>
          </a:bodyPr>
          <a:lstStyle/>
          <a:p>
            <a:pPr algn="just">
              <a:lnSpc>
                <a:spcPct val="150000"/>
              </a:lnSpc>
            </a:pPr>
            <a:r>
              <a:rPr lang="en-US" altLang="zh-CN" sz="2400" b="1" dirty="0"/>
              <a:t>How to choose a course?</a:t>
            </a:r>
          </a:p>
          <a:p>
            <a:pPr algn="just">
              <a:lnSpc>
                <a:spcPct val="150000"/>
              </a:lnSpc>
            </a:pPr>
            <a:r>
              <a:rPr lang="zh-CN" altLang="en-US" sz="2400" dirty="0"/>
              <a:t>　　</a:t>
            </a:r>
            <a:r>
              <a:rPr lang="en-US" altLang="zh-CN" sz="2400" dirty="0"/>
              <a:t> Picking a course to study is very difficult for many prospective Australian students. Every course is different, from the diversity of the subject matter to the diversity of students in the class with you, and the future job opportunities that could come out of the course that you complete. The following points are things to take into consideration when you are thinking about what course you want to apply for:</a:t>
            </a:r>
          </a:p>
          <a:p>
            <a:pPr algn="just">
              <a:lnSpc>
                <a:spcPct val="150000"/>
              </a:lnSpc>
            </a:pPr>
            <a:r>
              <a:rPr lang="zh-CN" altLang="en-US" sz="2400" dirty="0"/>
              <a:t>　　</a:t>
            </a:r>
            <a:r>
              <a:rPr lang="en-US" altLang="zh-CN" sz="2400" dirty="0"/>
              <a:t>Research: Be sure to conduct research and think about what you will be learning.</a:t>
            </a:r>
          </a:p>
          <a:p>
            <a:pPr algn="just">
              <a:lnSpc>
                <a:spcPct val="150000"/>
              </a:lnSpc>
            </a:pPr>
            <a:r>
              <a:rPr lang="zh-CN" altLang="en-US" sz="2400" dirty="0"/>
              <a:t>　　</a:t>
            </a:r>
            <a:r>
              <a:rPr lang="en-US" altLang="zh-CN" sz="2400" dirty="0"/>
              <a:t>Subject Matter: Study something that you have an interest in.</a:t>
            </a:r>
            <a:endParaRPr lang="zh-CN" altLang="en-US" sz="2400" dirty="0"/>
          </a:p>
        </p:txBody>
      </p:sp>
    </p:spTree>
    <p:extLst>
      <p:ext uri="{BB962C8B-B14F-4D97-AF65-F5344CB8AC3E}">
        <p14:creationId xmlns:p14="http://schemas.microsoft.com/office/powerpoint/2010/main" val="2556575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8C3491-C211-4B08-9F9D-352521DBA162}"/>
              </a:ext>
            </a:extLst>
          </p:cNvPr>
          <p:cNvSpPr/>
          <p:nvPr/>
        </p:nvSpPr>
        <p:spPr>
          <a:xfrm>
            <a:off x="188421" y="575200"/>
            <a:ext cx="11613054" cy="5563831"/>
          </a:xfrm>
          <a:prstGeom prst="rect">
            <a:avLst/>
          </a:prstGeom>
        </p:spPr>
        <p:txBody>
          <a:bodyPr wrap="square">
            <a:spAutoFit/>
          </a:bodyPr>
          <a:lstStyle/>
          <a:p>
            <a:pPr algn="just">
              <a:lnSpc>
                <a:spcPct val="150000"/>
              </a:lnSpc>
            </a:pPr>
            <a:r>
              <a:rPr lang="zh-CN" altLang="en-US" sz="2400" dirty="0"/>
              <a:t>　　</a:t>
            </a:r>
            <a:r>
              <a:rPr lang="en-US" altLang="zh-CN" sz="2400" dirty="0"/>
              <a:t> Course Work: Different programs range in the amount of course work assigned to students. Learn how and what kind of learning will be taking place. For example, is your course research intensive?</a:t>
            </a:r>
          </a:p>
          <a:p>
            <a:pPr algn="just">
              <a:lnSpc>
                <a:spcPct val="150000"/>
              </a:lnSpc>
            </a:pPr>
            <a:r>
              <a:rPr lang="zh-CN" altLang="en-US" sz="2400" dirty="0"/>
              <a:t>　　</a:t>
            </a:r>
            <a:r>
              <a:rPr lang="en-US" altLang="zh-CN" sz="2400" dirty="0"/>
              <a:t>How long is your course: Diplomas take around two years and Bachelor’s degrees take around three to four years. As far as going for double degrees, honor courses, and part-time programs, these will take longer to complete.</a:t>
            </a:r>
          </a:p>
          <a:p>
            <a:pPr algn="just">
              <a:lnSpc>
                <a:spcPct val="150000"/>
              </a:lnSpc>
            </a:pPr>
            <a:r>
              <a:rPr lang="zh-CN" altLang="en-US" sz="2400" dirty="0"/>
              <a:t>　　</a:t>
            </a:r>
            <a:r>
              <a:rPr lang="en-US" altLang="zh-CN" sz="2400" dirty="0"/>
              <a:t>Study Abroad Opportunities: Does your course or future school allow you to study abroad or host exchange programs?</a:t>
            </a:r>
          </a:p>
          <a:p>
            <a:pPr algn="just">
              <a:lnSpc>
                <a:spcPct val="150000"/>
              </a:lnSpc>
            </a:pPr>
            <a:r>
              <a:rPr lang="zh-CN" altLang="en-US" sz="2400" dirty="0"/>
              <a:t>　　</a:t>
            </a:r>
            <a:r>
              <a:rPr lang="en-US" altLang="zh-CN" sz="2400" dirty="0"/>
              <a:t>Course and School Quality: Besides the subject matter you should strive for a school that has experienced and recognized teachers and programs.</a:t>
            </a:r>
            <a:endParaRPr lang="zh-CN" altLang="en-US" sz="2400" dirty="0"/>
          </a:p>
        </p:txBody>
      </p:sp>
    </p:spTree>
    <p:extLst>
      <p:ext uri="{BB962C8B-B14F-4D97-AF65-F5344CB8AC3E}">
        <p14:creationId xmlns:p14="http://schemas.microsoft.com/office/powerpoint/2010/main" val="176622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31F662-D4F4-4C60-AE2A-0C1B1B207A59}"/>
              </a:ext>
            </a:extLst>
          </p:cNvPr>
          <p:cNvSpPr/>
          <p:nvPr/>
        </p:nvSpPr>
        <p:spPr>
          <a:xfrm>
            <a:off x="188421" y="575200"/>
            <a:ext cx="11613054" cy="6117829"/>
          </a:xfrm>
          <a:prstGeom prst="rect">
            <a:avLst/>
          </a:prstGeom>
        </p:spPr>
        <p:txBody>
          <a:bodyPr wrap="square">
            <a:spAutoFit/>
          </a:bodyPr>
          <a:lstStyle/>
          <a:p>
            <a:pPr algn="just">
              <a:lnSpc>
                <a:spcPct val="150000"/>
              </a:lnSpc>
            </a:pPr>
            <a:r>
              <a:rPr lang="zh-CN" altLang="en-US" sz="2400" dirty="0"/>
              <a:t>　　</a:t>
            </a:r>
            <a:r>
              <a:rPr lang="en-US" altLang="zh-CN" sz="2400" dirty="0"/>
              <a:t> Entry Difficulty: Competitive courses are harder to get accepted and have tough criteria for admitting students. Find out the different levels of criteria from various courses and schools.</a:t>
            </a:r>
          </a:p>
          <a:p>
            <a:pPr algn="just">
              <a:lnSpc>
                <a:spcPct val="150000"/>
              </a:lnSpc>
            </a:pPr>
            <a:r>
              <a:rPr lang="zh-CN" altLang="en-US" sz="2400" dirty="0"/>
              <a:t>　　</a:t>
            </a:r>
            <a:r>
              <a:rPr lang="en-US" altLang="zh-CN" sz="2400" dirty="0"/>
              <a:t>Course/School Cost: One of the most important things to look at is whether or not you can afford your course and all the other additional costs that go along when attending school. However, there are many financial aid options where a student can pay back his/her loans after he/ she complete his/her degree. Estimate how much debt you will have after graduating. The cost for students wanting to study in Australia depends on what level of education the student is pursuing. Overall living expenses and tuition cost in Australia are lower than cost of studying in the USA or the UK.</a:t>
            </a:r>
            <a:endParaRPr lang="zh-CN" altLang="en-US" sz="2400" dirty="0"/>
          </a:p>
        </p:txBody>
      </p:sp>
    </p:spTree>
    <p:extLst>
      <p:ext uri="{BB962C8B-B14F-4D97-AF65-F5344CB8AC3E}">
        <p14:creationId xmlns:p14="http://schemas.microsoft.com/office/powerpoint/2010/main" val="411038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3F07B9E-C96D-48BE-BB0A-0F8571D5BB73}"/>
              </a:ext>
            </a:extLst>
          </p:cNvPr>
          <p:cNvSpPr/>
          <p:nvPr/>
        </p:nvSpPr>
        <p:spPr>
          <a:xfrm>
            <a:off x="188421" y="575200"/>
            <a:ext cx="11613054" cy="1685846"/>
          </a:xfrm>
          <a:prstGeom prst="rect">
            <a:avLst/>
          </a:prstGeom>
        </p:spPr>
        <p:txBody>
          <a:bodyPr wrap="square">
            <a:spAutoFit/>
          </a:bodyPr>
          <a:lstStyle/>
          <a:p>
            <a:pPr algn="just">
              <a:lnSpc>
                <a:spcPct val="150000"/>
              </a:lnSpc>
            </a:pPr>
            <a:r>
              <a:rPr lang="zh-CN" altLang="en-US" sz="2400" dirty="0"/>
              <a:t>　　</a:t>
            </a:r>
            <a:r>
              <a:rPr lang="en-US" altLang="zh-CN" sz="2400" dirty="0"/>
              <a:t> Future Job Opportunities: Courses like dental and hotel management pretty much set you up to get a good job within that field of work. Courses in arts and philosophy have a broader job opportunity.</a:t>
            </a:r>
            <a:endParaRPr lang="zh-CN" altLang="en-US" sz="2400" dirty="0"/>
          </a:p>
        </p:txBody>
      </p:sp>
    </p:spTree>
    <p:extLst>
      <p:ext uri="{BB962C8B-B14F-4D97-AF65-F5344CB8AC3E}">
        <p14:creationId xmlns:p14="http://schemas.microsoft.com/office/powerpoint/2010/main" val="172936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442EBEED-62E5-4A66-9A67-22744A471D45}"/>
              </a:ext>
            </a:extLst>
          </p:cNvPr>
          <p:cNvSpPr txBox="1"/>
          <p:nvPr/>
        </p:nvSpPr>
        <p:spPr>
          <a:xfrm>
            <a:off x="646439" y="838672"/>
            <a:ext cx="2653974"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CE5134CA-8BC2-45C0-9C0F-E43CE295A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9" y="1604962"/>
            <a:ext cx="11127761" cy="2752725"/>
          </a:xfrm>
          <a:prstGeom prst="rect">
            <a:avLst/>
          </a:prstGeom>
        </p:spPr>
      </p:pic>
    </p:spTree>
    <p:extLst>
      <p:ext uri="{BB962C8B-B14F-4D97-AF65-F5344CB8AC3E}">
        <p14:creationId xmlns:p14="http://schemas.microsoft.com/office/powerpoint/2010/main" val="381380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3E6D90A4-14A7-4776-94B7-64F9DDFFD1F6}"/>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AB80C84F-AE5C-4571-AA3E-C9A2E894B13E}"/>
              </a:ext>
            </a:extLst>
          </p:cNvPr>
          <p:cNvSpPr/>
          <p:nvPr/>
        </p:nvSpPr>
        <p:spPr>
          <a:xfrm>
            <a:off x="450609" y="741024"/>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4" name="矩形: 圆角 3">
            <a:extLst>
              <a:ext uri="{FF2B5EF4-FFF2-40B4-BE49-F238E27FC236}">
                <a16:creationId xmlns:a16="http://schemas.microsoft.com/office/drawing/2014/main" id="{13B6AFB9-F7BC-4D32-8DA3-3AC07542AA36}"/>
              </a:ext>
            </a:extLst>
          </p:cNvPr>
          <p:cNvSpPr/>
          <p:nvPr/>
        </p:nvSpPr>
        <p:spPr>
          <a:xfrm>
            <a:off x="228596" y="1843087"/>
            <a:ext cx="2085976" cy="3171826"/>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dirty="0">
                <a:solidFill>
                  <a:schemeClr val="tx1"/>
                </a:solidFill>
              </a:rPr>
              <a:t>1. diversity</a:t>
            </a:r>
          </a:p>
          <a:p>
            <a:pPr>
              <a:lnSpc>
                <a:spcPct val="150000"/>
              </a:lnSpc>
            </a:pPr>
            <a:r>
              <a:rPr lang="en-US" altLang="zh-CN" dirty="0">
                <a:solidFill>
                  <a:schemeClr val="tx1"/>
                </a:solidFill>
              </a:rPr>
              <a:t>2. assign</a:t>
            </a:r>
          </a:p>
          <a:p>
            <a:pPr>
              <a:lnSpc>
                <a:spcPct val="150000"/>
              </a:lnSpc>
            </a:pPr>
            <a:endParaRPr lang="en-US" altLang="zh-CN" dirty="0">
              <a:solidFill>
                <a:schemeClr val="tx1"/>
              </a:solidFill>
            </a:endParaRPr>
          </a:p>
          <a:p>
            <a:pPr>
              <a:lnSpc>
                <a:spcPct val="150000"/>
              </a:lnSpc>
            </a:pPr>
            <a:r>
              <a:rPr lang="en-US" altLang="zh-CN" dirty="0">
                <a:solidFill>
                  <a:schemeClr val="tx1"/>
                </a:solidFill>
              </a:rPr>
              <a:t>3. intensive</a:t>
            </a:r>
          </a:p>
          <a:p>
            <a:pPr>
              <a:lnSpc>
                <a:spcPct val="150000"/>
              </a:lnSpc>
            </a:pPr>
            <a:r>
              <a:rPr lang="en-US" altLang="zh-CN" dirty="0">
                <a:solidFill>
                  <a:schemeClr val="tx1"/>
                </a:solidFill>
              </a:rPr>
              <a:t>4. criteria</a:t>
            </a:r>
          </a:p>
          <a:p>
            <a:pPr>
              <a:lnSpc>
                <a:spcPct val="150000"/>
              </a:lnSpc>
            </a:pPr>
            <a:r>
              <a:rPr lang="en-US" altLang="zh-CN" dirty="0">
                <a:solidFill>
                  <a:schemeClr val="tx1"/>
                </a:solidFill>
              </a:rPr>
              <a:t>5. tuition</a:t>
            </a:r>
            <a:endParaRPr lang="zh-CN" altLang="en-US" dirty="0">
              <a:solidFill>
                <a:schemeClr val="tx1"/>
              </a:solidFill>
            </a:endParaRPr>
          </a:p>
        </p:txBody>
      </p:sp>
      <p:sp>
        <p:nvSpPr>
          <p:cNvPr id="5" name="矩形: 圆角 4">
            <a:extLst>
              <a:ext uri="{FF2B5EF4-FFF2-40B4-BE49-F238E27FC236}">
                <a16:creationId xmlns:a16="http://schemas.microsoft.com/office/drawing/2014/main" id="{F4FC7222-4EC8-4F08-BA00-291D9C337D5D}"/>
              </a:ext>
            </a:extLst>
          </p:cNvPr>
          <p:cNvSpPr/>
          <p:nvPr/>
        </p:nvSpPr>
        <p:spPr>
          <a:xfrm>
            <a:off x="4314826" y="1843087"/>
            <a:ext cx="7543800" cy="3171826"/>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dirty="0">
                <a:solidFill>
                  <a:schemeClr val="tx1"/>
                </a:solidFill>
              </a:rPr>
              <a:t>A. to give out or allot a task, problem, etc.</a:t>
            </a:r>
          </a:p>
          <a:p>
            <a:pPr>
              <a:lnSpc>
                <a:spcPct val="150000"/>
              </a:lnSpc>
            </a:pPr>
            <a:r>
              <a:rPr lang="en-US" altLang="zh-CN" dirty="0">
                <a:solidFill>
                  <a:schemeClr val="tx1"/>
                </a:solidFill>
              </a:rPr>
              <a:t>B. the money that you pay to be taught, especially in a college or university</a:t>
            </a:r>
          </a:p>
          <a:p>
            <a:pPr>
              <a:lnSpc>
                <a:spcPct val="150000"/>
              </a:lnSpc>
            </a:pPr>
            <a:r>
              <a:rPr lang="en-US" altLang="zh-CN" dirty="0">
                <a:solidFill>
                  <a:schemeClr val="tx1"/>
                </a:solidFill>
              </a:rPr>
              <a:t>C. a standard by which something can be judged or decided</a:t>
            </a:r>
          </a:p>
          <a:p>
            <a:pPr>
              <a:lnSpc>
                <a:spcPct val="150000"/>
              </a:lnSpc>
            </a:pPr>
            <a:r>
              <a:rPr lang="en-US" altLang="zh-CN" dirty="0">
                <a:solidFill>
                  <a:schemeClr val="tx1"/>
                </a:solidFill>
              </a:rPr>
              <a:t>D. the state or quality of being different or varied</a:t>
            </a:r>
          </a:p>
          <a:p>
            <a:pPr>
              <a:lnSpc>
                <a:spcPct val="150000"/>
              </a:lnSpc>
            </a:pPr>
            <a:r>
              <a:rPr lang="en-US" altLang="zh-CN" dirty="0">
                <a:solidFill>
                  <a:schemeClr val="tx1"/>
                </a:solidFill>
              </a:rPr>
              <a:t>E. involving a lot of work or activity done in a short time</a:t>
            </a:r>
            <a:endParaRPr lang="zh-CN" altLang="en-US" dirty="0">
              <a:solidFill>
                <a:schemeClr val="tx1"/>
              </a:solidFill>
            </a:endParaRPr>
          </a:p>
        </p:txBody>
      </p:sp>
      <p:cxnSp>
        <p:nvCxnSpPr>
          <p:cNvPr id="6" name="直接箭头连接符 5">
            <a:extLst>
              <a:ext uri="{FF2B5EF4-FFF2-40B4-BE49-F238E27FC236}">
                <a16:creationId xmlns:a16="http://schemas.microsoft.com/office/drawing/2014/main" id="{77005833-A5D2-42CC-B275-886998C1A56D}"/>
              </a:ext>
            </a:extLst>
          </p:cNvPr>
          <p:cNvCxnSpPr>
            <a:cxnSpLocks/>
          </p:cNvCxnSpPr>
          <p:nvPr/>
        </p:nvCxnSpPr>
        <p:spPr>
          <a:xfrm>
            <a:off x="1757362" y="2228849"/>
            <a:ext cx="2857501" cy="16716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直接箭头连接符 6">
            <a:extLst>
              <a:ext uri="{FF2B5EF4-FFF2-40B4-BE49-F238E27FC236}">
                <a16:creationId xmlns:a16="http://schemas.microsoft.com/office/drawing/2014/main" id="{327B27A5-AE55-4054-8575-2B36E39C544B}"/>
              </a:ext>
            </a:extLst>
          </p:cNvPr>
          <p:cNvCxnSpPr>
            <a:cxnSpLocks/>
          </p:cNvCxnSpPr>
          <p:nvPr/>
        </p:nvCxnSpPr>
        <p:spPr>
          <a:xfrm flipV="1">
            <a:off x="1457325" y="2328863"/>
            <a:ext cx="3157538" cy="2643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直接箭头连接符 8">
            <a:extLst>
              <a:ext uri="{FF2B5EF4-FFF2-40B4-BE49-F238E27FC236}">
                <a16:creationId xmlns:a16="http://schemas.microsoft.com/office/drawing/2014/main" id="{059DABAF-E487-4B5A-A1DA-987BF2F5953A}"/>
              </a:ext>
            </a:extLst>
          </p:cNvPr>
          <p:cNvCxnSpPr>
            <a:cxnSpLocks/>
          </p:cNvCxnSpPr>
          <p:nvPr/>
        </p:nvCxnSpPr>
        <p:spPr>
          <a:xfrm>
            <a:off x="1643063" y="3429000"/>
            <a:ext cx="2971800" cy="9572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直接箭头连接符 11">
            <a:extLst>
              <a:ext uri="{FF2B5EF4-FFF2-40B4-BE49-F238E27FC236}">
                <a16:creationId xmlns:a16="http://schemas.microsoft.com/office/drawing/2014/main" id="{715168A4-A75A-4AA6-ADCF-61451D7FA213}"/>
              </a:ext>
            </a:extLst>
          </p:cNvPr>
          <p:cNvCxnSpPr>
            <a:cxnSpLocks/>
          </p:cNvCxnSpPr>
          <p:nvPr/>
        </p:nvCxnSpPr>
        <p:spPr>
          <a:xfrm flipV="1">
            <a:off x="1457325" y="3429000"/>
            <a:ext cx="3157538" cy="4786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直接箭头连接符 14">
            <a:extLst>
              <a:ext uri="{FF2B5EF4-FFF2-40B4-BE49-F238E27FC236}">
                <a16:creationId xmlns:a16="http://schemas.microsoft.com/office/drawing/2014/main" id="{09F0FD97-DA45-4D7E-AD2A-0763DF20BC25}"/>
              </a:ext>
            </a:extLst>
          </p:cNvPr>
          <p:cNvCxnSpPr>
            <a:cxnSpLocks/>
          </p:cNvCxnSpPr>
          <p:nvPr/>
        </p:nvCxnSpPr>
        <p:spPr>
          <a:xfrm flipV="1">
            <a:off x="1271584" y="2715815"/>
            <a:ext cx="3343279" cy="15704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3294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5BB4A57-A8EF-482C-836B-11B49D7869AD}"/>
              </a:ext>
            </a:extLst>
          </p:cNvPr>
          <p:cNvSpPr/>
          <p:nvPr/>
        </p:nvSpPr>
        <p:spPr>
          <a:xfrm>
            <a:off x="450609" y="741024"/>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Choose one exclusively from the two options for each sentence.</a:t>
            </a:r>
          </a:p>
        </p:txBody>
      </p:sp>
      <p:sp>
        <p:nvSpPr>
          <p:cNvPr id="5" name="矩形 4">
            <a:extLst>
              <a:ext uri="{FF2B5EF4-FFF2-40B4-BE49-F238E27FC236}">
                <a16:creationId xmlns:a16="http://schemas.microsoft.com/office/drawing/2014/main" id="{972C5F36-51BE-4F54-9DFD-1E40279CC608}"/>
              </a:ext>
            </a:extLst>
          </p:cNvPr>
          <p:cNvSpPr/>
          <p:nvPr/>
        </p:nvSpPr>
        <p:spPr>
          <a:xfrm>
            <a:off x="289473" y="2189687"/>
            <a:ext cx="11613054" cy="3901837"/>
          </a:xfrm>
          <a:prstGeom prst="rect">
            <a:avLst/>
          </a:prstGeom>
        </p:spPr>
        <p:txBody>
          <a:bodyPr wrap="square">
            <a:spAutoFit/>
          </a:bodyPr>
          <a:lstStyle/>
          <a:p>
            <a:pPr algn="just">
              <a:lnSpc>
                <a:spcPct val="150000"/>
              </a:lnSpc>
            </a:pPr>
            <a:r>
              <a:rPr lang="en-US" altLang="zh-CN" sz="2400" dirty="0"/>
              <a:t>1. We have nothing against diversify/diversity; indeed, we want more of it.</a:t>
            </a:r>
          </a:p>
          <a:p>
            <a:pPr algn="just">
              <a:lnSpc>
                <a:spcPct val="150000"/>
              </a:lnSpc>
            </a:pPr>
            <a:r>
              <a:rPr lang="en-US" altLang="zh-CN" sz="2400" dirty="0"/>
              <a:t>2. They secure their degrees by slogging through an intensive/intense 11-month course.</a:t>
            </a:r>
          </a:p>
          <a:p>
            <a:pPr algn="just">
              <a:lnSpc>
                <a:spcPct val="150000"/>
              </a:lnSpc>
            </a:pPr>
            <a:r>
              <a:rPr lang="en-US" altLang="zh-CN" sz="2400" dirty="0"/>
              <a:t>3. Angela’s$7,000 tuition/charge at University this year will be paid for with scholarships.</a:t>
            </a:r>
          </a:p>
          <a:p>
            <a:pPr algn="just">
              <a:lnSpc>
                <a:spcPct val="150000"/>
              </a:lnSpc>
            </a:pPr>
            <a:r>
              <a:rPr lang="en-US" altLang="zh-CN" sz="2400" dirty="0"/>
              <a:t>4. In her study, participants were randomly took/assigned to two groups.</a:t>
            </a:r>
          </a:p>
          <a:p>
            <a:pPr algn="just">
              <a:lnSpc>
                <a:spcPct val="150000"/>
              </a:lnSpc>
            </a:pPr>
            <a:r>
              <a:rPr lang="en-US" altLang="zh-CN" sz="2400" dirty="0"/>
              <a:t>5. Each of us will have our own way/criteria for success.</a:t>
            </a:r>
            <a:endParaRPr lang="zh-CN" altLang="en-US" sz="2400" dirty="0"/>
          </a:p>
        </p:txBody>
      </p:sp>
      <p:sp>
        <p:nvSpPr>
          <p:cNvPr id="6" name="矩形 5">
            <a:extLst>
              <a:ext uri="{FF2B5EF4-FFF2-40B4-BE49-F238E27FC236}">
                <a16:creationId xmlns:a16="http://schemas.microsoft.com/office/drawing/2014/main" id="{058941D6-F4A1-4EA3-A09B-BEEBA052A1A0}"/>
              </a:ext>
            </a:extLst>
          </p:cNvPr>
          <p:cNvSpPr/>
          <p:nvPr/>
        </p:nvSpPr>
        <p:spPr>
          <a:xfrm>
            <a:off x="10351849" y="2301964"/>
            <a:ext cx="1363901" cy="461665"/>
          </a:xfrm>
          <a:prstGeom prst="rect">
            <a:avLst/>
          </a:prstGeom>
        </p:spPr>
        <p:txBody>
          <a:bodyPr wrap="square">
            <a:spAutoFit/>
          </a:bodyPr>
          <a:lstStyle/>
          <a:p>
            <a:r>
              <a:rPr lang="en-US" altLang="zh-CN" sz="2400" dirty="0">
                <a:solidFill>
                  <a:srgbClr val="FF0000"/>
                </a:solidFill>
              </a:rPr>
              <a:t>diversity</a:t>
            </a:r>
            <a:endParaRPr lang="zh-CN" altLang="en-US" sz="2400" dirty="0">
              <a:solidFill>
                <a:srgbClr val="FF0000"/>
              </a:solidFill>
            </a:endParaRPr>
          </a:p>
        </p:txBody>
      </p:sp>
      <p:sp>
        <p:nvSpPr>
          <p:cNvPr id="7" name="矩形 6">
            <a:extLst>
              <a:ext uri="{FF2B5EF4-FFF2-40B4-BE49-F238E27FC236}">
                <a16:creationId xmlns:a16="http://schemas.microsoft.com/office/drawing/2014/main" id="{197D415E-DE93-436E-9189-351BAF783D7B}"/>
              </a:ext>
            </a:extLst>
          </p:cNvPr>
          <p:cNvSpPr/>
          <p:nvPr/>
        </p:nvSpPr>
        <p:spPr>
          <a:xfrm>
            <a:off x="1360249" y="3418831"/>
            <a:ext cx="1754426" cy="461665"/>
          </a:xfrm>
          <a:prstGeom prst="rect">
            <a:avLst/>
          </a:prstGeom>
        </p:spPr>
        <p:txBody>
          <a:bodyPr wrap="square">
            <a:spAutoFit/>
          </a:bodyPr>
          <a:lstStyle/>
          <a:p>
            <a:r>
              <a:rPr lang="en-US" altLang="zh-CN" sz="2400" dirty="0">
                <a:solidFill>
                  <a:srgbClr val="FF0000"/>
                </a:solidFill>
              </a:rPr>
              <a:t>intensive</a:t>
            </a:r>
            <a:endParaRPr lang="zh-CN" altLang="en-US" sz="2400" dirty="0">
              <a:solidFill>
                <a:srgbClr val="FF0000"/>
              </a:solidFill>
            </a:endParaRPr>
          </a:p>
        </p:txBody>
      </p:sp>
      <p:sp>
        <p:nvSpPr>
          <p:cNvPr id="8" name="矩形 7">
            <a:extLst>
              <a:ext uri="{FF2B5EF4-FFF2-40B4-BE49-F238E27FC236}">
                <a16:creationId xmlns:a16="http://schemas.microsoft.com/office/drawing/2014/main" id="{96A0D77C-F5BD-424D-AF1A-014DEE36D92E}"/>
              </a:ext>
            </a:extLst>
          </p:cNvPr>
          <p:cNvSpPr/>
          <p:nvPr/>
        </p:nvSpPr>
        <p:spPr>
          <a:xfrm>
            <a:off x="2217499" y="4524344"/>
            <a:ext cx="1363901" cy="461665"/>
          </a:xfrm>
          <a:prstGeom prst="rect">
            <a:avLst/>
          </a:prstGeom>
        </p:spPr>
        <p:txBody>
          <a:bodyPr wrap="square">
            <a:spAutoFit/>
          </a:bodyPr>
          <a:lstStyle/>
          <a:p>
            <a:r>
              <a:rPr lang="en-US" altLang="zh-CN" sz="2400" dirty="0">
                <a:solidFill>
                  <a:srgbClr val="FF0000"/>
                </a:solidFill>
              </a:rPr>
              <a:t>tuition</a:t>
            </a:r>
            <a:endParaRPr lang="zh-CN" altLang="en-US" sz="2400" dirty="0">
              <a:solidFill>
                <a:srgbClr val="FF0000"/>
              </a:solidFill>
            </a:endParaRPr>
          </a:p>
        </p:txBody>
      </p:sp>
      <p:sp>
        <p:nvSpPr>
          <p:cNvPr id="9" name="矩形 8">
            <a:extLst>
              <a:ext uri="{FF2B5EF4-FFF2-40B4-BE49-F238E27FC236}">
                <a16:creationId xmlns:a16="http://schemas.microsoft.com/office/drawing/2014/main" id="{21F6BD0D-9F58-461E-B30C-C4A5615E9B2B}"/>
              </a:ext>
            </a:extLst>
          </p:cNvPr>
          <p:cNvSpPr/>
          <p:nvPr/>
        </p:nvSpPr>
        <p:spPr>
          <a:xfrm>
            <a:off x="10247074" y="5111839"/>
            <a:ext cx="1655453" cy="461665"/>
          </a:xfrm>
          <a:prstGeom prst="rect">
            <a:avLst/>
          </a:prstGeom>
        </p:spPr>
        <p:txBody>
          <a:bodyPr wrap="square">
            <a:spAutoFit/>
          </a:bodyPr>
          <a:lstStyle/>
          <a:p>
            <a:r>
              <a:rPr lang="en-US" altLang="zh-CN" sz="2400" dirty="0">
                <a:solidFill>
                  <a:srgbClr val="FF0000"/>
                </a:solidFill>
              </a:rPr>
              <a:t>assigned</a:t>
            </a:r>
            <a:endParaRPr lang="zh-CN" altLang="en-US" sz="2400" dirty="0">
              <a:solidFill>
                <a:srgbClr val="FF0000"/>
              </a:solidFill>
            </a:endParaRPr>
          </a:p>
        </p:txBody>
      </p:sp>
      <p:sp>
        <p:nvSpPr>
          <p:cNvPr id="10" name="矩形 9">
            <a:extLst>
              <a:ext uri="{FF2B5EF4-FFF2-40B4-BE49-F238E27FC236}">
                <a16:creationId xmlns:a16="http://schemas.microsoft.com/office/drawing/2014/main" id="{2B30E635-4D69-4015-A4F4-EFB841D6DC1A}"/>
              </a:ext>
            </a:extLst>
          </p:cNvPr>
          <p:cNvSpPr/>
          <p:nvPr/>
        </p:nvSpPr>
        <p:spPr>
          <a:xfrm>
            <a:off x="8061087" y="5629859"/>
            <a:ext cx="1363901" cy="461665"/>
          </a:xfrm>
          <a:prstGeom prst="rect">
            <a:avLst/>
          </a:prstGeom>
        </p:spPr>
        <p:txBody>
          <a:bodyPr wrap="square">
            <a:spAutoFit/>
          </a:bodyPr>
          <a:lstStyle/>
          <a:p>
            <a:r>
              <a:rPr lang="en-US" altLang="zh-CN" sz="2400" dirty="0">
                <a:solidFill>
                  <a:srgbClr val="FF0000"/>
                </a:solidFill>
              </a:rPr>
              <a:t>criteria </a:t>
            </a:r>
            <a:endParaRPr lang="zh-CN" altLang="en-US" sz="2400" dirty="0">
              <a:solidFill>
                <a:srgbClr val="FF0000"/>
              </a:solidFill>
            </a:endParaRPr>
          </a:p>
        </p:txBody>
      </p:sp>
    </p:spTree>
    <p:extLst>
      <p:ext uri="{BB962C8B-B14F-4D97-AF65-F5344CB8AC3E}">
        <p14:creationId xmlns:p14="http://schemas.microsoft.com/office/powerpoint/2010/main" val="424807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5BB4A57-A8EF-482C-836B-11B49D7869AD}"/>
              </a:ext>
            </a:extLst>
          </p:cNvPr>
          <p:cNvSpPr/>
          <p:nvPr/>
        </p:nvSpPr>
        <p:spPr>
          <a:xfrm>
            <a:off x="450609" y="741024"/>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Surfing the Internet.</a:t>
            </a:r>
          </a:p>
        </p:txBody>
      </p:sp>
      <p:sp>
        <p:nvSpPr>
          <p:cNvPr id="5" name="矩形 4">
            <a:extLst>
              <a:ext uri="{FF2B5EF4-FFF2-40B4-BE49-F238E27FC236}">
                <a16:creationId xmlns:a16="http://schemas.microsoft.com/office/drawing/2014/main" id="{972C5F36-51BE-4F54-9DFD-1E40279CC608}"/>
              </a:ext>
            </a:extLst>
          </p:cNvPr>
          <p:cNvSpPr/>
          <p:nvPr/>
        </p:nvSpPr>
        <p:spPr>
          <a:xfrm>
            <a:off x="289473" y="1743154"/>
            <a:ext cx="11613054" cy="1685846"/>
          </a:xfrm>
          <a:prstGeom prst="rect">
            <a:avLst/>
          </a:prstGeom>
        </p:spPr>
        <p:txBody>
          <a:bodyPr wrap="square">
            <a:spAutoFit/>
          </a:bodyPr>
          <a:lstStyle/>
          <a:p>
            <a:pPr algn="just">
              <a:lnSpc>
                <a:spcPct val="150000"/>
              </a:lnSpc>
            </a:pPr>
            <a:r>
              <a:rPr lang="zh-CN" altLang="en-US" sz="2400" dirty="0"/>
              <a:t>　　</a:t>
            </a:r>
            <a:r>
              <a:rPr lang="en-US" altLang="zh-CN" sz="2400" dirty="0"/>
              <a:t>Suppose you’ll graduate from the college in two months and further your studies in Australia. Find all the information you need online for an Australian education which will suit you and share your plans with your classmates.</a:t>
            </a:r>
            <a:endParaRPr lang="zh-CN" altLang="en-US" sz="2400" dirty="0"/>
          </a:p>
        </p:txBody>
      </p:sp>
    </p:spTree>
    <p:extLst>
      <p:ext uri="{BB962C8B-B14F-4D97-AF65-F5344CB8AC3E}">
        <p14:creationId xmlns:p14="http://schemas.microsoft.com/office/powerpoint/2010/main" val="121755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2E0809D-ADB4-4DE0-A1B0-BCAFF208A958}"/>
              </a:ext>
            </a:extLst>
          </p:cNvPr>
          <p:cNvPicPr>
            <a:picLocks noChangeAspect="1"/>
          </p:cNvPicPr>
          <p:nvPr/>
        </p:nvPicPr>
        <p:blipFill>
          <a:blip r:embed="rId3"/>
          <a:stretch>
            <a:fillRect/>
          </a:stretch>
        </p:blipFill>
        <p:spPr>
          <a:xfrm>
            <a:off x="0" y="0"/>
            <a:ext cx="2082491" cy="1028700"/>
          </a:xfrm>
          <a:prstGeom prst="rect">
            <a:avLst/>
          </a:prstGeom>
        </p:spPr>
      </p:pic>
      <p:sp>
        <p:nvSpPr>
          <p:cNvPr id="3" name="矩形 2">
            <a:extLst>
              <a:ext uri="{FF2B5EF4-FFF2-40B4-BE49-F238E27FC236}">
                <a16:creationId xmlns:a16="http://schemas.microsoft.com/office/drawing/2014/main" id="{61F5E793-2E28-4168-9CAF-39BE1B36C25A}"/>
              </a:ext>
            </a:extLst>
          </p:cNvPr>
          <p:cNvSpPr/>
          <p:nvPr/>
        </p:nvSpPr>
        <p:spPr>
          <a:xfrm>
            <a:off x="4755455" y="601198"/>
            <a:ext cx="3746025" cy="523220"/>
          </a:xfrm>
          <a:prstGeom prst="rect">
            <a:avLst/>
          </a:prstGeom>
        </p:spPr>
        <p:txBody>
          <a:bodyPr wrap="none">
            <a:spAutoFit/>
          </a:bodyPr>
          <a:lstStyle/>
          <a:p>
            <a:r>
              <a:rPr lang="en-US" altLang="zh-CN" sz="2800" b="1" dirty="0"/>
              <a:t>Symbols of Australia</a:t>
            </a:r>
            <a:endParaRPr lang="zh-CN" altLang="en-US" sz="2800" b="1" dirty="0"/>
          </a:p>
        </p:txBody>
      </p:sp>
      <p:sp>
        <p:nvSpPr>
          <p:cNvPr id="4" name="矩形 3">
            <a:extLst>
              <a:ext uri="{FF2B5EF4-FFF2-40B4-BE49-F238E27FC236}">
                <a16:creationId xmlns:a16="http://schemas.microsoft.com/office/drawing/2014/main" id="{0415CA93-0A3B-43E9-BBD7-AD880C834757}"/>
              </a:ext>
            </a:extLst>
          </p:cNvPr>
          <p:cNvSpPr/>
          <p:nvPr/>
        </p:nvSpPr>
        <p:spPr>
          <a:xfrm>
            <a:off x="268042" y="1124418"/>
            <a:ext cx="7247184" cy="4893647"/>
          </a:xfrm>
          <a:prstGeom prst="rect">
            <a:avLst/>
          </a:prstGeom>
        </p:spPr>
        <p:txBody>
          <a:bodyPr wrap="square">
            <a:spAutoFit/>
          </a:bodyPr>
          <a:lstStyle/>
          <a:p>
            <a:pPr algn="just"/>
            <a:r>
              <a:rPr lang="en-US" altLang="zh-CN" sz="2400" dirty="0"/>
              <a:t>1. The Sydney Opera House</a:t>
            </a:r>
          </a:p>
          <a:p>
            <a:pPr algn="just"/>
            <a:r>
              <a:rPr lang="zh-CN" altLang="en-US" sz="2400" dirty="0"/>
              <a:t>　　</a:t>
            </a:r>
            <a:r>
              <a:rPr lang="en-US" altLang="zh-CN" sz="2400" dirty="0"/>
              <a:t>The Sydney Opera House is a multi- venue performing arts </a:t>
            </a:r>
            <a:r>
              <a:rPr lang="en-US" altLang="zh-CN" sz="2400" dirty="0" err="1"/>
              <a:t>centre</a:t>
            </a:r>
            <a:r>
              <a:rPr lang="en-US" altLang="zh-CN" sz="2400" dirty="0"/>
              <a:t> on Bennelong Point[1] in Sydney, Australia. It was conceived and largely built by Danish architect </a:t>
            </a:r>
            <a:r>
              <a:rPr lang="en-US" altLang="zh-CN" sz="2400" dirty="0" err="1"/>
              <a:t>Jorn</a:t>
            </a:r>
            <a:r>
              <a:rPr lang="en-US" altLang="zh-CN" sz="2400" dirty="0"/>
              <a:t> </a:t>
            </a:r>
            <a:r>
              <a:rPr lang="en-US" altLang="zh-CN" sz="2400" dirty="0" err="1"/>
              <a:t>Utzon</a:t>
            </a:r>
            <a:r>
              <a:rPr lang="en-US" altLang="zh-CN" sz="2400" dirty="0"/>
              <a:t>[2], who, in 2003, received the Pritzker Prize[3], architecture’s highest honor. The citation stated:</a:t>
            </a:r>
          </a:p>
          <a:p>
            <a:pPr algn="just"/>
            <a:r>
              <a:rPr lang="zh-CN" altLang="en-US" sz="2400" dirty="0"/>
              <a:t>　　</a:t>
            </a:r>
            <a:r>
              <a:rPr lang="en-US" altLang="zh-CN" sz="2400" dirty="0"/>
              <a:t>“There is no doubt that the Sydney Opera House is his masterpiece. It is one of the great iconic buildings of the 20th century, an image of great beauty that has become known throughout the world — a symbol for not only a city, but a whole country and continent.”</a:t>
            </a:r>
            <a:endParaRPr lang="zh-CN" altLang="en-US" sz="2400" dirty="0"/>
          </a:p>
        </p:txBody>
      </p:sp>
      <p:pic>
        <p:nvPicPr>
          <p:cNvPr id="6" name="图片 5">
            <a:extLst>
              <a:ext uri="{FF2B5EF4-FFF2-40B4-BE49-F238E27FC236}">
                <a16:creationId xmlns:a16="http://schemas.microsoft.com/office/drawing/2014/main" id="{13573F0B-E7BE-4A0B-9F7E-6DA596515A93}"/>
              </a:ext>
            </a:extLst>
          </p:cNvPr>
          <p:cNvPicPr>
            <a:picLocks noChangeAspect="1"/>
          </p:cNvPicPr>
          <p:nvPr/>
        </p:nvPicPr>
        <p:blipFill>
          <a:blip r:embed="rId4"/>
          <a:stretch>
            <a:fillRect/>
          </a:stretch>
        </p:blipFill>
        <p:spPr>
          <a:xfrm>
            <a:off x="7672388" y="1953487"/>
            <a:ext cx="4519612" cy="3235507"/>
          </a:xfrm>
          <a:prstGeom prst="rect">
            <a:avLst/>
          </a:prstGeom>
        </p:spPr>
      </p:pic>
    </p:spTree>
    <p:extLst>
      <p:ext uri="{BB962C8B-B14F-4D97-AF65-F5344CB8AC3E}">
        <p14:creationId xmlns:p14="http://schemas.microsoft.com/office/powerpoint/2010/main" val="195985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流程图: 延期 1">
            <a:extLst>
              <a:ext uri="{FF2B5EF4-FFF2-40B4-BE49-F238E27FC236}">
                <a16:creationId xmlns:a16="http://schemas.microsoft.com/office/drawing/2014/main" id="{F8838D60-5FD7-4DB4-8C67-9EA3BFA5D879}"/>
              </a:ext>
            </a:extLst>
          </p:cNvPr>
          <p:cNvSpPr/>
          <p:nvPr/>
        </p:nvSpPr>
        <p:spPr>
          <a:xfrm>
            <a:off x="342900" y="728663"/>
            <a:ext cx="3386138" cy="542925"/>
          </a:xfrm>
          <a:prstGeom prst="flowChartDelay">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A85CF126-3C91-476A-9F03-ADED8EA5A374}"/>
              </a:ext>
            </a:extLst>
          </p:cNvPr>
          <p:cNvSpPr/>
          <p:nvPr/>
        </p:nvSpPr>
        <p:spPr>
          <a:xfrm>
            <a:off x="713610" y="523456"/>
            <a:ext cx="2186753" cy="719556"/>
          </a:xfrm>
          <a:prstGeom prst="rect">
            <a:avLst/>
          </a:prstGeom>
        </p:spPr>
        <p:txBody>
          <a:bodyPr wrap="square">
            <a:spAutoFit/>
          </a:bodyPr>
          <a:lstStyle/>
          <a:p>
            <a:pPr>
              <a:lnSpc>
                <a:spcPct val="200000"/>
              </a:lnSpc>
            </a:pPr>
            <a:r>
              <a:rPr lang="en-US" altLang="zh-CN" sz="2400" b="1" dirty="0">
                <a:latin typeface="+mn-ea"/>
                <a:cs typeface="Times New Roman" panose="02020603050405020304" pitchFamily="18" charset="0"/>
              </a:rPr>
              <a:t>Leading In</a:t>
            </a:r>
            <a:endParaRPr lang="zh-CN" altLang="en-US" sz="2400" b="1" dirty="0">
              <a:latin typeface="+mn-ea"/>
              <a:cs typeface="Times New Roman" panose="02020603050405020304" pitchFamily="18" charset="0"/>
            </a:endParaRPr>
          </a:p>
        </p:txBody>
      </p:sp>
      <p:sp>
        <p:nvSpPr>
          <p:cNvPr id="5" name="矩形 4">
            <a:extLst>
              <a:ext uri="{FF2B5EF4-FFF2-40B4-BE49-F238E27FC236}">
                <a16:creationId xmlns:a16="http://schemas.microsoft.com/office/drawing/2014/main" id="{20084216-FD21-4439-BB9C-153EDB08B7C5}"/>
              </a:ext>
            </a:extLst>
          </p:cNvPr>
          <p:cNvSpPr/>
          <p:nvPr/>
        </p:nvSpPr>
        <p:spPr>
          <a:xfrm>
            <a:off x="342900" y="1644134"/>
            <a:ext cx="11272838" cy="400110"/>
          </a:xfrm>
          <a:prstGeom prst="rect">
            <a:avLst/>
          </a:prstGeom>
        </p:spPr>
        <p:txBody>
          <a:bodyPr wrap="square">
            <a:spAutoFit/>
          </a:bodyPr>
          <a:lstStyle/>
          <a:p>
            <a:r>
              <a:rPr lang="en-US" altLang="zh-CN" sz="2000" dirty="0"/>
              <a:t>Please pick out proper words from the following box and put them into the corresponding places.</a:t>
            </a:r>
            <a:endParaRPr lang="zh-CN" altLang="en-US" sz="2000" dirty="0"/>
          </a:p>
        </p:txBody>
      </p:sp>
      <p:pic>
        <p:nvPicPr>
          <p:cNvPr id="8" name="图片 7">
            <a:extLst>
              <a:ext uri="{FF2B5EF4-FFF2-40B4-BE49-F238E27FC236}">
                <a16:creationId xmlns:a16="http://schemas.microsoft.com/office/drawing/2014/main" id="{CB55B1CD-4E95-45E0-9E18-3721C3CD6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6" y="2044184"/>
            <a:ext cx="9571140" cy="1170384"/>
          </a:xfrm>
          <a:prstGeom prst="rect">
            <a:avLst/>
          </a:prstGeom>
        </p:spPr>
      </p:pic>
      <p:pic>
        <p:nvPicPr>
          <p:cNvPr id="10" name="图片 9">
            <a:extLst>
              <a:ext uri="{FF2B5EF4-FFF2-40B4-BE49-F238E27FC236}">
                <a16:creationId xmlns:a16="http://schemas.microsoft.com/office/drawing/2014/main" id="{94A7F431-9F7C-40C8-BCB9-64F2E30B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4" y="3214567"/>
            <a:ext cx="5610225" cy="3591593"/>
          </a:xfrm>
          <a:prstGeom prst="rect">
            <a:avLst/>
          </a:prstGeom>
        </p:spPr>
      </p:pic>
      <p:pic>
        <p:nvPicPr>
          <p:cNvPr id="12" name="图片 11">
            <a:extLst>
              <a:ext uri="{FF2B5EF4-FFF2-40B4-BE49-F238E27FC236}">
                <a16:creationId xmlns:a16="http://schemas.microsoft.com/office/drawing/2014/main" id="{78685B18-153A-4E53-866B-2FA3323BC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3214566"/>
            <a:ext cx="5610224" cy="3589480"/>
          </a:xfrm>
          <a:prstGeom prst="rect">
            <a:avLst/>
          </a:prstGeom>
        </p:spPr>
      </p:pic>
      <p:sp>
        <p:nvSpPr>
          <p:cNvPr id="9" name="矩形 8">
            <a:extLst>
              <a:ext uri="{FF2B5EF4-FFF2-40B4-BE49-F238E27FC236}">
                <a16:creationId xmlns:a16="http://schemas.microsoft.com/office/drawing/2014/main" id="{C61A1461-287E-4569-A402-2B940B59A0EA}"/>
              </a:ext>
            </a:extLst>
          </p:cNvPr>
          <p:cNvSpPr/>
          <p:nvPr/>
        </p:nvSpPr>
        <p:spPr>
          <a:xfrm>
            <a:off x="3530432" y="3923225"/>
            <a:ext cx="1698793" cy="1200329"/>
          </a:xfrm>
          <a:prstGeom prst="rect">
            <a:avLst/>
          </a:prstGeom>
        </p:spPr>
        <p:txBody>
          <a:bodyPr wrap="square">
            <a:spAutoFit/>
          </a:bodyPr>
          <a:lstStyle/>
          <a:p>
            <a:r>
              <a:rPr lang="en-US" altLang="zh-CN" sz="2400" dirty="0">
                <a:solidFill>
                  <a:srgbClr val="FF0000"/>
                </a:solidFill>
              </a:rPr>
              <a:t>Hockey, Rockies, Maple Leaf </a:t>
            </a:r>
            <a:endParaRPr lang="zh-CN" altLang="en-US" sz="2400" dirty="0">
              <a:solidFill>
                <a:srgbClr val="FF0000"/>
              </a:solidFill>
            </a:endParaRPr>
          </a:p>
        </p:txBody>
      </p:sp>
      <p:sp>
        <p:nvSpPr>
          <p:cNvPr id="11" name="矩形 10">
            <a:extLst>
              <a:ext uri="{FF2B5EF4-FFF2-40B4-BE49-F238E27FC236}">
                <a16:creationId xmlns:a16="http://schemas.microsoft.com/office/drawing/2014/main" id="{58524CD5-04FE-43D2-94E2-7BF1979C1A59}"/>
              </a:ext>
            </a:extLst>
          </p:cNvPr>
          <p:cNvSpPr/>
          <p:nvPr/>
        </p:nvSpPr>
        <p:spPr>
          <a:xfrm>
            <a:off x="8901111" y="3923224"/>
            <a:ext cx="1743077" cy="1938992"/>
          </a:xfrm>
          <a:prstGeom prst="rect">
            <a:avLst/>
          </a:prstGeom>
        </p:spPr>
        <p:txBody>
          <a:bodyPr wrap="square">
            <a:spAutoFit/>
          </a:bodyPr>
          <a:lstStyle/>
          <a:p>
            <a:r>
              <a:rPr lang="en-US" altLang="zh-CN" sz="2400" dirty="0">
                <a:solidFill>
                  <a:srgbClr val="FF0000"/>
                </a:solidFill>
              </a:rPr>
              <a:t>Uncle Sam, the Great Seal, Statue of Liberty</a:t>
            </a:r>
            <a:endParaRPr lang="zh-CN" altLang="en-US" sz="2400" dirty="0">
              <a:solidFill>
                <a:srgbClr val="FF0000"/>
              </a:solidFill>
            </a:endParaRPr>
          </a:p>
        </p:txBody>
      </p:sp>
    </p:spTree>
    <p:extLst>
      <p:ext uri="{BB962C8B-B14F-4D97-AF65-F5344CB8AC3E}">
        <p14:creationId xmlns:p14="http://schemas.microsoft.com/office/powerpoint/2010/main" val="169759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F1558A6-0BDC-4CF4-9E1D-A8BC02972240}"/>
              </a:ext>
            </a:extLst>
          </p:cNvPr>
          <p:cNvSpPr/>
          <p:nvPr/>
        </p:nvSpPr>
        <p:spPr>
          <a:xfrm>
            <a:off x="268041" y="186174"/>
            <a:ext cx="11655917" cy="5563831"/>
          </a:xfrm>
          <a:prstGeom prst="rect">
            <a:avLst/>
          </a:prstGeom>
        </p:spPr>
        <p:txBody>
          <a:bodyPr wrap="square">
            <a:spAutoFit/>
          </a:bodyPr>
          <a:lstStyle/>
          <a:p>
            <a:pPr algn="just">
              <a:lnSpc>
                <a:spcPct val="150000"/>
              </a:lnSpc>
            </a:pPr>
            <a:r>
              <a:rPr lang="zh-CN" altLang="en-US" sz="2400" dirty="0"/>
              <a:t>　　</a:t>
            </a:r>
            <a:r>
              <a:rPr lang="en-US" altLang="zh-CN" sz="2400" dirty="0"/>
              <a:t>The Sydney Opera House was made a UNESCO[4] World Heritage Site on 28 June, 2007.</a:t>
            </a:r>
          </a:p>
          <a:p>
            <a:pPr algn="just">
              <a:lnSpc>
                <a:spcPct val="150000"/>
              </a:lnSpc>
            </a:pPr>
            <a:r>
              <a:rPr lang="zh-CN" altLang="en-US" sz="2400" dirty="0"/>
              <a:t>　　</a:t>
            </a:r>
            <a:r>
              <a:rPr lang="en-US" altLang="zh-CN" sz="2400" dirty="0"/>
              <a:t>It is one of the 20th century’s most distinctive buildings and one of the most famous performing arts </a:t>
            </a:r>
            <a:r>
              <a:rPr lang="en-US" altLang="zh-CN" sz="2400" dirty="0" err="1"/>
              <a:t>centres</a:t>
            </a:r>
            <a:r>
              <a:rPr lang="en-US" altLang="zh-CN" sz="2400" dirty="0"/>
              <a:t> in the world.</a:t>
            </a:r>
          </a:p>
          <a:p>
            <a:pPr algn="just">
              <a:lnSpc>
                <a:spcPct val="150000"/>
              </a:lnSpc>
            </a:pPr>
            <a:r>
              <a:rPr lang="zh-CN" altLang="en-US" sz="2400" dirty="0"/>
              <a:t>　　</a:t>
            </a:r>
            <a:r>
              <a:rPr lang="en-US" altLang="zh-CN" sz="2400" dirty="0"/>
              <a:t>Contrary to its name, the building houses several separate venues rather than a single opera theatre — the two main venues, the Opera Theatre and the Concert Hall, being housed in the two larger sets of shells. The Sydney Opera House is a major presenting venue for Opera Australia, the Australian Ballet, the Sydney Theatre Company and the Sydney Symphony, as well as hosting many touring productions in a variety of performance genres, and is a major tourist attraction.</a:t>
            </a:r>
            <a:endParaRPr lang="zh-CN" altLang="en-US" sz="2400" dirty="0"/>
          </a:p>
        </p:txBody>
      </p:sp>
    </p:spTree>
    <p:extLst>
      <p:ext uri="{BB962C8B-B14F-4D97-AF65-F5344CB8AC3E}">
        <p14:creationId xmlns:p14="http://schemas.microsoft.com/office/powerpoint/2010/main" val="129428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9774ED1-2261-46CE-A6DF-EAB310FE5D1E}"/>
              </a:ext>
            </a:extLst>
          </p:cNvPr>
          <p:cNvSpPr/>
          <p:nvPr/>
        </p:nvSpPr>
        <p:spPr>
          <a:xfrm>
            <a:off x="268041" y="381468"/>
            <a:ext cx="11655917" cy="5262979"/>
          </a:xfrm>
          <a:prstGeom prst="rect">
            <a:avLst/>
          </a:prstGeom>
        </p:spPr>
        <p:txBody>
          <a:bodyPr wrap="square">
            <a:spAutoFit/>
          </a:bodyPr>
          <a:lstStyle/>
          <a:p>
            <a:pPr algn="just"/>
            <a:r>
              <a:rPr lang="zh-CN" altLang="en-US" sz="2400" dirty="0"/>
              <a:t>　　</a:t>
            </a:r>
            <a:r>
              <a:rPr lang="en-US" altLang="zh-CN" sz="2400" dirty="0"/>
              <a:t>The Sydney Opera House is a modern expressionist design, with a series of large precast </a:t>
            </a:r>
            <a:r>
              <a:rPr lang="en-US" altLang="zh-CN" sz="2400" dirty="0" err="1"/>
              <a:t>concrete“shells”,each</a:t>
            </a:r>
            <a:r>
              <a:rPr lang="en-US" altLang="zh-CN" sz="2400" dirty="0"/>
              <a:t> composed of sections of a hemisphere of the same radius, forming the roofs of the structure, set on a monumental podium. The building covers 1.84 hectares of land and is 183 </a:t>
            </a:r>
            <a:r>
              <a:rPr lang="en-US" altLang="zh-CN" sz="2400" dirty="0" err="1"/>
              <a:t>metres</a:t>
            </a:r>
            <a:r>
              <a:rPr lang="en-US" altLang="zh-CN" sz="2400" dirty="0"/>
              <a:t> long and 118 </a:t>
            </a:r>
            <a:r>
              <a:rPr lang="en-US" altLang="zh-CN" sz="2400" dirty="0" err="1"/>
              <a:t>metres</a:t>
            </a:r>
            <a:r>
              <a:rPr lang="en-US" altLang="zh-CN" sz="2400" dirty="0"/>
              <a:t> wide at its widest point.</a:t>
            </a:r>
          </a:p>
          <a:p>
            <a:pPr algn="just"/>
            <a:r>
              <a:rPr lang="zh-CN" altLang="en-US" sz="2400" dirty="0"/>
              <a:t>　　</a:t>
            </a:r>
            <a:r>
              <a:rPr lang="en-US" altLang="zh-CN" sz="2400" dirty="0"/>
              <a:t>2. The Great Barrier Reef [5]</a:t>
            </a:r>
          </a:p>
          <a:p>
            <a:pPr algn="just"/>
            <a:r>
              <a:rPr lang="zh-CN" altLang="en-US" sz="2400" dirty="0"/>
              <a:t>　　</a:t>
            </a:r>
            <a:r>
              <a:rPr lang="en-US" altLang="zh-CN" sz="2400" dirty="0"/>
              <a:t>The Great Barrier Reef is the world’s largest coral reef system composed of over 2,900 individual reefs, an area of approximately 207,000 square kilometers. It consists of more than 350 colorful corals in various shapes. Part of it has now been designated as a Marine park. The reef is located in the Coral Sea, off the coast of Queensland in northeast Australia.</a:t>
            </a:r>
          </a:p>
          <a:p>
            <a:pPr algn="just"/>
            <a:r>
              <a:rPr lang="zh-CN" altLang="en-US" sz="2400" dirty="0"/>
              <a:t>　　</a:t>
            </a:r>
            <a:r>
              <a:rPr lang="en-US" altLang="zh-CN" sz="2400" dirty="0"/>
              <a:t>The Great Barrier Reef can be seen from outer space and is the world’s biggest single structure made by living organisms. This reef structure is composed of and built by billions of tiny organisms, known as coral polyps.</a:t>
            </a:r>
            <a:endParaRPr lang="zh-CN" altLang="en-US" sz="2400" dirty="0"/>
          </a:p>
        </p:txBody>
      </p:sp>
    </p:spTree>
    <p:extLst>
      <p:ext uri="{BB962C8B-B14F-4D97-AF65-F5344CB8AC3E}">
        <p14:creationId xmlns:p14="http://schemas.microsoft.com/office/powerpoint/2010/main" val="160786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C1FCF8-2797-45AD-9E36-9A3A3B4FFC67}"/>
              </a:ext>
            </a:extLst>
          </p:cNvPr>
          <p:cNvSpPr/>
          <p:nvPr/>
        </p:nvSpPr>
        <p:spPr>
          <a:xfrm>
            <a:off x="268041" y="381468"/>
            <a:ext cx="11655917" cy="6117829"/>
          </a:xfrm>
          <a:prstGeom prst="rect">
            <a:avLst/>
          </a:prstGeom>
        </p:spPr>
        <p:txBody>
          <a:bodyPr wrap="square">
            <a:spAutoFit/>
          </a:bodyPr>
          <a:lstStyle/>
          <a:p>
            <a:pPr algn="just">
              <a:lnSpc>
                <a:spcPct val="150000"/>
              </a:lnSpc>
            </a:pPr>
            <a:r>
              <a:rPr lang="zh-CN" altLang="en-US" sz="2400" dirty="0"/>
              <a:t>　　</a:t>
            </a:r>
            <a:r>
              <a:rPr lang="en-US" altLang="zh-CN" sz="2400" dirty="0"/>
              <a:t>The Great Barrier Reef supports a wide diversity of life, and was selected as a World Heritage Site in 1981. It was labeled as one of the 7 natural wonders of the world.</a:t>
            </a:r>
          </a:p>
          <a:p>
            <a:pPr algn="just">
              <a:lnSpc>
                <a:spcPct val="150000"/>
              </a:lnSpc>
            </a:pPr>
            <a:r>
              <a:rPr lang="zh-CN" altLang="en-US" sz="2400" dirty="0"/>
              <a:t>　　　</a:t>
            </a:r>
            <a:r>
              <a:rPr lang="en-US" altLang="zh-CN" sz="2400" dirty="0"/>
              <a:t>The Great Barrier Reef supports a diversity of life, including many vulnerable or endangered species, some of which may be endemic to the reef system. About thirty species of whales, dolphins, and porpoises have been recorded in the Great Barrier Reef. Six species of sea turtles come to the reef to breed. Over 200 species of birds are attracted to the reef or nest or roost on the islands. More than ten species of sea snakes and more than 1,500 species of fish live on the Great Barrier Reef. About four hundred species of corals, both hard corals and soft corals are found on the reef.</a:t>
            </a:r>
            <a:endParaRPr lang="zh-CN" altLang="en-US" sz="2400" dirty="0"/>
          </a:p>
        </p:txBody>
      </p:sp>
    </p:spTree>
    <p:extLst>
      <p:ext uri="{BB962C8B-B14F-4D97-AF65-F5344CB8AC3E}">
        <p14:creationId xmlns:p14="http://schemas.microsoft.com/office/powerpoint/2010/main" val="236323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C1FCF8-2797-45AD-9E36-9A3A3B4FFC67}"/>
              </a:ext>
            </a:extLst>
          </p:cNvPr>
          <p:cNvSpPr/>
          <p:nvPr/>
        </p:nvSpPr>
        <p:spPr>
          <a:xfrm>
            <a:off x="268041" y="186174"/>
            <a:ext cx="11655917" cy="6671826"/>
          </a:xfrm>
          <a:prstGeom prst="rect">
            <a:avLst/>
          </a:prstGeom>
        </p:spPr>
        <p:txBody>
          <a:bodyPr wrap="square">
            <a:spAutoFit/>
          </a:bodyPr>
          <a:lstStyle/>
          <a:p>
            <a:pPr algn="just">
              <a:lnSpc>
                <a:spcPct val="150000"/>
              </a:lnSpc>
            </a:pPr>
            <a:r>
              <a:rPr lang="zh-CN" altLang="en-US" sz="2400" dirty="0"/>
              <a:t>　　</a:t>
            </a:r>
            <a:r>
              <a:rPr lang="en-US" altLang="zh-CN" sz="2400" dirty="0"/>
              <a:t>The most significant threat to the Great Barrier Reef is climate change. Mass coral bleaching events due to rising ocean temperatures occurred in the summers of 1998, 2002 and 2006, and coral bleaching will likely become an annual occurrence. Climate change has implications for other forms of life on the Great Barrier Reef as well — some fish’s preferred temperature range leads them to seek new areas to live in, thus causing chick mortality in seabirds that prey on the fish. Climate change will also affect the population and available habitat of sea turtles.</a:t>
            </a:r>
          </a:p>
          <a:p>
            <a:pPr algn="just">
              <a:lnSpc>
                <a:spcPct val="150000"/>
              </a:lnSpc>
            </a:pPr>
            <a:r>
              <a:rPr lang="zh-CN" altLang="en-US" sz="2400" dirty="0"/>
              <a:t>　　</a:t>
            </a:r>
            <a:r>
              <a:rPr lang="en-US" altLang="zh-CN" sz="2400" dirty="0"/>
              <a:t>Another key threat faced by the Great Barrier Reef is pollution and declining water quality. The rivers of north eastern Australia provide significant pollution of the Reef during tropical flood events with over 90% of this pollution being sourced from farms. Farm run-off is polluted as a result of overgrazing and excessive </a:t>
            </a:r>
            <a:r>
              <a:rPr lang="en-US" altLang="zh-CN" sz="2400" dirty="0" err="1"/>
              <a:t>fertiliser</a:t>
            </a:r>
            <a:r>
              <a:rPr lang="en-US" altLang="zh-CN" sz="2400" dirty="0"/>
              <a:t> and pesticide use.</a:t>
            </a:r>
            <a:endParaRPr lang="zh-CN" altLang="en-US" sz="2400" dirty="0"/>
          </a:p>
        </p:txBody>
      </p:sp>
    </p:spTree>
    <p:extLst>
      <p:ext uri="{BB962C8B-B14F-4D97-AF65-F5344CB8AC3E}">
        <p14:creationId xmlns:p14="http://schemas.microsoft.com/office/powerpoint/2010/main" val="4081015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C1FCF8-2797-45AD-9E36-9A3A3B4FFC67}"/>
              </a:ext>
            </a:extLst>
          </p:cNvPr>
          <p:cNvSpPr/>
          <p:nvPr/>
        </p:nvSpPr>
        <p:spPr>
          <a:xfrm>
            <a:off x="268041" y="381468"/>
            <a:ext cx="11655917" cy="2793842"/>
          </a:xfrm>
          <a:prstGeom prst="rect">
            <a:avLst/>
          </a:prstGeom>
        </p:spPr>
        <p:txBody>
          <a:bodyPr wrap="square">
            <a:spAutoFit/>
          </a:bodyPr>
          <a:lstStyle/>
          <a:p>
            <a:pPr algn="just">
              <a:lnSpc>
                <a:spcPct val="150000"/>
              </a:lnSpc>
            </a:pPr>
            <a:r>
              <a:rPr lang="zh-CN" altLang="en-US" sz="2400" dirty="0"/>
              <a:t>　　</a:t>
            </a:r>
            <a:r>
              <a:rPr lang="en-US" altLang="zh-CN" sz="2400" dirty="0"/>
              <a:t>Human activity in the Reef areas is also a threat to the Great Barrier Reef. In 2003, the previous Australian Government and Queensland Government, in partnership with a wide range of industry and community groups, developed the Reef Water Quality Protection Plan (the Reef Plan) as a combined effort to protect the Reef.</a:t>
            </a:r>
            <a:endParaRPr lang="zh-CN" altLang="en-US" sz="2400" dirty="0"/>
          </a:p>
        </p:txBody>
      </p:sp>
    </p:spTree>
    <p:extLst>
      <p:ext uri="{BB962C8B-B14F-4D97-AF65-F5344CB8AC3E}">
        <p14:creationId xmlns:p14="http://schemas.microsoft.com/office/powerpoint/2010/main" val="2717694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958C7A-29BC-438A-9C00-E2DB55582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7" y="476250"/>
            <a:ext cx="8586788" cy="6126362"/>
          </a:xfrm>
          <a:prstGeom prst="rect">
            <a:avLst/>
          </a:prstGeom>
        </p:spPr>
      </p:pic>
    </p:spTree>
    <p:extLst>
      <p:ext uri="{BB962C8B-B14F-4D97-AF65-F5344CB8AC3E}">
        <p14:creationId xmlns:p14="http://schemas.microsoft.com/office/powerpoint/2010/main" val="128774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a:extLst>
              <a:ext uri="{FF2B5EF4-FFF2-40B4-BE49-F238E27FC236}">
                <a16:creationId xmlns:a16="http://schemas.microsoft.com/office/drawing/2014/main" id="{E794767C-5EAB-4C2A-A6D7-6BC2048CF922}"/>
              </a:ext>
            </a:extLst>
          </p:cNvPr>
          <p:cNvSpPr txBox="1"/>
          <p:nvPr/>
        </p:nvSpPr>
        <p:spPr>
          <a:xfrm>
            <a:off x="646439" y="838672"/>
            <a:ext cx="2596824"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98F173FC-5293-43A4-B98E-451314410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9" y="1298217"/>
            <a:ext cx="9426249" cy="5530651"/>
          </a:xfrm>
          <a:prstGeom prst="rect">
            <a:avLst/>
          </a:prstGeom>
        </p:spPr>
      </p:pic>
    </p:spTree>
    <p:extLst>
      <p:ext uri="{BB962C8B-B14F-4D97-AF65-F5344CB8AC3E}">
        <p14:creationId xmlns:p14="http://schemas.microsoft.com/office/powerpoint/2010/main" val="246408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631C42D8-2BBB-4D24-A4F8-9423C3D84AA4}"/>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9295C6E9-126A-460E-962D-C3EE0A915E81}"/>
              </a:ext>
            </a:extLst>
          </p:cNvPr>
          <p:cNvSpPr/>
          <p:nvPr/>
        </p:nvSpPr>
        <p:spPr>
          <a:xfrm>
            <a:off x="2957512" y="173752"/>
            <a:ext cx="5907329"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4" name="矩形: 圆角 3">
            <a:extLst>
              <a:ext uri="{FF2B5EF4-FFF2-40B4-BE49-F238E27FC236}">
                <a16:creationId xmlns:a16="http://schemas.microsoft.com/office/drawing/2014/main" id="{C66B849E-AD08-4C07-8A1F-36016BF7C0B1}"/>
              </a:ext>
            </a:extLst>
          </p:cNvPr>
          <p:cNvSpPr/>
          <p:nvPr/>
        </p:nvSpPr>
        <p:spPr>
          <a:xfrm>
            <a:off x="0" y="828675"/>
            <a:ext cx="2085976" cy="585786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dirty="0">
                <a:solidFill>
                  <a:schemeClr val="tx1"/>
                </a:solidFill>
              </a:rPr>
              <a:t>1. citation</a:t>
            </a:r>
          </a:p>
          <a:p>
            <a:pPr>
              <a:lnSpc>
                <a:spcPct val="150000"/>
              </a:lnSpc>
            </a:pPr>
            <a:r>
              <a:rPr lang="en-US" altLang="zh-CN" dirty="0">
                <a:solidFill>
                  <a:schemeClr val="tx1"/>
                </a:solidFill>
              </a:rPr>
              <a:t>2. genre</a:t>
            </a:r>
          </a:p>
          <a:p>
            <a:pPr>
              <a:lnSpc>
                <a:spcPct val="150000"/>
              </a:lnSpc>
            </a:pPr>
            <a:r>
              <a:rPr lang="en-US" altLang="zh-CN" dirty="0">
                <a:solidFill>
                  <a:schemeClr val="tx1"/>
                </a:solidFill>
              </a:rPr>
              <a:t>3. expressionist</a:t>
            </a:r>
          </a:p>
          <a:p>
            <a:pPr>
              <a:lnSpc>
                <a:spcPct val="150000"/>
              </a:lnSpc>
            </a:pPr>
            <a:r>
              <a:rPr lang="en-US" altLang="zh-CN" dirty="0">
                <a:solidFill>
                  <a:schemeClr val="tx1"/>
                </a:solidFill>
              </a:rPr>
              <a:t>4. precast</a:t>
            </a:r>
          </a:p>
          <a:p>
            <a:pPr>
              <a:lnSpc>
                <a:spcPct val="150000"/>
              </a:lnSpc>
            </a:pPr>
            <a:r>
              <a:rPr lang="en-US" altLang="zh-CN" dirty="0">
                <a:solidFill>
                  <a:schemeClr val="tx1"/>
                </a:solidFill>
              </a:rPr>
              <a:t>5. podium</a:t>
            </a:r>
          </a:p>
          <a:p>
            <a:pPr>
              <a:lnSpc>
                <a:spcPct val="150000"/>
              </a:lnSpc>
            </a:pPr>
            <a:r>
              <a:rPr lang="en-US" altLang="zh-CN" dirty="0">
                <a:solidFill>
                  <a:schemeClr val="tx1"/>
                </a:solidFill>
              </a:rPr>
              <a:t>6. pier</a:t>
            </a:r>
          </a:p>
          <a:p>
            <a:pPr>
              <a:lnSpc>
                <a:spcPct val="150000"/>
              </a:lnSpc>
            </a:pPr>
            <a:r>
              <a:rPr lang="en-US" altLang="zh-CN" dirty="0">
                <a:solidFill>
                  <a:schemeClr val="tx1"/>
                </a:solidFill>
              </a:rPr>
              <a:t>7. endemic</a:t>
            </a:r>
          </a:p>
          <a:p>
            <a:pPr>
              <a:lnSpc>
                <a:spcPct val="150000"/>
              </a:lnSpc>
            </a:pPr>
            <a:r>
              <a:rPr lang="en-US" altLang="zh-CN" dirty="0">
                <a:solidFill>
                  <a:schemeClr val="tx1"/>
                </a:solidFill>
              </a:rPr>
              <a:t>8. porpoise</a:t>
            </a:r>
          </a:p>
          <a:p>
            <a:pPr>
              <a:lnSpc>
                <a:spcPct val="150000"/>
              </a:lnSpc>
            </a:pPr>
            <a:r>
              <a:rPr lang="en-US" altLang="zh-CN" dirty="0">
                <a:solidFill>
                  <a:schemeClr val="tx1"/>
                </a:solidFill>
              </a:rPr>
              <a:t>9. roost</a:t>
            </a:r>
          </a:p>
          <a:p>
            <a:pPr>
              <a:lnSpc>
                <a:spcPct val="150000"/>
              </a:lnSpc>
            </a:pPr>
            <a:r>
              <a:rPr lang="en-US" altLang="zh-CN" dirty="0">
                <a:solidFill>
                  <a:schemeClr val="tx1"/>
                </a:solidFill>
              </a:rPr>
              <a:t>10. mortality</a:t>
            </a:r>
          </a:p>
          <a:p>
            <a:pPr>
              <a:lnSpc>
                <a:spcPct val="150000"/>
              </a:lnSpc>
            </a:pPr>
            <a:r>
              <a:rPr lang="en-US" altLang="zh-CN" dirty="0">
                <a:solidFill>
                  <a:schemeClr val="tx1"/>
                </a:solidFill>
              </a:rPr>
              <a:t>11. overgraze</a:t>
            </a:r>
          </a:p>
          <a:p>
            <a:pPr>
              <a:lnSpc>
                <a:spcPct val="150000"/>
              </a:lnSpc>
            </a:pPr>
            <a:r>
              <a:rPr lang="en-US" altLang="zh-CN" dirty="0">
                <a:solidFill>
                  <a:schemeClr val="tx1"/>
                </a:solidFill>
              </a:rPr>
              <a:t>12. </a:t>
            </a:r>
            <a:r>
              <a:rPr lang="en-US" altLang="zh-CN" dirty="0" err="1">
                <a:solidFill>
                  <a:schemeClr val="tx1"/>
                </a:solidFill>
              </a:rPr>
              <a:t>fertiliser</a:t>
            </a:r>
            <a:endParaRPr lang="en-US" altLang="zh-CN" dirty="0">
              <a:solidFill>
                <a:schemeClr val="tx1"/>
              </a:solidFill>
            </a:endParaRPr>
          </a:p>
          <a:p>
            <a:pPr>
              <a:lnSpc>
                <a:spcPct val="150000"/>
              </a:lnSpc>
            </a:pPr>
            <a:r>
              <a:rPr lang="en-US" altLang="zh-CN" dirty="0">
                <a:solidFill>
                  <a:schemeClr val="tx1"/>
                </a:solidFill>
              </a:rPr>
              <a:t>13. pesticide</a:t>
            </a:r>
            <a:endParaRPr lang="zh-CN" altLang="en-US" dirty="0">
              <a:solidFill>
                <a:schemeClr val="tx1"/>
              </a:solidFill>
            </a:endParaRPr>
          </a:p>
        </p:txBody>
      </p:sp>
      <p:sp>
        <p:nvSpPr>
          <p:cNvPr id="5" name="矩形: 圆角 4">
            <a:extLst>
              <a:ext uri="{FF2B5EF4-FFF2-40B4-BE49-F238E27FC236}">
                <a16:creationId xmlns:a16="http://schemas.microsoft.com/office/drawing/2014/main" id="{3A5F9EA1-BBEB-445F-A754-BF6FD6A8EBCF}"/>
              </a:ext>
            </a:extLst>
          </p:cNvPr>
          <p:cNvSpPr/>
          <p:nvPr/>
        </p:nvSpPr>
        <p:spPr>
          <a:xfrm>
            <a:off x="2085976" y="828675"/>
            <a:ext cx="10106024" cy="585786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zh-CN" sz="1600" dirty="0">
                <a:solidFill>
                  <a:schemeClr val="tx1"/>
                </a:solidFill>
              </a:rPr>
              <a:t>A. excessive feeding animals like cow or sheep</a:t>
            </a:r>
          </a:p>
          <a:p>
            <a:pPr>
              <a:lnSpc>
                <a:spcPct val="150000"/>
              </a:lnSpc>
            </a:pPr>
            <a:r>
              <a:rPr lang="en-US" altLang="zh-CN" sz="1600" dirty="0">
                <a:solidFill>
                  <a:schemeClr val="tx1"/>
                </a:solidFill>
              </a:rPr>
              <a:t>B. a sea animal that looks like a large grey fish</a:t>
            </a:r>
          </a:p>
          <a:p>
            <a:pPr>
              <a:lnSpc>
                <a:spcPct val="150000"/>
              </a:lnSpc>
            </a:pPr>
            <a:r>
              <a:rPr lang="en-US" altLang="zh-CN" sz="1600" dirty="0">
                <a:solidFill>
                  <a:schemeClr val="tx1"/>
                </a:solidFill>
              </a:rPr>
              <a:t>C. loss of life, as in war or disaster</a:t>
            </a:r>
          </a:p>
          <a:p>
            <a:pPr>
              <a:lnSpc>
                <a:spcPct val="150000"/>
              </a:lnSpc>
            </a:pPr>
            <a:r>
              <a:rPr lang="en-US" altLang="zh-CN" sz="1600" dirty="0">
                <a:solidFill>
                  <a:schemeClr val="tx1"/>
                </a:solidFill>
              </a:rPr>
              <a:t>D. a place where birds sleep</a:t>
            </a:r>
          </a:p>
          <a:p>
            <a:pPr>
              <a:lnSpc>
                <a:spcPct val="150000"/>
              </a:lnSpc>
            </a:pPr>
            <a:r>
              <a:rPr lang="en-US" altLang="zh-CN" sz="1600" dirty="0">
                <a:solidFill>
                  <a:schemeClr val="tx1"/>
                </a:solidFill>
              </a:rPr>
              <a:t>E. any substance, such as manure or a mixture of nitrates, added to soil or water to increase its productivity</a:t>
            </a:r>
          </a:p>
          <a:p>
            <a:pPr>
              <a:lnSpc>
                <a:spcPct val="150000"/>
              </a:lnSpc>
            </a:pPr>
            <a:r>
              <a:rPr lang="en-US" altLang="zh-CN" sz="1600" dirty="0">
                <a:solidFill>
                  <a:schemeClr val="tx1"/>
                </a:solidFill>
              </a:rPr>
              <a:t>F. chemical which farmers put on their crops to kill harmful insects</a:t>
            </a:r>
          </a:p>
          <a:p>
            <a:pPr>
              <a:lnSpc>
                <a:spcPct val="150000"/>
              </a:lnSpc>
            </a:pPr>
            <a:r>
              <a:rPr lang="en-US" altLang="zh-CN" sz="1600" dirty="0">
                <a:solidFill>
                  <a:schemeClr val="tx1"/>
                </a:solidFill>
              </a:rPr>
              <a:t>G. regularly found in a particular place or among a particular group of people and difficult to get rid of</a:t>
            </a:r>
          </a:p>
          <a:p>
            <a:pPr>
              <a:lnSpc>
                <a:spcPct val="150000"/>
              </a:lnSpc>
            </a:pPr>
            <a:r>
              <a:rPr lang="en-US" altLang="zh-CN" sz="1600" dirty="0">
                <a:solidFill>
                  <a:schemeClr val="tx1"/>
                </a:solidFill>
              </a:rPr>
              <a:t>H. a platform built out from the shore into the water and supported by piles to provide access to ships and boats</a:t>
            </a:r>
          </a:p>
          <a:p>
            <a:pPr>
              <a:lnSpc>
                <a:spcPct val="150000"/>
              </a:lnSpc>
            </a:pPr>
            <a:r>
              <a:rPr lang="en-US" altLang="zh-CN" sz="1600" dirty="0">
                <a:solidFill>
                  <a:schemeClr val="tx1"/>
                </a:solidFill>
              </a:rPr>
              <a:t>I. an official award as for bravery or service usually given as formal public statement</a:t>
            </a:r>
          </a:p>
          <a:p>
            <a:pPr>
              <a:lnSpc>
                <a:spcPct val="150000"/>
              </a:lnSpc>
            </a:pPr>
            <a:r>
              <a:rPr lang="en-US" altLang="zh-CN" sz="1600" dirty="0">
                <a:solidFill>
                  <a:schemeClr val="tx1"/>
                </a:solidFill>
              </a:rPr>
              <a:t>J. an artist who is an adherent of expressionism</a:t>
            </a:r>
          </a:p>
          <a:p>
            <a:pPr>
              <a:lnSpc>
                <a:spcPct val="150000"/>
              </a:lnSpc>
            </a:pPr>
            <a:r>
              <a:rPr lang="en-US" altLang="zh-CN" sz="1600" dirty="0">
                <a:solidFill>
                  <a:schemeClr val="tx1"/>
                </a:solidFill>
              </a:rPr>
              <a:t>K. of some building materials made into blocks ready to use</a:t>
            </a:r>
          </a:p>
          <a:p>
            <a:pPr>
              <a:lnSpc>
                <a:spcPct val="150000"/>
              </a:lnSpc>
            </a:pPr>
            <a:r>
              <a:rPr lang="en-US" altLang="zh-CN" sz="1600" dirty="0">
                <a:solidFill>
                  <a:schemeClr val="tx1"/>
                </a:solidFill>
              </a:rPr>
              <a:t>L. a small platform that a person stands on when giving a speech or conducting an orchestra, etc.</a:t>
            </a:r>
          </a:p>
          <a:p>
            <a:pPr>
              <a:lnSpc>
                <a:spcPct val="150000"/>
              </a:lnSpc>
            </a:pPr>
            <a:r>
              <a:rPr lang="en-US" altLang="zh-CN" sz="1600" dirty="0">
                <a:solidFill>
                  <a:schemeClr val="tx1"/>
                </a:solidFill>
              </a:rPr>
              <a:t>M. a style of expressing yourself in writing</a:t>
            </a:r>
            <a:endParaRPr lang="zh-CN" altLang="en-US" sz="1600" dirty="0">
              <a:solidFill>
                <a:schemeClr val="tx1"/>
              </a:solidFill>
            </a:endParaRPr>
          </a:p>
        </p:txBody>
      </p:sp>
      <p:cxnSp>
        <p:nvCxnSpPr>
          <p:cNvPr id="7" name="直接箭头连接符 6">
            <a:extLst>
              <a:ext uri="{FF2B5EF4-FFF2-40B4-BE49-F238E27FC236}">
                <a16:creationId xmlns:a16="http://schemas.microsoft.com/office/drawing/2014/main" id="{42D853DC-4C24-48CF-8E36-7BABDDCDD761}"/>
              </a:ext>
            </a:extLst>
          </p:cNvPr>
          <p:cNvCxnSpPr>
            <a:cxnSpLocks/>
          </p:cNvCxnSpPr>
          <p:nvPr/>
        </p:nvCxnSpPr>
        <p:spPr>
          <a:xfrm>
            <a:off x="1243012" y="1188756"/>
            <a:ext cx="1228726" cy="39547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直接箭头连接符 7">
            <a:extLst>
              <a:ext uri="{FF2B5EF4-FFF2-40B4-BE49-F238E27FC236}">
                <a16:creationId xmlns:a16="http://schemas.microsoft.com/office/drawing/2014/main" id="{6489D552-0ABD-4BED-A202-F4015F170615}"/>
              </a:ext>
            </a:extLst>
          </p:cNvPr>
          <p:cNvCxnSpPr>
            <a:cxnSpLocks/>
          </p:cNvCxnSpPr>
          <p:nvPr/>
        </p:nvCxnSpPr>
        <p:spPr>
          <a:xfrm>
            <a:off x="1050131" y="1548837"/>
            <a:ext cx="1421607" cy="49662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直接箭头连接符 9">
            <a:extLst>
              <a:ext uri="{FF2B5EF4-FFF2-40B4-BE49-F238E27FC236}">
                <a16:creationId xmlns:a16="http://schemas.microsoft.com/office/drawing/2014/main" id="{86FA34B0-62EE-496D-9C53-DAD017632DCE}"/>
              </a:ext>
            </a:extLst>
          </p:cNvPr>
          <p:cNvCxnSpPr>
            <a:cxnSpLocks/>
          </p:cNvCxnSpPr>
          <p:nvPr/>
        </p:nvCxnSpPr>
        <p:spPr>
          <a:xfrm>
            <a:off x="1760934" y="2054596"/>
            <a:ext cx="710804" cy="3448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接箭头连接符 13">
            <a:extLst>
              <a:ext uri="{FF2B5EF4-FFF2-40B4-BE49-F238E27FC236}">
                <a16:creationId xmlns:a16="http://schemas.microsoft.com/office/drawing/2014/main" id="{397D77D7-49C1-4F82-9E59-482AEE8ABD85}"/>
              </a:ext>
            </a:extLst>
          </p:cNvPr>
          <p:cNvCxnSpPr>
            <a:cxnSpLocks/>
          </p:cNvCxnSpPr>
          <p:nvPr/>
        </p:nvCxnSpPr>
        <p:spPr>
          <a:xfrm>
            <a:off x="1243012" y="2471738"/>
            <a:ext cx="1228726" cy="33084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直接箭头连接符 16">
            <a:extLst>
              <a:ext uri="{FF2B5EF4-FFF2-40B4-BE49-F238E27FC236}">
                <a16:creationId xmlns:a16="http://schemas.microsoft.com/office/drawing/2014/main" id="{2C987032-8D5C-4D58-A4E9-219DEFA04A10}"/>
              </a:ext>
            </a:extLst>
          </p:cNvPr>
          <p:cNvCxnSpPr>
            <a:cxnSpLocks/>
          </p:cNvCxnSpPr>
          <p:nvPr/>
        </p:nvCxnSpPr>
        <p:spPr>
          <a:xfrm>
            <a:off x="1243012" y="2786063"/>
            <a:ext cx="1228726" cy="34113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B568798F-8AB8-46C6-8B0F-5BBDC97DB71E}"/>
              </a:ext>
            </a:extLst>
          </p:cNvPr>
          <p:cNvCxnSpPr>
            <a:cxnSpLocks/>
          </p:cNvCxnSpPr>
          <p:nvPr/>
        </p:nvCxnSpPr>
        <p:spPr>
          <a:xfrm>
            <a:off x="953691" y="3251850"/>
            <a:ext cx="1518047" cy="1049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直接箭头连接符 22">
            <a:extLst>
              <a:ext uri="{FF2B5EF4-FFF2-40B4-BE49-F238E27FC236}">
                <a16:creationId xmlns:a16="http://schemas.microsoft.com/office/drawing/2014/main" id="{53072D98-D597-46A9-8168-89FDF378B98D}"/>
              </a:ext>
            </a:extLst>
          </p:cNvPr>
          <p:cNvCxnSpPr>
            <a:cxnSpLocks/>
          </p:cNvCxnSpPr>
          <p:nvPr/>
        </p:nvCxnSpPr>
        <p:spPr>
          <a:xfrm>
            <a:off x="1309092" y="3685077"/>
            <a:ext cx="1259086" cy="2320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直接箭头连接符 25">
            <a:extLst>
              <a:ext uri="{FF2B5EF4-FFF2-40B4-BE49-F238E27FC236}">
                <a16:creationId xmlns:a16="http://schemas.microsoft.com/office/drawing/2014/main" id="{C2F0507F-816A-4A4B-B2C6-3E33EE86A2FB}"/>
              </a:ext>
            </a:extLst>
          </p:cNvPr>
          <p:cNvCxnSpPr>
            <a:cxnSpLocks/>
          </p:cNvCxnSpPr>
          <p:nvPr/>
        </p:nvCxnSpPr>
        <p:spPr>
          <a:xfrm flipV="1">
            <a:off x="1518323" y="1704590"/>
            <a:ext cx="953415" cy="23273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直接箭头连接符 28">
            <a:extLst>
              <a:ext uri="{FF2B5EF4-FFF2-40B4-BE49-F238E27FC236}">
                <a16:creationId xmlns:a16="http://schemas.microsoft.com/office/drawing/2014/main" id="{923CC5C6-7F47-4ACE-9770-E8F97E405281}"/>
              </a:ext>
            </a:extLst>
          </p:cNvPr>
          <p:cNvCxnSpPr>
            <a:cxnSpLocks/>
          </p:cNvCxnSpPr>
          <p:nvPr/>
        </p:nvCxnSpPr>
        <p:spPr>
          <a:xfrm flipV="1">
            <a:off x="1042988" y="2368921"/>
            <a:ext cx="1525190" cy="2122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直接箭头连接符 31">
            <a:extLst>
              <a:ext uri="{FF2B5EF4-FFF2-40B4-BE49-F238E27FC236}">
                <a16:creationId xmlns:a16="http://schemas.microsoft.com/office/drawing/2014/main" id="{13D20A6A-992C-49F7-ADEA-4880CC17C692}"/>
              </a:ext>
            </a:extLst>
          </p:cNvPr>
          <p:cNvCxnSpPr>
            <a:cxnSpLocks/>
          </p:cNvCxnSpPr>
          <p:nvPr/>
        </p:nvCxnSpPr>
        <p:spPr>
          <a:xfrm flipV="1">
            <a:off x="1518323" y="2018125"/>
            <a:ext cx="960558" cy="30094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直接箭头连接符 34">
            <a:extLst>
              <a:ext uri="{FF2B5EF4-FFF2-40B4-BE49-F238E27FC236}">
                <a16:creationId xmlns:a16="http://schemas.microsoft.com/office/drawing/2014/main" id="{F9F928AD-9B97-4EB9-BD09-E5A3CF7D6AB0}"/>
              </a:ext>
            </a:extLst>
          </p:cNvPr>
          <p:cNvCxnSpPr>
            <a:cxnSpLocks/>
          </p:cNvCxnSpPr>
          <p:nvPr/>
        </p:nvCxnSpPr>
        <p:spPr>
          <a:xfrm flipV="1">
            <a:off x="1664494" y="1335263"/>
            <a:ext cx="814387" cy="40102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直接箭头连接符 37">
            <a:extLst>
              <a:ext uri="{FF2B5EF4-FFF2-40B4-BE49-F238E27FC236}">
                <a16:creationId xmlns:a16="http://schemas.microsoft.com/office/drawing/2014/main" id="{A8666BAE-A4C9-4CA0-8250-D2A65AFFE20C}"/>
              </a:ext>
            </a:extLst>
          </p:cNvPr>
          <p:cNvCxnSpPr>
            <a:cxnSpLocks/>
          </p:cNvCxnSpPr>
          <p:nvPr/>
        </p:nvCxnSpPr>
        <p:spPr>
          <a:xfrm flipV="1">
            <a:off x="1475185" y="2852526"/>
            <a:ext cx="935833" cy="29276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直接箭头连接符 40">
            <a:extLst>
              <a:ext uri="{FF2B5EF4-FFF2-40B4-BE49-F238E27FC236}">
                <a16:creationId xmlns:a16="http://schemas.microsoft.com/office/drawing/2014/main" id="{82E57900-B049-4F2E-8292-F2E94E6AC05A}"/>
              </a:ext>
            </a:extLst>
          </p:cNvPr>
          <p:cNvCxnSpPr>
            <a:cxnSpLocks/>
          </p:cNvCxnSpPr>
          <p:nvPr/>
        </p:nvCxnSpPr>
        <p:spPr>
          <a:xfrm flipV="1">
            <a:off x="1475185" y="3552331"/>
            <a:ext cx="996553" cy="25879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924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What is the size of the Sydney Opera House?</a:t>
            </a:r>
          </a:p>
        </p:txBody>
      </p:sp>
      <p:sp>
        <p:nvSpPr>
          <p:cNvPr id="4" name="矩形 3">
            <a:extLst>
              <a:ext uri="{FF2B5EF4-FFF2-40B4-BE49-F238E27FC236}">
                <a16:creationId xmlns:a16="http://schemas.microsoft.com/office/drawing/2014/main" id="{A50487BB-0745-4F8D-B7EB-8E24DAB32775}"/>
              </a:ext>
            </a:extLst>
          </p:cNvPr>
          <p:cNvSpPr/>
          <p:nvPr/>
        </p:nvSpPr>
        <p:spPr>
          <a:xfrm>
            <a:off x="936386" y="1444714"/>
            <a:ext cx="7150339" cy="461665"/>
          </a:xfrm>
          <a:prstGeom prst="rect">
            <a:avLst/>
          </a:prstGeom>
        </p:spPr>
        <p:txBody>
          <a:bodyPr wrap="square">
            <a:spAutoFit/>
          </a:bodyPr>
          <a:lstStyle/>
          <a:p>
            <a:r>
              <a:rPr lang="en-US" altLang="zh-CN" sz="2400" dirty="0">
                <a:solidFill>
                  <a:srgbClr val="FF0000"/>
                </a:solidFill>
              </a:rPr>
              <a:t>The building covers 1.8 hectares (4.5 acres) of land.</a:t>
            </a:r>
            <a:endParaRPr lang="zh-CN" altLang="en-US" sz="2400" dirty="0">
              <a:solidFill>
                <a:srgbClr val="FF0000"/>
              </a:solidFill>
            </a:endParaRPr>
          </a:p>
        </p:txBody>
      </p:sp>
    </p:spTree>
    <p:extLst>
      <p:ext uri="{BB962C8B-B14F-4D97-AF65-F5344CB8AC3E}">
        <p14:creationId xmlns:p14="http://schemas.microsoft.com/office/powerpoint/2010/main" val="268949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955537"/>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 Please read the following news supplied by Tourism Queensland in Australia, then try to answer the following questions.</a:t>
            </a:r>
          </a:p>
        </p:txBody>
      </p:sp>
      <p:sp>
        <p:nvSpPr>
          <p:cNvPr id="3" name="矩形 2">
            <a:extLst>
              <a:ext uri="{FF2B5EF4-FFF2-40B4-BE49-F238E27FC236}">
                <a16:creationId xmlns:a16="http://schemas.microsoft.com/office/drawing/2014/main" id="{2D22A2AD-E322-4A2F-9796-ED9B36DFB5DA}"/>
              </a:ext>
            </a:extLst>
          </p:cNvPr>
          <p:cNvSpPr/>
          <p:nvPr/>
        </p:nvSpPr>
        <p:spPr>
          <a:xfrm>
            <a:off x="268041" y="1765656"/>
            <a:ext cx="11655917" cy="4455835"/>
          </a:xfrm>
          <a:prstGeom prst="rect">
            <a:avLst/>
          </a:prstGeom>
        </p:spPr>
        <p:txBody>
          <a:bodyPr wrap="square">
            <a:spAutoFit/>
          </a:bodyPr>
          <a:lstStyle/>
          <a:p>
            <a:pPr algn="ctr">
              <a:lnSpc>
                <a:spcPct val="150000"/>
              </a:lnSpc>
            </a:pPr>
            <a:r>
              <a:rPr lang="en-US" altLang="zh-CN" sz="2400" dirty="0"/>
              <a:t>About the Best Job in the World</a:t>
            </a:r>
          </a:p>
          <a:p>
            <a:pPr>
              <a:lnSpc>
                <a:spcPct val="150000"/>
              </a:lnSpc>
            </a:pPr>
            <a:r>
              <a:rPr lang="zh-CN" altLang="en-US" sz="2400" dirty="0"/>
              <a:t>　　</a:t>
            </a:r>
            <a:r>
              <a:rPr lang="en-US" altLang="zh-CN" sz="2400" dirty="0"/>
              <a:t>After a worldwide search, Ben </a:t>
            </a:r>
            <a:r>
              <a:rPr lang="en-US" altLang="zh-CN" sz="2400" dirty="0" err="1"/>
              <a:t>Southall</a:t>
            </a:r>
            <a:r>
              <a:rPr lang="en-US" altLang="zh-CN" sz="2400" dirty="0"/>
              <a:t> was chosen as Tourism Queensland’s Islands Care- taker, or what we like to </a:t>
            </a:r>
            <a:r>
              <a:rPr lang="en-US" altLang="zh-CN" sz="2400" dirty="0" err="1"/>
              <a:t>call“the</a:t>
            </a:r>
            <a:r>
              <a:rPr lang="en-US" altLang="zh-CN" sz="2400" dirty="0"/>
              <a:t> Best Job in the </a:t>
            </a:r>
            <a:r>
              <a:rPr lang="en-US" altLang="zh-CN" sz="2400" dirty="0" err="1"/>
              <a:t>World”.The</a:t>
            </a:r>
            <a:r>
              <a:rPr lang="en-US" altLang="zh-CN" sz="2400" dirty="0"/>
              <a:t> role is a newly created position de- signed to help promote the Islands of the Great Barrier Reef to the world.</a:t>
            </a:r>
          </a:p>
          <a:p>
            <a:pPr>
              <a:lnSpc>
                <a:spcPct val="150000"/>
              </a:lnSpc>
            </a:pPr>
            <a:r>
              <a:rPr lang="zh-CN" altLang="en-US" sz="2400" dirty="0"/>
              <a:t>　　</a:t>
            </a:r>
            <a:r>
              <a:rPr lang="en-US" altLang="zh-CN" sz="2400" dirty="0"/>
              <a:t>Ben was selected from more than 34,000 people from around the globe who applied for the Best Job in the World. He will work for six months exploring the Islands of the Great Barrier Reef and report on his travels through regular blog posts.</a:t>
            </a:r>
            <a:endParaRPr lang="zh-CN" altLang="en-US" sz="2400" dirty="0"/>
          </a:p>
        </p:txBody>
      </p:sp>
    </p:spTree>
    <p:extLst>
      <p:ext uri="{BB962C8B-B14F-4D97-AF65-F5344CB8AC3E}">
        <p14:creationId xmlns:p14="http://schemas.microsoft.com/office/powerpoint/2010/main" val="225032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延期 1">
            <a:extLst>
              <a:ext uri="{FF2B5EF4-FFF2-40B4-BE49-F238E27FC236}">
                <a16:creationId xmlns:a16="http://schemas.microsoft.com/office/drawing/2014/main" id="{F8838D60-5FD7-4DB4-8C67-9EA3BFA5D879}"/>
              </a:ext>
            </a:extLst>
          </p:cNvPr>
          <p:cNvSpPr/>
          <p:nvPr/>
        </p:nvSpPr>
        <p:spPr>
          <a:xfrm>
            <a:off x="342900" y="728663"/>
            <a:ext cx="3386138" cy="542925"/>
          </a:xfrm>
          <a:prstGeom prst="flowChartDelay">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A85CF126-3C91-476A-9F03-ADED8EA5A374}"/>
              </a:ext>
            </a:extLst>
          </p:cNvPr>
          <p:cNvSpPr/>
          <p:nvPr/>
        </p:nvSpPr>
        <p:spPr>
          <a:xfrm>
            <a:off x="713610" y="523456"/>
            <a:ext cx="2186753" cy="719556"/>
          </a:xfrm>
          <a:prstGeom prst="rect">
            <a:avLst/>
          </a:prstGeom>
        </p:spPr>
        <p:txBody>
          <a:bodyPr wrap="square">
            <a:spAutoFit/>
          </a:bodyPr>
          <a:lstStyle/>
          <a:p>
            <a:pPr>
              <a:lnSpc>
                <a:spcPct val="200000"/>
              </a:lnSpc>
            </a:pPr>
            <a:r>
              <a:rPr lang="en-US" altLang="zh-CN" sz="2400" b="1" dirty="0">
                <a:latin typeface="+mn-ea"/>
                <a:cs typeface="Times New Roman" panose="02020603050405020304" pitchFamily="18" charset="0"/>
              </a:rPr>
              <a:t>Leading In</a:t>
            </a:r>
            <a:endParaRPr lang="zh-CN" altLang="en-US" sz="2400" b="1" dirty="0">
              <a:latin typeface="+mn-ea"/>
              <a:cs typeface="Times New Roman" panose="02020603050405020304" pitchFamily="18" charset="0"/>
            </a:endParaRPr>
          </a:p>
        </p:txBody>
      </p:sp>
      <p:pic>
        <p:nvPicPr>
          <p:cNvPr id="4" name="图片 3">
            <a:extLst>
              <a:ext uri="{FF2B5EF4-FFF2-40B4-BE49-F238E27FC236}">
                <a16:creationId xmlns:a16="http://schemas.microsoft.com/office/drawing/2014/main" id="{A284BF5D-5686-4830-A628-4B46350EC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2266950"/>
            <a:ext cx="5915825" cy="3748088"/>
          </a:xfrm>
          <a:prstGeom prst="rect">
            <a:avLst/>
          </a:prstGeom>
        </p:spPr>
      </p:pic>
      <p:pic>
        <p:nvPicPr>
          <p:cNvPr id="9" name="图片 8">
            <a:extLst>
              <a:ext uri="{FF2B5EF4-FFF2-40B4-BE49-F238E27FC236}">
                <a16:creationId xmlns:a16="http://schemas.microsoft.com/office/drawing/2014/main" id="{080F13E9-417F-4C95-80CC-B34FEC883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725" y="2266950"/>
            <a:ext cx="5739692" cy="3748088"/>
          </a:xfrm>
          <a:prstGeom prst="rect">
            <a:avLst/>
          </a:prstGeom>
        </p:spPr>
      </p:pic>
      <p:sp>
        <p:nvSpPr>
          <p:cNvPr id="6" name="矩形 5">
            <a:extLst>
              <a:ext uri="{FF2B5EF4-FFF2-40B4-BE49-F238E27FC236}">
                <a16:creationId xmlns:a16="http://schemas.microsoft.com/office/drawing/2014/main" id="{C378AE6B-CE54-4073-89E1-8CC5266C9697}"/>
              </a:ext>
            </a:extLst>
          </p:cNvPr>
          <p:cNvSpPr/>
          <p:nvPr/>
        </p:nvSpPr>
        <p:spPr>
          <a:xfrm>
            <a:off x="3529011" y="2994536"/>
            <a:ext cx="1743077" cy="1569660"/>
          </a:xfrm>
          <a:prstGeom prst="rect">
            <a:avLst/>
          </a:prstGeom>
        </p:spPr>
        <p:txBody>
          <a:bodyPr wrap="square">
            <a:spAutoFit/>
          </a:bodyPr>
          <a:lstStyle/>
          <a:p>
            <a:r>
              <a:rPr lang="en-US" altLang="zh-CN" sz="2400" dirty="0">
                <a:solidFill>
                  <a:srgbClr val="FF0000"/>
                </a:solidFill>
              </a:rPr>
              <a:t>Kangaroo, Ayer’s Rock, Koala </a:t>
            </a:r>
            <a:endParaRPr lang="zh-CN" altLang="en-US" sz="2400" dirty="0">
              <a:solidFill>
                <a:srgbClr val="FF0000"/>
              </a:solidFill>
            </a:endParaRPr>
          </a:p>
        </p:txBody>
      </p:sp>
      <p:sp>
        <p:nvSpPr>
          <p:cNvPr id="8" name="矩形 7">
            <a:extLst>
              <a:ext uri="{FF2B5EF4-FFF2-40B4-BE49-F238E27FC236}">
                <a16:creationId xmlns:a16="http://schemas.microsoft.com/office/drawing/2014/main" id="{44C9E874-CE6A-46C5-93D9-534639ACCB04}"/>
              </a:ext>
            </a:extLst>
          </p:cNvPr>
          <p:cNvSpPr/>
          <p:nvPr/>
        </p:nvSpPr>
        <p:spPr>
          <a:xfrm>
            <a:off x="9444836" y="2994536"/>
            <a:ext cx="1743077" cy="1938992"/>
          </a:xfrm>
          <a:prstGeom prst="rect">
            <a:avLst/>
          </a:prstGeom>
        </p:spPr>
        <p:txBody>
          <a:bodyPr wrap="square">
            <a:spAutoFit/>
          </a:bodyPr>
          <a:lstStyle/>
          <a:p>
            <a:r>
              <a:rPr lang="en-US" altLang="zh-CN" sz="2400" dirty="0">
                <a:solidFill>
                  <a:srgbClr val="FF0000"/>
                </a:solidFill>
              </a:rPr>
              <a:t>Tower of London, Union Jack, Buckingham Palace</a:t>
            </a:r>
            <a:endParaRPr lang="zh-CN" altLang="en-US" sz="2400" dirty="0">
              <a:solidFill>
                <a:srgbClr val="FF0000"/>
              </a:solidFill>
            </a:endParaRPr>
          </a:p>
        </p:txBody>
      </p:sp>
    </p:spTree>
    <p:extLst>
      <p:ext uri="{BB962C8B-B14F-4D97-AF65-F5344CB8AC3E}">
        <p14:creationId xmlns:p14="http://schemas.microsoft.com/office/powerpoint/2010/main" val="157194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955537"/>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 Please read the following news supplied by Tourism Queensland in Australia, then try to answer the following questions.</a:t>
            </a:r>
          </a:p>
        </p:txBody>
      </p:sp>
      <p:sp>
        <p:nvSpPr>
          <p:cNvPr id="3" name="矩形 2">
            <a:extLst>
              <a:ext uri="{FF2B5EF4-FFF2-40B4-BE49-F238E27FC236}">
                <a16:creationId xmlns:a16="http://schemas.microsoft.com/office/drawing/2014/main" id="{2D22A2AD-E322-4A2F-9796-ED9B36DFB5DA}"/>
              </a:ext>
            </a:extLst>
          </p:cNvPr>
          <p:cNvSpPr/>
          <p:nvPr/>
        </p:nvSpPr>
        <p:spPr>
          <a:xfrm>
            <a:off x="268041" y="1765656"/>
            <a:ext cx="11655917" cy="4455835"/>
          </a:xfrm>
          <a:prstGeom prst="rect">
            <a:avLst/>
          </a:prstGeom>
        </p:spPr>
        <p:txBody>
          <a:bodyPr wrap="square">
            <a:spAutoFit/>
          </a:bodyPr>
          <a:lstStyle/>
          <a:p>
            <a:pPr>
              <a:lnSpc>
                <a:spcPct val="150000"/>
              </a:lnSpc>
            </a:pPr>
            <a:r>
              <a:rPr lang="zh-CN" altLang="en-US" sz="2400" dirty="0"/>
              <a:t>　　</a:t>
            </a:r>
            <a:r>
              <a:rPr lang="en-US" altLang="zh-CN" sz="2400" dirty="0"/>
              <a:t>Applications for the job opened in January 2009, with would-be caretakers sending in 60- second videos showing their creativity and skills. From a shortlist of 50 applicants, Ben was amongst the final 16 applicants who travelled to Queensland in early May for the final selection process.</a:t>
            </a:r>
          </a:p>
          <a:p>
            <a:pPr>
              <a:lnSpc>
                <a:spcPct val="150000"/>
              </a:lnSpc>
            </a:pPr>
            <a:r>
              <a:rPr lang="zh-CN" altLang="en-US" sz="2400" dirty="0"/>
              <a:t>　　</a:t>
            </a:r>
            <a:r>
              <a:rPr lang="en-US" altLang="zh-CN" sz="2400" dirty="0"/>
              <a:t>Ben will immerse himself in life above and below the Islands of the Great Barrier Reef. A keen diver and sailor, he’s going to experience the full wonder and ecological diversity of the reef and islands. And you can follow Ben’s adventures through this blog!</a:t>
            </a:r>
            <a:endParaRPr lang="zh-CN" altLang="en-US" sz="2400" dirty="0"/>
          </a:p>
        </p:txBody>
      </p:sp>
    </p:spTree>
    <p:extLst>
      <p:ext uri="{BB962C8B-B14F-4D97-AF65-F5344CB8AC3E}">
        <p14:creationId xmlns:p14="http://schemas.microsoft.com/office/powerpoint/2010/main" val="17390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955537"/>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 Please read the following news supplied by Tourism Queensland in Australia, then try to answer the following questions.</a:t>
            </a:r>
          </a:p>
        </p:txBody>
      </p:sp>
      <p:sp>
        <p:nvSpPr>
          <p:cNvPr id="3" name="矩形 2">
            <a:extLst>
              <a:ext uri="{FF2B5EF4-FFF2-40B4-BE49-F238E27FC236}">
                <a16:creationId xmlns:a16="http://schemas.microsoft.com/office/drawing/2014/main" id="{2D22A2AD-E322-4A2F-9796-ED9B36DFB5DA}"/>
              </a:ext>
            </a:extLst>
          </p:cNvPr>
          <p:cNvSpPr/>
          <p:nvPr/>
        </p:nvSpPr>
        <p:spPr>
          <a:xfrm>
            <a:off x="268041" y="1765656"/>
            <a:ext cx="11655917" cy="3347840"/>
          </a:xfrm>
          <a:prstGeom prst="rect">
            <a:avLst/>
          </a:prstGeom>
        </p:spPr>
        <p:txBody>
          <a:bodyPr wrap="square">
            <a:spAutoFit/>
          </a:bodyPr>
          <a:lstStyle/>
          <a:p>
            <a:pPr>
              <a:lnSpc>
                <a:spcPct val="150000"/>
              </a:lnSpc>
            </a:pPr>
            <a:r>
              <a:rPr lang="en-US" altLang="zh-CN" sz="2400" dirty="0"/>
              <a:t>Questions:</a:t>
            </a:r>
          </a:p>
          <a:p>
            <a:pPr>
              <a:lnSpc>
                <a:spcPct val="150000"/>
              </a:lnSpc>
            </a:pPr>
            <a:r>
              <a:rPr lang="en-US" altLang="zh-CN" sz="2400" dirty="0"/>
              <a:t>1. What </a:t>
            </a:r>
            <a:r>
              <a:rPr lang="en-US" altLang="zh-CN" sz="2400" dirty="0" err="1"/>
              <a:t>is“the</a:t>
            </a:r>
            <a:r>
              <a:rPr lang="en-US" altLang="zh-CN" sz="2400" dirty="0"/>
              <a:t> best job in the </a:t>
            </a:r>
            <a:r>
              <a:rPr lang="en-US" altLang="zh-CN" sz="2400" dirty="0" err="1"/>
              <a:t>world”according</a:t>
            </a:r>
            <a:r>
              <a:rPr lang="en-US" altLang="zh-CN" sz="2400" dirty="0"/>
              <a:t> to the news above?</a:t>
            </a:r>
          </a:p>
          <a:p>
            <a:pPr>
              <a:lnSpc>
                <a:spcPct val="150000"/>
              </a:lnSpc>
            </a:pPr>
            <a:endParaRPr lang="en-US" altLang="zh-CN" sz="2400" dirty="0"/>
          </a:p>
          <a:p>
            <a:pPr>
              <a:lnSpc>
                <a:spcPct val="150000"/>
              </a:lnSpc>
            </a:pPr>
            <a:r>
              <a:rPr lang="en-US" altLang="zh-CN" sz="2400" dirty="0"/>
              <a:t>2. Who </a:t>
            </a:r>
            <a:r>
              <a:rPr lang="en-US" altLang="zh-CN" sz="2400" dirty="0" err="1"/>
              <a:t>got“the</a:t>
            </a:r>
            <a:r>
              <a:rPr lang="en-US" altLang="zh-CN" sz="2400" dirty="0"/>
              <a:t> best job in the </a:t>
            </a:r>
            <a:r>
              <a:rPr lang="en-US" altLang="zh-CN" sz="2400" dirty="0" err="1"/>
              <a:t>world”according</a:t>
            </a:r>
            <a:r>
              <a:rPr lang="en-US" altLang="zh-CN" sz="2400" dirty="0"/>
              <a:t> to the news above?</a:t>
            </a:r>
          </a:p>
          <a:p>
            <a:pPr>
              <a:lnSpc>
                <a:spcPct val="150000"/>
              </a:lnSpc>
            </a:pPr>
            <a:endParaRPr lang="en-US" altLang="zh-CN" sz="2400" dirty="0"/>
          </a:p>
          <a:p>
            <a:pPr>
              <a:lnSpc>
                <a:spcPct val="150000"/>
              </a:lnSpc>
            </a:pPr>
            <a:r>
              <a:rPr lang="en-US" altLang="zh-CN" sz="2400" dirty="0"/>
              <a:t>3. How long will Ben work there?</a:t>
            </a:r>
            <a:endParaRPr lang="zh-CN" altLang="en-US" sz="2400" dirty="0"/>
          </a:p>
        </p:txBody>
      </p:sp>
      <p:sp>
        <p:nvSpPr>
          <p:cNvPr id="4" name="矩形 3">
            <a:extLst>
              <a:ext uri="{FF2B5EF4-FFF2-40B4-BE49-F238E27FC236}">
                <a16:creationId xmlns:a16="http://schemas.microsoft.com/office/drawing/2014/main" id="{E10916A8-3EF8-42CC-867C-AE90D31EF176}"/>
              </a:ext>
            </a:extLst>
          </p:cNvPr>
          <p:cNvSpPr/>
          <p:nvPr/>
        </p:nvSpPr>
        <p:spPr>
          <a:xfrm>
            <a:off x="593486" y="2967335"/>
            <a:ext cx="9122014" cy="461665"/>
          </a:xfrm>
          <a:prstGeom prst="rect">
            <a:avLst/>
          </a:prstGeom>
        </p:spPr>
        <p:txBody>
          <a:bodyPr wrap="square">
            <a:spAutoFit/>
          </a:bodyPr>
          <a:lstStyle/>
          <a:p>
            <a:r>
              <a:rPr lang="en-US" altLang="zh-CN" sz="2400" dirty="0">
                <a:solidFill>
                  <a:srgbClr val="FF0000"/>
                </a:solidFill>
              </a:rPr>
              <a:t>Help promote the islands of the Great Barrier Reef to the world. </a:t>
            </a:r>
            <a:endParaRPr lang="zh-CN" altLang="en-US" sz="2400" dirty="0">
              <a:solidFill>
                <a:srgbClr val="FF0000"/>
              </a:solidFill>
            </a:endParaRPr>
          </a:p>
        </p:txBody>
      </p:sp>
      <p:sp>
        <p:nvSpPr>
          <p:cNvPr id="5" name="矩形 4">
            <a:extLst>
              <a:ext uri="{FF2B5EF4-FFF2-40B4-BE49-F238E27FC236}">
                <a16:creationId xmlns:a16="http://schemas.microsoft.com/office/drawing/2014/main" id="{96FB45E6-87F7-4336-BC8A-D65C9B5566BA}"/>
              </a:ext>
            </a:extLst>
          </p:cNvPr>
          <p:cNvSpPr/>
          <p:nvPr/>
        </p:nvSpPr>
        <p:spPr>
          <a:xfrm>
            <a:off x="593486" y="4040415"/>
            <a:ext cx="7150339" cy="461665"/>
          </a:xfrm>
          <a:prstGeom prst="rect">
            <a:avLst/>
          </a:prstGeom>
        </p:spPr>
        <p:txBody>
          <a:bodyPr wrap="square">
            <a:spAutoFit/>
          </a:bodyPr>
          <a:lstStyle/>
          <a:p>
            <a:r>
              <a:rPr lang="en-US" altLang="zh-CN" sz="2400" dirty="0">
                <a:solidFill>
                  <a:srgbClr val="FF0000"/>
                </a:solidFill>
              </a:rPr>
              <a:t>Ben. </a:t>
            </a:r>
            <a:endParaRPr lang="zh-CN" altLang="en-US" sz="2400" dirty="0">
              <a:solidFill>
                <a:srgbClr val="FF0000"/>
              </a:solidFill>
            </a:endParaRPr>
          </a:p>
        </p:txBody>
      </p:sp>
      <p:sp>
        <p:nvSpPr>
          <p:cNvPr id="6" name="矩形 5">
            <a:extLst>
              <a:ext uri="{FF2B5EF4-FFF2-40B4-BE49-F238E27FC236}">
                <a16:creationId xmlns:a16="http://schemas.microsoft.com/office/drawing/2014/main" id="{544F934E-066C-48A3-9D68-0B60EC39130B}"/>
              </a:ext>
            </a:extLst>
          </p:cNvPr>
          <p:cNvSpPr/>
          <p:nvPr/>
        </p:nvSpPr>
        <p:spPr>
          <a:xfrm>
            <a:off x="593486" y="5135471"/>
            <a:ext cx="7150339" cy="461665"/>
          </a:xfrm>
          <a:prstGeom prst="rect">
            <a:avLst/>
          </a:prstGeom>
        </p:spPr>
        <p:txBody>
          <a:bodyPr wrap="square">
            <a:spAutoFit/>
          </a:bodyPr>
          <a:lstStyle/>
          <a:p>
            <a:r>
              <a:rPr lang="en-US" altLang="zh-CN" sz="2400" dirty="0">
                <a:solidFill>
                  <a:srgbClr val="FF0000"/>
                </a:solidFill>
              </a:rPr>
              <a:t>Six months.</a:t>
            </a:r>
            <a:endParaRPr lang="zh-CN" altLang="en-US" sz="2400" dirty="0">
              <a:solidFill>
                <a:srgbClr val="FF0000"/>
              </a:solidFill>
            </a:endParaRPr>
          </a:p>
        </p:txBody>
      </p:sp>
    </p:spTree>
    <p:extLst>
      <p:ext uri="{BB962C8B-B14F-4D97-AF65-F5344CB8AC3E}">
        <p14:creationId xmlns:p14="http://schemas.microsoft.com/office/powerpoint/2010/main" val="48192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4 </a:t>
            </a:r>
            <a:r>
              <a:rPr lang="en-US" altLang="zh-CN" sz="2000" b="1" i="1" dirty="0">
                <a:latin typeface="Times New Roman" panose="02020603050405020304" pitchFamily="18" charset="0"/>
                <a:cs typeface="Times New Roman" panose="02020603050405020304" pitchFamily="18" charset="0"/>
              </a:rPr>
              <a:t> Oral Presentation</a:t>
            </a:r>
          </a:p>
        </p:txBody>
      </p:sp>
      <p:sp>
        <p:nvSpPr>
          <p:cNvPr id="3" name="矩形 2">
            <a:extLst>
              <a:ext uri="{FF2B5EF4-FFF2-40B4-BE49-F238E27FC236}">
                <a16:creationId xmlns:a16="http://schemas.microsoft.com/office/drawing/2014/main" id="{2D22A2AD-E322-4A2F-9796-ED9B36DFB5DA}"/>
              </a:ext>
            </a:extLst>
          </p:cNvPr>
          <p:cNvSpPr/>
          <p:nvPr/>
        </p:nvSpPr>
        <p:spPr>
          <a:xfrm>
            <a:off x="268041" y="1765656"/>
            <a:ext cx="11655917" cy="2793842"/>
          </a:xfrm>
          <a:prstGeom prst="rect">
            <a:avLst/>
          </a:prstGeom>
        </p:spPr>
        <p:txBody>
          <a:bodyPr wrap="square">
            <a:spAutoFit/>
          </a:bodyPr>
          <a:lstStyle/>
          <a:p>
            <a:pPr>
              <a:lnSpc>
                <a:spcPct val="150000"/>
              </a:lnSpc>
            </a:pPr>
            <a:r>
              <a:rPr lang="en-US" altLang="zh-CN" sz="2400" dirty="0"/>
              <a:t>Describe a building that you enjoy the time being there.</a:t>
            </a:r>
          </a:p>
          <a:p>
            <a:pPr>
              <a:lnSpc>
                <a:spcPct val="150000"/>
              </a:lnSpc>
            </a:pPr>
            <a:r>
              <a:rPr lang="en-US" altLang="zh-CN" sz="2400" dirty="0"/>
              <a:t>You should say:</a:t>
            </a:r>
          </a:p>
          <a:p>
            <a:pPr>
              <a:lnSpc>
                <a:spcPct val="150000"/>
              </a:lnSpc>
            </a:pPr>
            <a:r>
              <a:rPr lang="en-US" altLang="zh-CN" sz="2400" dirty="0"/>
              <a:t>• where it is;</a:t>
            </a:r>
          </a:p>
          <a:p>
            <a:pPr>
              <a:lnSpc>
                <a:spcPct val="150000"/>
              </a:lnSpc>
            </a:pPr>
            <a:r>
              <a:rPr lang="en-US" altLang="zh-CN" sz="2400" dirty="0"/>
              <a:t>• what it looks like;</a:t>
            </a:r>
          </a:p>
          <a:p>
            <a:pPr>
              <a:lnSpc>
                <a:spcPct val="150000"/>
              </a:lnSpc>
            </a:pPr>
            <a:r>
              <a:rPr lang="en-US" altLang="zh-CN" sz="2400" dirty="0"/>
              <a:t>• when you went there.</a:t>
            </a:r>
            <a:endParaRPr lang="zh-CN" altLang="en-US" sz="2400" dirty="0"/>
          </a:p>
        </p:txBody>
      </p:sp>
    </p:spTree>
    <p:extLst>
      <p:ext uri="{BB962C8B-B14F-4D97-AF65-F5344CB8AC3E}">
        <p14:creationId xmlns:p14="http://schemas.microsoft.com/office/powerpoint/2010/main" val="23117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E37016-6D85-446C-AC17-38FB9850186E}"/>
              </a:ext>
            </a:extLst>
          </p:cNvPr>
          <p:cNvSpPr/>
          <p:nvPr/>
        </p:nvSpPr>
        <p:spPr>
          <a:xfrm>
            <a:off x="436322" y="383837"/>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4 </a:t>
            </a:r>
            <a:r>
              <a:rPr lang="en-US" altLang="zh-CN" sz="2000" b="1" i="1" dirty="0">
                <a:latin typeface="Times New Roman" panose="02020603050405020304" pitchFamily="18" charset="0"/>
                <a:cs typeface="Times New Roman" panose="02020603050405020304" pitchFamily="18" charset="0"/>
              </a:rPr>
              <a:t> Oral Presentation</a:t>
            </a:r>
          </a:p>
        </p:txBody>
      </p:sp>
      <p:sp>
        <p:nvSpPr>
          <p:cNvPr id="4" name="矩形 3">
            <a:extLst>
              <a:ext uri="{FF2B5EF4-FFF2-40B4-BE49-F238E27FC236}">
                <a16:creationId xmlns:a16="http://schemas.microsoft.com/office/drawing/2014/main" id="{A5AC5294-8213-4653-B744-4F9A1EC35462}"/>
              </a:ext>
            </a:extLst>
          </p:cNvPr>
          <p:cNvSpPr/>
          <p:nvPr/>
        </p:nvSpPr>
        <p:spPr>
          <a:xfrm>
            <a:off x="779223" y="1563596"/>
            <a:ext cx="10007840" cy="2677656"/>
          </a:xfrm>
          <a:prstGeom prst="rect">
            <a:avLst/>
          </a:prstGeom>
        </p:spPr>
        <p:txBody>
          <a:bodyPr wrap="square">
            <a:spAutoFit/>
          </a:bodyPr>
          <a:lstStyle/>
          <a:p>
            <a:r>
              <a:rPr lang="en-US" altLang="zh-CN" sz="2400" dirty="0" err="1">
                <a:solidFill>
                  <a:srgbClr val="FF0000"/>
                </a:solidFill>
              </a:rPr>
              <a:t>Wenfeng</a:t>
            </a:r>
            <a:r>
              <a:rPr lang="en-US" altLang="zh-CN" sz="2400" dirty="0">
                <a:solidFill>
                  <a:srgbClr val="FF0000"/>
                </a:solidFill>
              </a:rPr>
              <a:t> Tower, built in 1420, is located in the southern of Anyang City. During the Ming and Qing dynasties, people came to the tower to worship the God of Heaven and pray for a good harvest. Nowadays, it serves as a museum of history. Murals of </a:t>
            </a:r>
            <a:r>
              <a:rPr lang="en-US" altLang="zh-CN" sz="2400" dirty="0" err="1">
                <a:solidFill>
                  <a:srgbClr val="FF0000"/>
                </a:solidFill>
              </a:rPr>
              <a:t>Wenfeng</a:t>
            </a:r>
            <a:r>
              <a:rPr lang="en-US" altLang="zh-CN" sz="2400" dirty="0">
                <a:solidFill>
                  <a:srgbClr val="FF0000"/>
                </a:solidFill>
              </a:rPr>
              <a:t> Tower give visitors a feel for the great artistic achievements of ancient Chinese civilization. In a word, I think the </a:t>
            </a:r>
            <a:r>
              <a:rPr lang="en-US" altLang="zh-CN" sz="2400" dirty="0" err="1">
                <a:solidFill>
                  <a:srgbClr val="FF0000"/>
                </a:solidFill>
              </a:rPr>
              <a:t>Wenfeng</a:t>
            </a:r>
            <a:r>
              <a:rPr lang="en-US" altLang="zh-CN" sz="2400" dirty="0">
                <a:solidFill>
                  <a:srgbClr val="FF0000"/>
                </a:solidFill>
              </a:rPr>
              <a:t> Tower is the most interesting building, and it is the oldest building in my hometown.</a:t>
            </a:r>
            <a:endParaRPr lang="zh-CN" altLang="en-US" sz="2400" dirty="0">
              <a:solidFill>
                <a:srgbClr val="FF0000"/>
              </a:solidFill>
            </a:endParaRPr>
          </a:p>
        </p:txBody>
      </p:sp>
    </p:spTree>
    <p:extLst>
      <p:ext uri="{BB962C8B-B14F-4D97-AF65-F5344CB8AC3E}">
        <p14:creationId xmlns:p14="http://schemas.microsoft.com/office/powerpoint/2010/main" val="3492064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FF15BF8-496F-422C-B23F-D98068DAE64C}"/>
              </a:ext>
            </a:extLst>
          </p:cNvPr>
          <p:cNvPicPr>
            <a:picLocks noChangeAspect="1"/>
          </p:cNvPicPr>
          <p:nvPr/>
        </p:nvPicPr>
        <p:blipFill>
          <a:blip r:embed="rId3"/>
          <a:stretch>
            <a:fillRect/>
          </a:stretch>
        </p:blipFill>
        <p:spPr>
          <a:xfrm>
            <a:off x="0" y="-37710"/>
            <a:ext cx="6356687" cy="3595298"/>
          </a:xfrm>
          <a:prstGeom prst="rect">
            <a:avLst/>
          </a:prstGeom>
        </p:spPr>
      </p:pic>
      <p:sp>
        <p:nvSpPr>
          <p:cNvPr id="6" name="文本框 5">
            <a:extLst>
              <a:ext uri="{FF2B5EF4-FFF2-40B4-BE49-F238E27FC236}">
                <a16:creationId xmlns:a16="http://schemas.microsoft.com/office/drawing/2014/main" id="{4C85AAF0-76E6-42C4-905B-609E61CD49BD}"/>
              </a:ext>
            </a:extLst>
          </p:cNvPr>
          <p:cNvSpPr txBox="1"/>
          <p:nvPr/>
        </p:nvSpPr>
        <p:spPr>
          <a:xfrm>
            <a:off x="7053685" y="2505670"/>
            <a:ext cx="3352136" cy="923330"/>
          </a:xfrm>
          <a:prstGeom prst="rect">
            <a:avLst/>
          </a:prstGeom>
          <a:noFill/>
        </p:spPr>
        <p:txBody>
          <a:bodyPr wrap="none" rtlCol="0">
            <a:spAutoFit/>
          </a:bodyPr>
          <a:lstStyle/>
          <a:p>
            <a:r>
              <a:rPr lang="en-US" altLang="zh-CN" sz="5400" b="1" dirty="0">
                <a:solidFill>
                  <a:srgbClr val="00B0F0"/>
                </a:solidFill>
              </a:rPr>
              <a:t>Section C</a:t>
            </a:r>
            <a:endParaRPr lang="zh-CN" altLang="en-US" sz="5400" b="1" dirty="0">
              <a:solidFill>
                <a:srgbClr val="00B0F0"/>
              </a:solidFill>
            </a:endParaRPr>
          </a:p>
        </p:txBody>
      </p:sp>
      <p:sp>
        <p:nvSpPr>
          <p:cNvPr id="7" name="矩形 6">
            <a:extLst>
              <a:ext uri="{FF2B5EF4-FFF2-40B4-BE49-F238E27FC236}">
                <a16:creationId xmlns:a16="http://schemas.microsoft.com/office/drawing/2014/main" id="{750387C0-6768-4A00-83AB-947A73340211}"/>
              </a:ext>
            </a:extLst>
          </p:cNvPr>
          <p:cNvSpPr/>
          <p:nvPr/>
        </p:nvSpPr>
        <p:spPr>
          <a:xfrm>
            <a:off x="0" y="3914775"/>
            <a:ext cx="12192000" cy="92333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3C8A219-AD6E-463F-A637-A6A6AEB55492}"/>
              </a:ext>
            </a:extLst>
          </p:cNvPr>
          <p:cNvSpPr/>
          <p:nvPr/>
        </p:nvSpPr>
        <p:spPr>
          <a:xfrm>
            <a:off x="2563394" y="3919240"/>
            <a:ext cx="7109639" cy="923330"/>
          </a:xfrm>
          <a:prstGeom prst="rect">
            <a:avLst/>
          </a:prstGeom>
        </p:spPr>
        <p:txBody>
          <a:bodyPr wrap="none">
            <a:spAutoFit/>
          </a:bodyPr>
          <a:lstStyle/>
          <a:p>
            <a:r>
              <a:rPr lang="en-US" altLang="zh-CN" sz="5400" b="1" dirty="0">
                <a:solidFill>
                  <a:schemeClr val="bg1"/>
                </a:solidFill>
              </a:rPr>
              <a:t>Reading for Pleasure</a:t>
            </a:r>
            <a:endParaRPr lang="zh-CN" altLang="en-US" sz="5400" b="1" dirty="0">
              <a:solidFill>
                <a:schemeClr val="bg1"/>
              </a:solidFill>
            </a:endParaRPr>
          </a:p>
        </p:txBody>
      </p:sp>
    </p:spTree>
    <p:extLst>
      <p:ext uri="{BB962C8B-B14F-4D97-AF65-F5344CB8AC3E}">
        <p14:creationId xmlns:p14="http://schemas.microsoft.com/office/powerpoint/2010/main" val="33182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075AE393-6AF9-458B-9FEA-842F9D4C88C6}"/>
              </a:ext>
            </a:extLst>
          </p:cNvPr>
          <p:cNvPicPr>
            <a:picLocks noChangeAspect="1"/>
          </p:cNvPicPr>
          <p:nvPr/>
        </p:nvPicPr>
        <p:blipFill>
          <a:blip r:embed="rId3"/>
          <a:stretch>
            <a:fillRect/>
          </a:stretch>
        </p:blipFill>
        <p:spPr>
          <a:xfrm>
            <a:off x="0" y="0"/>
            <a:ext cx="2085533" cy="985889"/>
          </a:xfrm>
          <a:prstGeom prst="rect">
            <a:avLst/>
          </a:prstGeom>
        </p:spPr>
      </p:pic>
      <p:sp>
        <p:nvSpPr>
          <p:cNvPr id="25" name="矩形 24">
            <a:extLst>
              <a:ext uri="{FF2B5EF4-FFF2-40B4-BE49-F238E27FC236}">
                <a16:creationId xmlns:a16="http://schemas.microsoft.com/office/drawing/2014/main" id="{D7D8A84D-E29F-4990-A53A-424340FA4220}"/>
              </a:ext>
            </a:extLst>
          </p:cNvPr>
          <p:cNvSpPr/>
          <p:nvPr/>
        </p:nvSpPr>
        <p:spPr>
          <a:xfrm>
            <a:off x="4225135" y="628800"/>
            <a:ext cx="4980851" cy="523220"/>
          </a:xfrm>
          <a:prstGeom prst="rect">
            <a:avLst/>
          </a:prstGeom>
        </p:spPr>
        <p:txBody>
          <a:bodyPr wrap="none">
            <a:spAutoFit/>
          </a:bodyPr>
          <a:lstStyle/>
          <a:p>
            <a:r>
              <a:rPr lang="en-US" altLang="zh-CN" sz="2800" b="1" dirty="0"/>
              <a:t>Kangaroos and Koala Bears</a:t>
            </a:r>
            <a:endParaRPr lang="zh-CN" altLang="en-US" sz="2800" b="1" dirty="0"/>
          </a:p>
        </p:txBody>
      </p:sp>
      <p:sp>
        <p:nvSpPr>
          <p:cNvPr id="26" name="矩形 25">
            <a:extLst>
              <a:ext uri="{FF2B5EF4-FFF2-40B4-BE49-F238E27FC236}">
                <a16:creationId xmlns:a16="http://schemas.microsoft.com/office/drawing/2014/main" id="{B8A430D2-E118-4EFA-A0D0-066CC28B2B36}"/>
              </a:ext>
            </a:extLst>
          </p:cNvPr>
          <p:cNvSpPr/>
          <p:nvPr/>
        </p:nvSpPr>
        <p:spPr>
          <a:xfrm>
            <a:off x="188421" y="1318150"/>
            <a:ext cx="11684492" cy="3347840"/>
          </a:xfrm>
          <a:prstGeom prst="rect">
            <a:avLst/>
          </a:prstGeom>
        </p:spPr>
        <p:txBody>
          <a:bodyPr wrap="square">
            <a:spAutoFit/>
          </a:bodyPr>
          <a:lstStyle/>
          <a:p>
            <a:pPr>
              <a:lnSpc>
                <a:spcPct val="150000"/>
              </a:lnSpc>
            </a:pPr>
            <a:r>
              <a:rPr lang="zh-CN" altLang="en-US" sz="2400" dirty="0"/>
              <a:t>　　</a:t>
            </a:r>
            <a:r>
              <a:rPr lang="en-US" altLang="zh-CN" sz="2400" dirty="0"/>
              <a:t>Biodiversity is the variety of life: the different plants, animals and micro- organisms, their genes and the ecosystems of which they are a part. Australia is one of the most diverse countries on the planet. Australia has about 12,000 species of plants. It is home to many animals, some of which are found nowhere else in the world. The kangaroo is one of Australia’s most iconic animals, and most species are endemic to Australia.</a:t>
            </a:r>
            <a:endParaRPr lang="zh-CN" altLang="en-US" sz="2400" dirty="0"/>
          </a:p>
        </p:txBody>
      </p:sp>
    </p:spTree>
    <p:extLst>
      <p:ext uri="{BB962C8B-B14F-4D97-AF65-F5344CB8AC3E}">
        <p14:creationId xmlns:p14="http://schemas.microsoft.com/office/powerpoint/2010/main" val="231255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188421" y="956459"/>
            <a:ext cx="11470179" cy="4455835"/>
          </a:xfrm>
          <a:prstGeom prst="rect">
            <a:avLst/>
          </a:prstGeom>
        </p:spPr>
        <p:txBody>
          <a:bodyPr wrap="square">
            <a:spAutoFit/>
          </a:bodyPr>
          <a:lstStyle/>
          <a:p>
            <a:pPr algn="just">
              <a:lnSpc>
                <a:spcPct val="150000"/>
              </a:lnSpc>
            </a:pPr>
            <a:r>
              <a:rPr lang="en-US" altLang="zh-CN" sz="2400" dirty="0"/>
              <a:t>Kangaroos </a:t>
            </a:r>
          </a:p>
          <a:p>
            <a:pPr algn="just">
              <a:lnSpc>
                <a:spcPct val="150000"/>
              </a:lnSpc>
            </a:pPr>
            <a:r>
              <a:rPr lang="zh-CN" altLang="en-US" sz="2400" dirty="0"/>
              <a:t>　　</a:t>
            </a:r>
            <a:r>
              <a:rPr lang="en-US" altLang="zh-CN" sz="2400" dirty="0"/>
              <a:t>Kangaroos, and their close relatives, vary greatly in size. There are at least 55 different types (called species) of kangaroos. These species are found naturally in the wild only in Australia and New Guinea[1], although feral populations of some species have been introduced in New Zealand, Great Britain and Hawaii.</a:t>
            </a:r>
          </a:p>
          <a:p>
            <a:pPr algn="just">
              <a:lnSpc>
                <a:spcPct val="150000"/>
              </a:lnSpc>
            </a:pPr>
            <a:r>
              <a:rPr lang="zh-CN" altLang="en-US" sz="2400" dirty="0"/>
              <a:t>　　</a:t>
            </a:r>
            <a:r>
              <a:rPr lang="en-US" altLang="zh-CN" sz="2400" dirty="0"/>
              <a:t>The best- known </a:t>
            </a:r>
            <a:r>
              <a:rPr lang="en-US" altLang="zh-CN" sz="2400" dirty="0" err="1"/>
              <a:t>Macropodidaes</a:t>
            </a:r>
            <a:r>
              <a:rPr lang="en-US" altLang="zh-CN" sz="2400" dirty="0"/>
              <a:t>[2] are kangaroos, which is why the </a:t>
            </a:r>
            <a:r>
              <a:rPr lang="en-US" altLang="zh-CN" sz="2400" dirty="0" err="1"/>
              <a:t>word“kangaroo</a:t>
            </a:r>
            <a:r>
              <a:rPr lang="en-US" altLang="zh-CN" sz="2400" dirty="0"/>
              <a:t>” is often used to describe any members of this family. We use “kangaroos” in this text whenever these animals are being discussed in general.</a:t>
            </a:r>
            <a:endParaRPr lang="zh-CN" altLang="en-US" sz="2400" dirty="0"/>
          </a:p>
        </p:txBody>
      </p:sp>
    </p:spTree>
    <p:extLst>
      <p:ext uri="{BB962C8B-B14F-4D97-AF65-F5344CB8AC3E}">
        <p14:creationId xmlns:p14="http://schemas.microsoft.com/office/powerpoint/2010/main" val="113898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3901837"/>
          </a:xfrm>
          <a:prstGeom prst="rect">
            <a:avLst/>
          </a:prstGeom>
        </p:spPr>
        <p:txBody>
          <a:bodyPr wrap="square">
            <a:spAutoFit/>
          </a:bodyPr>
          <a:lstStyle/>
          <a:p>
            <a:pPr algn="just">
              <a:lnSpc>
                <a:spcPct val="150000"/>
              </a:lnSpc>
            </a:pPr>
            <a:r>
              <a:rPr lang="zh-CN" altLang="en-US" sz="2400" dirty="0"/>
              <a:t>　　</a:t>
            </a:r>
            <a:r>
              <a:rPr lang="en-US" altLang="zh-CN" sz="2400" dirty="0"/>
              <a:t>Kangaroos of all sizes have one thing in common—powerful back legs with long feet. They are distinguished from other animals by the way they hop on these strong back legs. Only a few other small mammals, such as hopping mice, do this.</a:t>
            </a:r>
          </a:p>
          <a:p>
            <a:pPr algn="just">
              <a:lnSpc>
                <a:spcPct val="150000"/>
              </a:lnSpc>
            </a:pPr>
            <a:r>
              <a:rPr lang="zh-CN" altLang="en-US" sz="2400" dirty="0"/>
              <a:t>　　</a:t>
            </a:r>
            <a:r>
              <a:rPr lang="en-US" altLang="zh-CN" sz="2400" dirty="0"/>
              <a:t>A tiny newly born kangaroo (usually less than 25 mm long) moves unaided into its</a:t>
            </a:r>
          </a:p>
          <a:p>
            <a:pPr algn="just">
              <a:lnSpc>
                <a:spcPct val="150000"/>
              </a:lnSpc>
            </a:pPr>
            <a:r>
              <a:rPr lang="en-US" altLang="zh-CN" sz="2400" dirty="0"/>
              <a:t>mother’s pouch and attaches itself to one of the four teats. During the early stages of</a:t>
            </a:r>
          </a:p>
          <a:p>
            <a:pPr algn="just">
              <a:lnSpc>
                <a:spcPct val="150000"/>
              </a:lnSpc>
            </a:pPr>
            <a:r>
              <a:rPr lang="en-US" altLang="zh-CN" sz="2400" dirty="0"/>
              <a:t>pouch life the young is permanently attached to the teat, but as it matures and begins to grow hair it also develops the ability to release and reattach itself to the teat.</a:t>
            </a:r>
            <a:endParaRPr lang="zh-CN" altLang="en-US" sz="2400" dirty="0"/>
          </a:p>
        </p:txBody>
      </p:sp>
    </p:spTree>
    <p:extLst>
      <p:ext uri="{BB962C8B-B14F-4D97-AF65-F5344CB8AC3E}">
        <p14:creationId xmlns:p14="http://schemas.microsoft.com/office/powerpoint/2010/main" val="102585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3901837"/>
          </a:xfrm>
          <a:prstGeom prst="rect">
            <a:avLst/>
          </a:prstGeom>
        </p:spPr>
        <p:txBody>
          <a:bodyPr wrap="square">
            <a:spAutoFit/>
          </a:bodyPr>
          <a:lstStyle/>
          <a:p>
            <a:pPr algn="just">
              <a:lnSpc>
                <a:spcPct val="150000"/>
              </a:lnSpc>
            </a:pPr>
            <a:r>
              <a:rPr lang="zh-CN" altLang="en-US" sz="2400" dirty="0"/>
              <a:t>　　</a:t>
            </a:r>
            <a:r>
              <a:rPr lang="en-US" altLang="zh-CN" sz="2400" dirty="0"/>
              <a:t>In the late stages of pouch life, once it has a thin covering of fur, the young one begins to explore the outside world for increasing lengths of time until eventually it is old enough to be excluded permanently from the pouch. Complete weaning may take a number of months more after the young has permanently left the pouch. If the mother gives birth during this time, the newborn young will attach itself to a different teat from that being used by the older young. It is remarkable that when this happens the mother produces two different kinds of milk for the two different-aged young.</a:t>
            </a:r>
            <a:endParaRPr lang="zh-CN" altLang="en-US" sz="2400" dirty="0"/>
          </a:p>
        </p:txBody>
      </p:sp>
    </p:spTree>
    <p:extLst>
      <p:ext uri="{BB962C8B-B14F-4D97-AF65-F5344CB8AC3E}">
        <p14:creationId xmlns:p14="http://schemas.microsoft.com/office/powerpoint/2010/main" val="89493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3901837"/>
          </a:xfrm>
          <a:prstGeom prst="rect">
            <a:avLst/>
          </a:prstGeom>
        </p:spPr>
        <p:txBody>
          <a:bodyPr wrap="square">
            <a:spAutoFit/>
          </a:bodyPr>
          <a:lstStyle/>
          <a:p>
            <a:pPr algn="just">
              <a:lnSpc>
                <a:spcPct val="150000"/>
              </a:lnSpc>
            </a:pPr>
            <a:r>
              <a:rPr lang="en-US" altLang="zh-CN" sz="2400" dirty="0"/>
              <a:t>Koalas</a:t>
            </a:r>
          </a:p>
          <a:p>
            <a:pPr algn="just">
              <a:lnSpc>
                <a:spcPct val="150000"/>
              </a:lnSpc>
            </a:pPr>
            <a:r>
              <a:rPr lang="zh-CN" altLang="en-US" sz="2400" dirty="0"/>
              <a:t>　　</a:t>
            </a:r>
            <a:r>
              <a:rPr lang="en-US" altLang="zh-CN" sz="2400" dirty="0"/>
              <a:t>The koala is commonly known as the koala bear, but in fact is not related to bears at all. It is a marsupial and a native of eastern and southeastern Australia. Marsupials are a group of animals that raise their young in pouches, and include kangaroos, wallabies, wombats, possums, and opossums. The name koala bear came about because the koala looks like a teddy bear, and the name is still used widely, but is discouraged in Australia because of the inaccuracy.</a:t>
            </a:r>
            <a:endParaRPr lang="zh-CN" altLang="en-US" sz="2400" dirty="0"/>
          </a:p>
        </p:txBody>
      </p:sp>
    </p:spTree>
    <p:extLst>
      <p:ext uri="{BB962C8B-B14F-4D97-AF65-F5344CB8AC3E}">
        <p14:creationId xmlns:p14="http://schemas.microsoft.com/office/powerpoint/2010/main" val="2292279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F9FAC0-AA85-45DF-B61E-756438BD1992}"/>
              </a:ext>
            </a:extLst>
          </p:cNvPr>
          <p:cNvPicPr>
            <a:picLocks noChangeAspect="1"/>
          </p:cNvPicPr>
          <p:nvPr/>
        </p:nvPicPr>
        <p:blipFill>
          <a:blip r:embed="rId3"/>
          <a:stretch>
            <a:fillRect/>
          </a:stretch>
        </p:blipFill>
        <p:spPr>
          <a:xfrm>
            <a:off x="0" y="0"/>
            <a:ext cx="2085533" cy="985889"/>
          </a:xfrm>
          <a:prstGeom prst="rect">
            <a:avLst/>
          </a:prstGeom>
        </p:spPr>
      </p:pic>
      <p:sp>
        <p:nvSpPr>
          <p:cNvPr id="31" name="矩形 30">
            <a:extLst>
              <a:ext uri="{FF2B5EF4-FFF2-40B4-BE49-F238E27FC236}">
                <a16:creationId xmlns:a16="http://schemas.microsoft.com/office/drawing/2014/main" id="{8A01BF1C-3D7A-4820-BC26-393A2CC3775F}"/>
              </a:ext>
            </a:extLst>
          </p:cNvPr>
          <p:cNvSpPr/>
          <p:nvPr/>
        </p:nvSpPr>
        <p:spPr>
          <a:xfrm>
            <a:off x="3403853" y="628800"/>
            <a:ext cx="5609805" cy="523220"/>
          </a:xfrm>
          <a:prstGeom prst="rect">
            <a:avLst/>
          </a:prstGeom>
        </p:spPr>
        <p:txBody>
          <a:bodyPr wrap="none">
            <a:spAutoFit/>
          </a:bodyPr>
          <a:lstStyle/>
          <a:p>
            <a:r>
              <a:rPr lang="en-US" altLang="zh-CN" sz="2800" b="1" dirty="0"/>
              <a:t>A Brief Introduction to Australia</a:t>
            </a:r>
            <a:endParaRPr lang="zh-CN" altLang="en-US" sz="2800" b="1" dirty="0"/>
          </a:p>
        </p:txBody>
      </p:sp>
      <p:sp>
        <p:nvSpPr>
          <p:cNvPr id="33" name="矩形 32">
            <a:extLst>
              <a:ext uri="{FF2B5EF4-FFF2-40B4-BE49-F238E27FC236}">
                <a16:creationId xmlns:a16="http://schemas.microsoft.com/office/drawing/2014/main" id="{29255388-AD21-41D7-966C-567A6911CFE2}"/>
              </a:ext>
            </a:extLst>
          </p:cNvPr>
          <p:cNvSpPr/>
          <p:nvPr/>
        </p:nvSpPr>
        <p:spPr>
          <a:xfrm>
            <a:off x="188421" y="1318150"/>
            <a:ext cx="6326680" cy="5632311"/>
          </a:xfrm>
          <a:prstGeom prst="rect">
            <a:avLst/>
          </a:prstGeom>
        </p:spPr>
        <p:txBody>
          <a:bodyPr wrap="square">
            <a:spAutoFit/>
          </a:bodyPr>
          <a:lstStyle/>
          <a:p>
            <a:pPr algn="just"/>
            <a:r>
              <a:rPr lang="zh-CN" altLang="en-US" sz="2400" dirty="0"/>
              <a:t>　　</a:t>
            </a:r>
            <a:r>
              <a:rPr lang="en-US" altLang="zh-CN" sz="2400" dirty="0"/>
              <a:t>Australia is a continent between the Indian Ocean and the South Pacific Ocean. The Commonwealth of Australia[1] is made up of six states and two major mainland territories. There are also lesser territories that are under the administration of the federal government.</a:t>
            </a:r>
          </a:p>
          <a:p>
            <a:pPr algn="just"/>
            <a:r>
              <a:rPr lang="zh-CN" altLang="en-US" sz="2400" dirty="0"/>
              <a:t>　　</a:t>
            </a:r>
            <a:r>
              <a:rPr lang="en-US" altLang="zh-CN" sz="2400" dirty="0"/>
              <a:t>Climate: Australia has a climate that widely varies among the different regions within the country. Generally it is arid to semiarid, temperate in south and east, tropical in north. The pattern of rainfall is also distinct — some places have abundant rain at one time of the year and almost none at other times.</a:t>
            </a:r>
            <a:endParaRPr lang="zh-CN" altLang="en-US" sz="2400" dirty="0"/>
          </a:p>
        </p:txBody>
      </p:sp>
      <p:pic>
        <p:nvPicPr>
          <p:cNvPr id="4" name="图片 3">
            <a:extLst>
              <a:ext uri="{FF2B5EF4-FFF2-40B4-BE49-F238E27FC236}">
                <a16:creationId xmlns:a16="http://schemas.microsoft.com/office/drawing/2014/main" id="{108F6738-9329-4DD5-84CD-7FF68EEAF1C6}"/>
              </a:ext>
            </a:extLst>
          </p:cNvPr>
          <p:cNvPicPr>
            <a:picLocks noChangeAspect="1"/>
          </p:cNvPicPr>
          <p:nvPr/>
        </p:nvPicPr>
        <p:blipFill>
          <a:blip r:embed="rId4"/>
          <a:stretch>
            <a:fillRect/>
          </a:stretch>
        </p:blipFill>
        <p:spPr>
          <a:xfrm>
            <a:off x="6680607" y="1517050"/>
            <a:ext cx="5137234" cy="4712150"/>
          </a:xfrm>
          <a:prstGeom prst="rect">
            <a:avLst/>
          </a:prstGeom>
        </p:spPr>
      </p:pic>
    </p:spTree>
    <p:extLst>
      <p:ext uri="{BB962C8B-B14F-4D97-AF65-F5344CB8AC3E}">
        <p14:creationId xmlns:p14="http://schemas.microsoft.com/office/powerpoint/2010/main" val="305199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3347840"/>
          </a:xfrm>
          <a:prstGeom prst="rect">
            <a:avLst/>
          </a:prstGeom>
        </p:spPr>
        <p:txBody>
          <a:bodyPr wrap="square">
            <a:spAutoFit/>
          </a:bodyPr>
          <a:lstStyle/>
          <a:p>
            <a:pPr algn="just">
              <a:lnSpc>
                <a:spcPct val="150000"/>
              </a:lnSpc>
            </a:pPr>
            <a:r>
              <a:rPr lang="zh-CN" altLang="en-US" sz="2400" dirty="0"/>
              <a:t>　　</a:t>
            </a:r>
            <a:r>
              <a:rPr lang="en-US" altLang="zh-CN" sz="2400" dirty="0"/>
              <a:t>The koala has a thick plushy fur coat, large furry ears with long white hairs on the</a:t>
            </a:r>
          </a:p>
          <a:p>
            <a:pPr algn="just">
              <a:lnSpc>
                <a:spcPct val="150000"/>
              </a:lnSpc>
            </a:pPr>
            <a:r>
              <a:rPr lang="en-US" altLang="zh-CN" sz="2400" dirty="0"/>
              <a:t>tips, and long limbs. The koala has large sharp claws, and ridged skin on the bottom of its feet for traction, both of which make it a good tree climber. Weight varies from about 31 pounds for a large male, to about 11 pounds for a small female. The koala’s five fingers are arranged with opposable thumbs, providing better gripping ability, and it is one of the few mammals, other than primates, that have fingerprints.</a:t>
            </a:r>
            <a:endParaRPr lang="zh-CN" altLang="en-US" sz="2400" dirty="0"/>
          </a:p>
        </p:txBody>
      </p:sp>
    </p:spTree>
    <p:extLst>
      <p:ext uri="{BB962C8B-B14F-4D97-AF65-F5344CB8AC3E}">
        <p14:creationId xmlns:p14="http://schemas.microsoft.com/office/powerpoint/2010/main" val="382259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5563831"/>
          </a:xfrm>
          <a:prstGeom prst="rect">
            <a:avLst/>
          </a:prstGeom>
        </p:spPr>
        <p:txBody>
          <a:bodyPr wrap="square">
            <a:spAutoFit/>
          </a:bodyPr>
          <a:lstStyle/>
          <a:p>
            <a:pPr algn="just">
              <a:lnSpc>
                <a:spcPct val="150000"/>
              </a:lnSpc>
            </a:pPr>
            <a:r>
              <a:rPr lang="zh-CN" altLang="en-US" sz="2400" dirty="0"/>
              <a:t>　　</a:t>
            </a:r>
            <a:r>
              <a:rPr lang="en-US" altLang="zh-CN" sz="2400" dirty="0"/>
              <a:t>Koalas are very slow moving animals. Their high fiber, low nutrient diet gives them a slow metabolic rate and they sleep around 19 hours a day. Koalas live in trees to keep safe from predators, even sleeping there, with their backs firmly pressed into the forks of branches. They tend to sleep throughout the day, and start to move around after sunset, for around five hours or so, feeding for three of those hours. Their diet consists almost entirely of eucalyptus leaves, so these trees become their home and their food supply. They travel on the ground only to move from one tree to another. They seldom drink water, getting their needs from the eucalyptus leaves. They eat twelve different varieties of eucalyptus, and in some regions will also eat mistletoe, tea tree, wattle, and paper-bark tree, if available.</a:t>
            </a:r>
            <a:endParaRPr lang="zh-CN" altLang="en-US" sz="2400" dirty="0"/>
          </a:p>
        </p:txBody>
      </p:sp>
    </p:spTree>
    <p:extLst>
      <p:ext uri="{BB962C8B-B14F-4D97-AF65-F5344CB8AC3E}">
        <p14:creationId xmlns:p14="http://schemas.microsoft.com/office/powerpoint/2010/main" val="201626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5563831"/>
          </a:xfrm>
          <a:prstGeom prst="rect">
            <a:avLst/>
          </a:prstGeom>
        </p:spPr>
        <p:txBody>
          <a:bodyPr wrap="square">
            <a:spAutoFit/>
          </a:bodyPr>
          <a:lstStyle/>
          <a:p>
            <a:pPr algn="just">
              <a:lnSpc>
                <a:spcPct val="150000"/>
              </a:lnSpc>
            </a:pPr>
            <a:r>
              <a:rPr lang="zh-CN" altLang="en-US" sz="2400" dirty="0"/>
              <a:t>　　</a:t>
            </a:r>
            <a:r>
              <a:rPr lang="en-US" altLang="zh-CN" sz="2400" dirty="0"/>
              <a:t>Koalas breed once a year. Females are mature at three years old, males at four.</a:t>
            </a:r>
          </a:p>
          <a:p>
            <a:pPr algn="just">
              <a:lnSpc>
                <a:spcPct val="150000"/>
              </a:lnSpc>
            </a:pPr>
            <a:r>
              <a:rPr lang="en-US" altLang="zh-CN" sz="2400" dirty="0"/>
              <a:t>Gestation lasts around 35 days, and only one baby, called a Joey, is born at a time. The Joey is blind, hairless, less than one inch long and weighs little more than 1/32 of an ounce. The Joey crawls from the birth canal into its mother’s backward facing pouch completely unaided, relying on its sense of smell, strong forelimbs and claws. In this safe haven it attaches itself to one of the two nipples, drinks milk, and grows for the next six months. The koala Joey will then leave the pouch, but return for safety and to sleep until it is too big to get in, after which time they often ride on their mother’s back, holding onto her fur with strong hands and feet. When they are about a</a:t>
            </a:r>
          </a:p>
          <a:p>
            <a:pPr algn="just">
              <a:lnSpc>
                <a:spcPct val="150000"/>
              </a:lnSpc>
            </a:pPr>
            <a:r>
              <a:rPr lang="en-US" altLang="zh-CN" sz="2400" dirty="0"/>
              <a:t>year old they can live in trees.</a:t>
            </a:r>
            <a:endParaRPr lang="zh-CN" altLang="en-US" sz="2400" dirty="0"/>
          </a:p>
        </p:txBody>
      </p:sp>
    </p:spTree>
    <p:extLst>
      <p:ext uri="{BB962C8B-B14F-4D97-AF65-F5344CB8AC3E}">
        <p14:creationId xmlns:p14="http://schemas.microsoft.com/office/powerpoint/2010/main" val="356225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12D02ED-D8A5-4052-BB94-FA095D931499}"/>
              </a:ext>
            </a:extLst>
          </p:cNvPr>
          <p:cNvSpPr/>
          <p:nvPr/>
        </p:nvSpPr>
        <p:spPr>
          <a:xfrm>
            <a:off x="216996" y="186174"/>
            <a:ext cx="11798792" cy="3347840"/>
          </a:xfrm>
          <a:prstGeom prst="rect">
            <a:avLst/>
          </a:prstGeom>
        </p:spPr>
        <p:txBody>
          <a:bodyPr wrap="square">
            <a:spAutoFit/>
          </a:bodyPr>
          <a:lstStyle/>
          <a:p>
            <a:pPr algn="just">
              <a:lnSpc>
                <a:spcPct val="150000"/>
              </a:lnSpc>
            </a:pPr>
            <a:r>
              <a:rPr lang="zh-CN" altLang="en-US" sz="2400" dirty="0"/>
              <a:t>　　</a:t>
            </a:r>
            <a:r>
              <a:rPr lang="en-US" altLang="zh-CN" sz="2400" dirty="0"/>
              <a:t>Koalas can live as long as 17 years, however male life expectancy is less than 10</a:t>
            </a:r>
          </a:p>
          <a:p>
            <a:pPr algn="just">
              <a:lnSpc>
                <a:spcPct val="150000"/>
              </a:lnSpc>
            </a:pPr>
            <a:r>
              <a:rPr lang="en-US" altLang="zh-CN" sz="2400" dirty="0"/>
              <a:t>years due to fighting injuries or death from dogs and cars when crossing open ground to a new tree or area. Females generally live longer and, if healthy, a female will reproduce for 12 years. The Australian Government lists the koala as a priority species for conservation status assessment, and, as with most native Australian animals, the koala cannot be kept as a pet in Australia or anywhere else.</a:t>
            </a:r>
            <a:endParaRPr lang="zh-CN" altLang="en-US" sz="2400" dirty="0"/>
          </a:p>
        </p:txBody>
      </p:sp>
    </p:spTree>
    <p:extLst>
      <p:ext uri="{BB962C8B-B14F-4D97-AF65-F5344CB8AC3E}">
        <p14:creationId xmlns:p14="http://schemas.microsoft.com/office/powerpoint/2010/main" val="2066613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193AB39-07B8-435C-BF0B-36E800070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47" y="1116693"/>
            <a:ext cx="10213505" cy="3803650"/>
          </a:xfrm>
          <a:prstGeom prst="rect">
            <a:avLst/>
          </a:prstGeom>
        </p:spPr>
      </p:pic>
    </p:spTree>
    <p:extLst>
      <p:ext uri="{BB962C8B-B14F-4D97-AF65-F5344CB8AC3E}">
        <p14:creationId xmlns:p14="http://schemas.microsoft.com/office/powerpoint/2010/main" val="72476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DFB5A7FC-180C-4535-8A10-D2B80616B90E}"/>
              </a:ext>
            </a:extLst>
          </p:cNvPr>
          <p:cNvSpPr txBox="1"/>
          <p:nvPr/>
        </p:nvSpPr>
        <p:spPr>
          <a:xfrm>
            <a:off x="646438" y="838672"/>
            <a:ext cx="2768275"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EA459BBE-9E9B-4421-94C2-663BA9106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8" y="1435100"/>
            <a:ext cx="10485202" cy="4584228"/>
          </a:xfrm>
          <a:prstGeom prst="rect">
            <a:avLst/>
          </a:prstGeom>
        </p:spPr>
      </p:pic>
    </p:spTree>
    <p:extLst>
      <p:ext uri="{BB962C8B-B14F-4D97-AF65-F5344CB8AC3E}">
        <p14:creationId xmlns:p14="http://schemas.microsoft.com/office/powerpoint/2010/main" val="125719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1DDD5993-074C-4D9A-9EC1-628F4995B576}"/>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03D9F5B5-EC97-4487-A781-02A664315933}"/>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4" name="矩形: 圆角 3">
            <a:extLst>
              <a:ext uri="{FF2B5EF4-FFF2-40B4-BE49-F238E27FC236}">
                <a16:creationId xmlns:a16="http://schemas.microsoft.com/office/drawing/2014/main" id="{906516B7-83E8-430A-AFEB-9D5E5AC81A07}"/>
              </a:ext>
            </a:extLst>
          </p:cNvPr>
          <p:cNvSpPr/>
          <p:nvPr/>
        </p:nvSpPr>
        <p:spPr>
          <a:xfrm>
            <a:off x="233363" y="1576583"/>
            <a:ext cx="2085976" cy="4853246"/>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schemeClr val="tx1"/>
                </a:solidFill>
              </a:rPr>
              <a:t>1. teat</a:t>
            </a:r>
          </a:p>
          <a:p>
            <a:pPr>
              <a:lnSpc>
                <a:spcPct val="150000"/>
              </a:lnSpc>
            </a:pPr>
            <a:r>
              <a:rPr lang="en-US" altLang="zh-CN" dirty="0">
                <a:solidFill>
                  <a:schemeClr val="tx1"/>
                </a:solidFill>
              </a:rPr>
              <a:t>2. wean</a:t>
            </a:r>
          </a:p>
          <a:p>
            <a:pPr>
              <a:lnSpc>
                <a:spcPct val="150000"/>
              </a:lnSpc>
            </a:pPr>
            <a:r>
              <a:rPr lang="en-US" altLang="zh-CN" dirty="0">
                <a:solidFill>
                  <a:schemeClr val="tx1"/>
                </a:solidFill>
              </a:rPr>
              <a:t>3. marsupial</a:t>
            </a:r>
          </a:p>
          <a:p>
            <a:pPr>
              <a:lnSpc>
                <a:spcPct val="150000"/>
              </a:lnSpc>
            </a:pPr>
            <a:r>
              <a:rPr lang="en-US" altLang="zh-CN" dirty="0">
                <a:solidFill>
                  <a:schemeClr val="tx1"/>
                </a:solidFill>
              </a:rPr>
              <a:t>4. plush</a:t>
            </a:r>
          </a:p>
          <a:p>
            <a:pPr>
              <a:lnSpc>
                <a:spcPct val="150000"/>
              </a:lnSpc>
            </a:pPr>
            <a:endParaRPr lang="en-US" altLang="zh-CN" dirty="0">
              <a:solidFill>
                <a:schemeClr val="tx1"/>
              </a:solidFill>
            </a:endParaRPr>
          </a:p>
          <a:p>
            <a:pPr>
              <a:lnSpc>
                <a:spcPct val="150000"/>
              </a:lnSpc>
            </a:pPr>
            <a:r>
              <a:rPr lang="en-US" altLang="zh-CN" dirty="0">
                <a:solidFill>
                  <a:schemeClr val="tx1"/>
                </a:solidFill>
              </a:rPr>
              <a:t>5. limb</a:t>
            </a:r>
          </a:p>
          <a:p>
            <a:pPr>
              <a:lnSpc>
                <a:spcPct val="150000"/>
              </a:lnSpc>
            </a:pPr>
            <a:endParaRPr lang="en-US" altLang="zh-CN" dirty="0">
              <a:solidFill>
                <a:schemeClr val="tx1"/>
              </a:solidFill>
            </a:endParaRPr>
          </a:p>
          <a:p>
            <a:pPr>
              <a:lnSpc>
                <a:spcPct val="150000"/>
              </a:lnSpc>
            </a:pPr>
            <a:r>
              <a:rPr lang="en-US" altLang="zh-CN" dirty="0">
                <a:solidFill>
                  <a:schemeClr val="tx1"/>
                </a:solidFill>
              </a:rPr>
              <a:t>6. metabolic</a:t>
            </a:r>
          </a:p>
          <a:p>
            <a:pPr>
              <a:lnSpc>
                <a:spcPct val="150000"/>
              </a:lnSpc>
            </a:pPr>
            <a:endParaRPr lang="en-US" altLang="zh-CN" dirty="0">
              <a:solidFill>
                <a:schemeClr val="tx1"/>
              </a:solidFill>
            </a:endParaRPr>
          </a:p>
          <a:p>
            <a:pPr>
              <a:lnSpc>
                <a:spcPct val="150000"/>
              </a:lnSpc>
            </a:pPr>
            <a:r>
              <a:rPr lang="en-US" altLang="zh-CN" dirty="0">
                <a:solidFill>
                  <a:schemeClr val="tx1"/>
                </a:solidFill>
              </a:rPr>
              <a:t>7. Joey</a:t>
            </a:r>
            <a:endParaRPr lang="zh-CN" altLang="en-US" dirty="0">
              <a:solidFill>
                <a:schemeClr val="tx1"/>
              </a:solidFill>
            </a:endParaRPr>
          </a:p>
        </p:txBody>
      </p:sp>
      <p:sp>
        <p:nvSpPr>
          <p:cNvPr id="5" name="矩形: 圆角 4">
            <a:extLst>
              <a:ext uri="{FF2B5EF4-FFF2-40B4-BE49-F238E27FC236}">
                <a16:creationId xmlns:a16="http://schemas.microsoft.com/office/drawing/2014/main" id="{80B05153-2C8B-4519-AE0C-BD09021C0716}"/>
              </a:ext>
            </a:extLst>
          </p:cNvPr>
          <p:cNvSpPr/>
          <p:nvPr/>
        </p:nvSpPr>
        <p:spPr>
          <a:xfrm>
            <a:off x="4143375" y="1576584"/>
            <a:ext cx="7815262" cy="4853246"/>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schemeClr val="tx1"/>
                </a:solidFill>
              </a:rPr>
              <a:t>A. any young animal</a:t>
            </a:r>
          </a:p>
          <a:p>
            <a:pPr>
              <a:lnSpc>
                <a:spcPct val="150000"/>
              </a:lnSpc>
            </a:pPr>
            <a:r>
              <a:rPr lang="en-US" altLang="zh-CN" dirty="0">
                <a:solidFill>
                  <a:schemeClr val="tx1"/>
                </a:solidFill>
              </a:rPr>
              <a:t>B. of or relating to metabolism</a:t>
            </a:r>
          </a:p>
          <a:p>
            <a:pPr>
              <a:lnSpc>
                <a:spcPct val="150000"/>
              </a:lnSpc>
            </a:pPr>
            <a:r>
              <a:rPr lang="en-US" altLang="zh-CN" dirty="0">
                <a:solidFill>
                  <a:schemeClr val="tx1"/>
                </a:solidFill>
              </a:rPr>
              <a:t>C. the small projection of a mammary gland</a:t>
            </a:r>
          </a:p>
          <a:p>
            <a:pPr>
              <a:lnSpc>
                <a:spcPct val="150000"/>
              </a:lnSpc>
            </a:pPr>
            <a:r>
              <a:rPr lang="en-US" altLang="zh-CN" dirty="0">
                <a:solidFill>
                  <a:schemeClr val="tx1"/>
                </a:solidFill>
              </a:rPr>
              <a:t>D. to gradually stop feeding a baby or young animal with its mother’s milk and start feeding it with solid food</a:t>
            </a:r>
          </a:p>
          <a:p>
            <a:pPr>
              <a:lnSpc>
                <a:spcPct val="150000"/>
              </a:lnSpc>
            </a:pPr>
            <a:r>
              <a:rPr lang="en-US" altLang="zh-CN" dirty="0">
                <a:solidFill>
                  <a:schemeClr val="tx1"/>
                </a:solidFill>
              </a:rPr>
              <a:t>E. one of the jointed appendages of an animal used for locomotion or grasping: arm; leg; wing; flipper</a:t>
            </a:r>
          </a:p>
          <a:p>
            <a:pPr>
              <a:lnSpc>
                <a:spcPct val="150000"/>
              </a:lnSpc>
            </a:pPr>
            <a:r>
              <a:rPr lang="en-US" altLang="zh-CN" dirty="0">
                <a:solidFill>
                  <a:schemeClr val="tx1"/>
                </a:solidFill>
              </a:rPr>
              <a:t>F. a thick soft material like velvet, used especially for carpets and to cover furniture</a:t>
            </a:r>
          </a:p>
          <a:p>
            <a:pPr>
              <a:lnSpc>
                <a:spcPct val="150000"/>
              </a:lnSpc>
            </a:pPr>
            <a:r>
              <a:rPr lang="en-US" altLang="zh-CN" dirty="0">
                <a:solidFill>
                  <a:schemeClr val="tx1"/>
                </a:solidFill>
              </a:rPr>
              <a:t>G. mammal of which the females have a pouch containing the</a:t>
            </a:r>
          </a:p>
          <a:p>
            <a:pPr>
              <a:lnSpc>
                <a:spcPct val="150000"/>
              </a:lnSpc>
            </a:pPr>
            <a:r>
              <a:rPr lang="en-US" altLang="zh-CN" dirty="0">
                <a:solidFill>
                  <a:schemeClr val="tx1"/>
                </a:solidFill>
              </a:rPr>
              <a:t>teats where the young are fed and carried</a:t>
            </a:r>
            <a:endParaRPr lang="zh-CN" altLang="en-US" dirty="0">
              <a:solidFill>
                <a:schemeClr val="tx1"/>
              </a:solidFill>
            </a:endParaRPr>
          </a:p>
        </p:txBody>
      </p:sp>
      <p:cxnSp>
        <p:nvCxnSpPr>
          <p:cNvPr id="6" name="直接箭头连接符 5">
            <a:extLst>
              <a:ext uri="{FF2B5EF4-FFF2-40B4-BE49-F238E27FC236}">
                <a16:creationId xmlns:a16="http://schemas.microsoft.com/office/drawing/2014/main" id="{60A161B9-4CD0-4FFF-9047-232FF7E54891}"/>
              </a:ext>
            </a:extLst>
          </p:cNvPr>
          <p:cNvCxnSpPr>
            <a:cxnSpLocks/>
          </p:cNvCxnSpPr>
          <p:nvPr/>
        </p:nvCxnSpPr>
        <p:spPr>
          <a:xfrm>
            <a:off x="1100134" y="2221503"/>
            <a:ext cx="3371854" cy="5931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直接箭头连接符 7">
            <a:extLst>
              <a:ext uri="{FF2B5EF4-FFF2-40B4-BE49-F238E27FC236}">
                <a16:creationId xmlns:a16="http://schemas.microsoft.com/office/drawing/2014/main" id="{20F5506D-8ADA-4962-AE2F-AB92A50EA6D2}"/>
              </a:ext>
            </a:extLst>
          </p:cNvPr>
          <p:cNvCxnSpPr>
            <a:cxnSpLocks/>
          </p:cNvCxnSpPr>
          <p:nvPr/>
        </p:nvCxnSpPr>
        <p:spPr>
          <a:xfrm>
            <a:off x="1276351" y="2608776"/>
            <a:ext cx="3195637" cy="6618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直接箭头连接符 9">
            <a:extLst>
              <a:ext uri="{FF2B5EF4-FFF2-40B4-BE49-F238E27FC236}">
                <a16:creationId xmlns:a16="http://schemas.microsoft.com/office/drawing/2014/main" id="{C99C1AB7-79B5-4618-9E31-F428023FD01D}"/>
              </a:ext>
            </a:extLst>
          </p:cNvPr>
          <p:cNvCxnSpPr>
            <a:cxnSpLocks/>
          </p:cNvCxnSpPr>
          <p:nvPr/>
        </p:nvCxnSpPr>
        <p:spPr>
          <a:xfrm>
            <a:off x="1676400" y="3064781"/>
            <a:ext cx="2795588" cy="255020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直接箭头连接符 11">
            <a:extLst>
              <a:ext uri="{FF2B5EF4-FFF2-40B4-BE49-F238E27FC236}">
                <a16:creationId xmlns:a16="http://schemas.microsoft.com/office/drawing/2014/main" id="{8A2F1FE0-6017-4896-B73D-FB08CE4DE745}"/>
              </a:ext>
            </a:extLst>
          </p:cNvPr>
          <p:cNvCxnSpPr>
            <a:cxnSpLocks/>
          </p:cNvCxnSpPr>
          <p:nvPr/>
        </p:nvCxnSpPr>
        <p:spPr>
          <a:xfrm>
            <a:off x="1250157" y="3430080"/>
            <a:ext cx="3221831" cy="15133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接箭头连接符 13">
            <a:extLst>
              <a:ext uri="{FF2B5EF4-FFF2-40B4-BE49-F238E27FC236}">
                <a16:creationId xmlns:a16="http://schemas.microsoft.com/office/drawing/2014/main" id="{D8971EE4-6D64-4F94-8B8D-4E473A7A11F2}"/>
              </a:ext>
            </a:extLst>
          </p:cNvPr>
          <p:cNvCxnSpPr>
            <a:cxnSpLocks/>
          </p:cNvCxnSpPr>
          <p:nvPr/>
        </p:nvCxnSpPr>
        <p:spPr>
          <a:xfrm flipV="1">
            <a:off x="1188242" y="4043363"/>
            <a:ext cx="3283746" cy="2797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直接箭头连接符 15">
            <a:extLst>
              <a:ext uri="{FF2B5EF4-FFF2-40B4-BE49-F238E27FC236}">
                <a16:creationId xmlns:a16="http://schemas.microsoft.com/office/drawing/2014/main" id="{FF400791-3A40-4818-B927-BE203E4BDD45}"/>
              </a:ext>
            </a:extLst>
          </p:cNvPr>
          <p:cNvCxnSpPr>
            <a:cxnSpLocks/>
          </p:cNvCxnSpPr>
          <p:nvPr/>
        </p:nvCxnSpPr>
        <p:spPr>
          <a:xfrm flipV="1">
            <a:off x="1800225" y="2361064"/>
            <a:ext cx="2733678" cy="2741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直接箭头连接符 18">
            <a:extLst>
              <a:ext uri="{FF2B5EF4-FFF2-40B4-BE49-F238E27FC236}">
                <a16:creationId xmlns:a16="http://schemas.microsoft.com/office/drawing/2014/main" id="{E4836734-E47E-44CE-98A8-849713E496C6}"/>
              </a:ext>
            </a:extLst>
          </p:cNvPr>
          <p:cNvCxnSpPr>
            <a:cxnSpLocks/>
          </p:cNvCxnSpPr>
          <p:nvPr/>
        </p:nvCxnSpPr>
        <p:spPr>
          <a:xfrm flipV="1">
            <a:off x="1276351" y="1970677"/>
            <a:ext cx="3195637" cy="40112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85900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17A494F-7886-4DC3-859A-DC6C59317108}"/>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Fill in the blanks of the following paragraph.</a:t>
            </a:r>
          </a:p>
        </p:txBody>
      </p:sp>
      <p:sp>
        <p:nvSpPr>
          <p:cNvPr id="3" name="矩形 2">
            <a:extLst>
              <a:ext uri="{FF2B5EF4-FFF2-40B4-BE49-F238E27FC236}">
                <a16:creationId xmlns:a16="http://schemas.microsoft.com/office/drawing/2014/main" id="{131CB699-19A3-4893-8659-62D9DCD65CCF}"/>
              </a:ext>
            </a:extLst>
          </p:cNvPr>
          <p:cNvSpPr/>
          <p:nvPr/>
        </p:nvSpPr>
        <p:spPr>
          <a:xfrm>
            <a:off x="175173" y="1120578"/>
            <a:ext cx="11841654" cy="4455835"/>
          </a:xfrm>
          <a:prstGeom prst="rect">
            <a:avLst/>
          </a:prstGeom>
        </p:spPr>
        <p:txBody>
          <a:bodyPr wrap="square">
            <a:spAutoFit/>
          </a:bodyPr>
          <a:lstStyle/>
          <a:p>
            <a:pPr algn="just">
              <a:lnSpc>
                <a:spcPct val="150000"/>
              </a:lnSpc>
            </a:pPr>
            <a:r>
              <a:rPr lang="zh-CN" altLang="en-US" sz="2400" dirty="0"/>
              <a:t>　　</a:t>
            </a:r>
            <a:r>
              <a:rPr lang="en-US" altLang="zh-CN" sz="2400" dirty="0" err="1"/>
              <a:t>Koalas’high</a:t>
            </a:r>
            <a:r>
              <a:rPr lang="en-US" altLang="zh-CN" sz="2400" dirty="0"/>
              <a:t> fiber, low nutrient diet gives them a slow metabolic rate and they sleep around ________ hours a day. Koalas live in trees to keep safe from predators, even sleeping there, with their backs firmly pressed into the forks of branches. They tend to sleep _____________ the day, and start to move around after ________, for around ________ hours or so, feeding for ________ of those hours. They ________ drink water. Females are mature at ________ years old, males at four. Koalas can live as long as ________ years. And they cannot be kept as a pet in Australia or anywhere else.</a:t>
            </a:r>
            <a:endParaRPr lang="zh-CN" altLang="en-US" sz="2400" dirty="0"/>
          </a:p>
        </p:txBody>
      </p:sp>
      <p:sp>
        <p:nvSpPr>
          <p:cNvPr id="4" name="矩形 3">
            <a:extLst>
              <a:ext uri="{FF2B5EF4-FFF2-40B4-BE49-F238E27FC236}">
                <a16:creationId xmlns:a16="http://schemas.microsoft.com/office/drawing/2014/main" id="{B2F459B7-9454-4BC1-BBFB-06C61C74DC0A}"/>
              </a:ext>
            </a:extLst>
          </p:cNvPr>
          <p:cNvSpPr/>
          <p:nvPr/>
        </p:nvSpPr>
        <p:spPr>
          <a:xfrm>
            <a:off x="2428410" y="1811206"/>
            <a:ext cx="714840" cy="461665"/>
          </a:xfrm>
          <a:prstGeom prst="rect">
            <a:avLst/>
          </a:prstGeom>
        </p:spPr>
        <p:txBody>
          <a:bodyPr wrap="square">
            <a:spAutoFit/>
          </a:bodyPr>
          <a:lstStyle/>
          <a:p>
            <a:r>
              <a:rPr lang="en-US" altLang="zh-CN" sz="2400" dirty="0">
                <a:solidFill>
                  <a:srgbClr val="FF0000"/>
                </a:solidFill>
              </a:rPr>
              <a:t>19</a:t>
            </a:r>
            <a:endParaRPr lang="zh-CN" altLang="en-US" sz="2400" dirty="0">
              <a:solidFill>
                <a:srgbClr val="FF0000"/>
              </a:solidFill>
            </a:endParaRPr>
          </a:p>
        </p:txBody>
      </p:sp>
      <p:sp>
        <p:nvSpPr>
          <p:cNvPr id="5" name="矩形 4">
            <a:extLst>
              <a:ext uri="{FF2B5EF4-FFF2-40B4-BE49-F238E27FC236}">
                <a16:creationId xmlns:a16="http://schemas.microsoft.com/office/drawing/2014/main" id="{A210873D-9047-4A78-B1AB-E1670A6EAF96}"/>
              </a:ext>
            </a:extLst>
          </p:cNvPr>
          <p:cNvSpPr/>
          <p:nvPr/>
        </p:nvSpPr>
        <p:spPr>
          <a:xfrm>
            <a:off x="2466975" y="2855411"/>
            <a:ext cx="1862602" cy="461665"/>
          </a:xfrm>
          <a:prstGeom prst="rect">
            <a:avLst/>
          </a:prstGeom>
        </p:spPr>
        <p:txBody>
          <a:bodyPr wrap="square">
            <a:spAutoFit/>
          </a:bodyPr>
          <a:lstStyle/>
          <a:p>
            <a:r>
              <a:rPr lang="en-US" altLang="zh-CN" sz="2400" dirty="0">
                <a:solidFill>
                  <a:srgbClr val="FF0000"/>
                </a:solidFill>
              </a:rPr>
              <a:t>throughout</a:t>
            </a:r>
            <a:endParaRPr lang="zh-CN" altLang="en-US" sz="2400" dirty="0">
              <a:solidFill>
                <a:srgbClr val="FF0000"/>
              </a:solidFill>
            </a:endParaRPr>
          </a:p>
        </p:txBody>
      </p:sp>
      <p:sp>
        <p:nvSpPr>
          <p:cNvPr id="6" name="矩形 5">
            <a:extLst>
              <a:ext uri="{FF2B5EF4-FFF2-40B4-BE49-F238E27FC236}">
                <a16:creationId xmlns:a16="http://schemas.microsoft.com/office/drawing/2014/main" id="{18B6EA29-956C-46CD-92B7-5CA7B277AA05}"/>
              </a:ext>
            </a:extLst>
          </p:cNvPr>
          <p:cNvSpPr/>
          <p:nvPr/>
        </p:nvSpPr>
        <p:spPr>
          <a:xfrm>
            <a:off x="10082444" y="2853322"/>
            <a:ext cx="1233255" cy="461665"/>
          </a:xfrm>
          <a:prstGeom prst="rect">
            <a:avLst/>
          </a:prstGeom>
        </p:spPr>
        <p:txBody>
          <a:bodyPr wrap="square">
            <a:spAutoFit/>
          </a:bodyPr>
          <a:lstStyle/>
          <a:p>
            <a:r>
              <a:rPr lang="en-US" altLang="zh-CN" sz="2400" dirty="0">
                <a:solidFill>
                  <a:srgbClr val="FF0000"/>
                </a:solidFill>
              </a:rPr>
              <a:t>sunset</a:t>
            </a:r>
            <a:endParaRPr lang="zh-CN" altLang="en-US" sz="2400" dirty="0">
              <a:solidFill>
                <a:srgbClr val="FF0000"/>
              </a:solidFill>
            </a:endParaRPr>
          </a:p>
        </p:txBody>
      </p:sp>
      <p:sp>
        <p:nvSpPr>
          <p:cNvPr id="7" name="矩形 6">
            <a:extLst>
              <a:ext uri="{FF2B5EF4-FFF2-40B4-BE49-F238E27FC236}">
                <a16:creationId xmlns:a16="http://schemas.microsoft.com/office/drawing/2014/main" id="{9A3FF16C-8D8C-4E25-8EAF-2639CCA78B6C}"/>
              </a:ext>
            </a:extLst>
          </p:cNvPr>
          <p:cNvSpPr/>
          <p:nvPr/>
        </p:nvSpPr>
        <p:spPr>
          <a:xfrm>
            <a:off x="1617916" y="3395185"/>
            <a:ext cx="714840" cy="461665"/>
          </a:xfrm>
          <a:prstGeom prst="rect">
            <a:avLst/>
          </a:prstGeom>
        </p:spPr>
        <p:txBody>
          <a:bodyPr wrap="square">
            <a:spAutoFit/>
          </a:bodyPr>
          <a:lstStyle/>
          <a:p>
            <a:r>
              <a:rPr lang="en-US" altLang="zh-CN" sz="2400" dirty="0">
                <a:solidFill>
                  <a:srgbClr val="FF0000"/>
                </a:solidFill>
              </a:rPr>
              <a:t>five</a:t>
            </a:r>
            <a:endParaRPr lang="zh-CN" altLang="en-US" sz="2400" dirty="0">
              <a:solidFill>
                <a:srgbClr val="FF0000"/>
              </a:solidFill>
            </a:endParaRPr>
          </a:p>
        </p:txBody>
      </p:sp>
      <p:sp>
        <p:nvSpPr>
          <p:cNvPr id="8" name="矩形 7">
            <a:extLst>
              <a:ext uri="{FF2B5EF4-FFF2-40B4-BE49-F238E27FC236}">
                <a16:creationId xmlns:a16="http://schemas.microsoft.com/office/drawing/2014/main" id="{B8492AED-63CC-4BD3-9A23-128CA293522A}"/>
              </a:ext>
            </a:extLst>
          </p:cNvPr>
          <p:cNvSpPr/>
          <p:nvPr/>
        </p:nvSpPr>
        <p:spPr>
          <a:xfrm>
            <a:off x="6433903" y="3403945"/>
            <a:ext cx="890822" cy="461665"/>
          </a:xfrm>
          <a:prstGeom prst="rect">
            <a:avLst/>
          </a:prstGeom>
        </p:spPr>
        <p:txBody>
          <a:bodyPr wrap="square">
            <a:spAutoFit/>
          </a:bodyPr>
          <a:lstStyle/>
          <a:p>
            <a:r>
              <a:rPr lang="en-US" altLang="zh-CN" sz="2400" dirty="0">
                <a:solidFill>
                  <a:srgbClr val="FF0000"/>
                </a:solidFill>
              </a:rPr>
              <a:t>three</a:t>
            </a:r>
            <a:endParaRPr lang="zh-CN" altLang="en-US" sz="2400" dirty="0">
              <a:solidFill>
                <a:srgbClr val="FF0000"/>
              </a:solidFill>
            </a:endParaRPr>
          </a:p>
        </p:txBody>
      </p:sp>
      <p:sp>
        <p:nvSpPr>
          <p:cNvPr id="9" name="矩形 8">
            <a:extLst>
              <a:ext uri="{FF2B5EF4-FFF2-40B4-BE49-F238E27FC236}">
                <a16:creationId xmlns:a16="http://schemas.microsoft.com/office/drawing/2014/main" id="{268E6C82-2E2E-4699-82DD-5E0D934D61B4}"/>
              </a:ext>
            </a:extLst>
          </p:cNvPr>
          <p:cNvSpPr/>
          <p:nvPr/>
        </p:nvSpPr>
        <p:spPr>
          <a:xfrm>
            <a:off x="10574084" y="3395184"/>
            <a:ext cx="1206479" cy="461665"/>
          </a:xfrm>
          <a:prstGeom prst="rect">
            <a:avLst/>
          </a:prstGeom>
        </p:spPr>
        <p:txBody>
          <a:bodyPr wrap="square">
            <a:spAutoFit/>
          </a:bodyPr>
          <a:lstStyle/>
          <a:p>
            <a:r>
              <a:rPr lang="en-US" altLang="zh-CN" sz="2400" dirty="0">
                <a:solidFill>
                  <a:srgbClr val="FF0000"/>
                </a:solidFill>
              </a:rPr>
              <a:t>seldom</a:t>
            </a:r>
            <a:endParaRPr lang="zh-CN" altLang="en-US" sz="2400" dirty="0">
              <a:solidFill>
                <a:srgbClr val="FF0000"/>
              </a:solidFill>
            </a:endParaRPr>
          </a:p>
        </p:txBody>
      </p:sp>
      <p:sp>
        <p:nvSpPr>
          <p:cNvPr id="10" name="矩形 9">
            <a:extLst>
              <a:ext uri="{FF2B5EF4-FFF2-40B4-BE49-F238E27FC236}">
                <a16:creationId xmlns:a16="http://schemas.microsoft.com/office/drawing/2014/main" id="{14297BB5-F539-4405-B057-C7870E088EAA}"/>
              </a:ext>
            </a:extLst>
          </p:cNvPr>
          <p:cNvSpPr/>
          <p:nvPr/>
        </p:nvSpPr>
        <p:spPr>
          <a:xfrm>
            <a:off x="5313781" y="3975602"/>
            <a:ext cx="1110362" cy="461665"/>
          </a:xfrm>
          <a:prstGeom prst="rect">
            <a:avLst/>
          </a:prstGeom>
        </p:spPr>
        <p:txBody>
          <a:bodyPr wrap="square">
            <a:spAutoFit/>
          </a:bodyPr>
          <a:lstStyle/>
          <a:p>
            <a:r>
              <a:rPr lang="en-US" altLang="zh-CN" sz="2400" dirty="0">
                <a:solidFill>
                  <a:srgbClr val="FF0000"/>
                </a:solidFill>
              </a:rPr>
              <a:t>three</a:t>
            </a:r>
            <a:endParaRPr lang="zh-CN" altLang="en-US" sz="2400" dirty="0">
              <a:solidFill>
                <a:srgbClr val="FF0000"/>
              </a:solidFill>
            </a:endParaRPr>
          </a:p>
        </p:txBody>
      </p:sp>
      <p:sp>
        <p:nvSpPr>
          <p:cNvPr id="11" name="矩形 10">
            <a:extLst>
              <a:ext uri="{FF2B5EF4-FFF2-40B4-BE49-F238E27FC236}">
                <a16:creationId xmlns:a16="http://schemas.microsoft.com/office/drawing/2014/main" id="{915F659E-37F5-4084-9F7A-03EA2FEA42F5}"/>
              </a:ext>
            </a:extLst>
          </p:cNvPr>
          <p:cNvSpPr/>
          <p:nvPr/>
        </p:nvSpPr>
        <p:spPr>
          <a:xfrm>
            <a:off x="2109555" y="4584195"/>
            <a:ext cx="714840" cy="461665"/>
          </a:xfrm>
          <a:prstGeom prst="rect">
            <a:avLst/>
          </a:prstGeom>
        </p:spPr>
        <p:txBody>
          <a:bodyPr wrap="square">
            <a:spAutoFit/>
          </a:bodyPr>
          <a:lstStyle/>
          <a:p>
            <a:r>
              <a:rPr lang="en-US" altLang="zh-CN" sz="2400" dirty="0">
                <a:solidFill>
                  <a:srgbClr val="FF0000"/>
                </a:solidFill>
              </a:rPr>
              <a:t>17</a:t>
            </a:r>
            <a:endParaRPr lang="zh-CN" altLang="en-US" sz="2400" dirty="0">
              <a:solidFill>
                <a:srgbClr val="FF0000"/>
              </a:solidFill>
            </a:endParaRPr>
          </a:p>
        </p:txBody>
      </p:sp>
    </p:spTree>
    <p:extLst>
      <p:ext uri="{BB962C8B-B14F-4D97-AF65-F5344CB8AC3E}">
        <p14:creationId xmlns:p14="http://schemas.microsoft.com/office/powerpoint/2010/main" val="272235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34325E-5900-4543-A142-1EA859722B5E}"/>
              </a:ext>
            </a:extLst>
          </p:cNvPr>
          <p:cNvPicPr>
            <a:picLocks noChangeAspect="1"/>
          </p:cNvPicPr>
          <p:nvPr/>
        </p:nvPicPr>
        <p:blipFill>
          <a:blip r:embed="rId3"/>
          <a:stretch>
            <a:fillRect/>
          </a:stretch>
        </p:blipFill>
        <p:spPr>
          <a:xfrm>
            <a:off x="0" y="0"/>
            <a:ext cx="2082491" cy="1028700"/>
          </a:xfrm>
          <a:prstGeom prst="rect">
            <a:avLst/>
          </a:prstGeom>
        </p:spPr>
      </p:pic>
      <p:sp>
        <p:nvSpPr>
          <p:cNvPr id="3" name="矩形 2">
            <a:extLst>
              <a:ext uri="{FF2B5EF4-FFF2-40B4-BE49-F238E27FC236}">
                <a16:creationId xmlns:a16="http://schemas.microsoft.com/office/drawing/2014/main" id="{6C1D1545-A90B-4641-A3FD-818D1FE3CF05}"/>
              </a:ext>
            </a:extLst>
          </p:cNvPr>
          <p:cNvSpPr/>
          <p:nvPr/>
        </p:nvSpPr>
        <p:spPr>
          <a:xfrm>
            <a:off x="2612599" y="601198"/>
            <a:ext cx="3986476" cy="523220"/>
          </a:xfrm>
          <a:prstGeom prst="rect">
            <a:avLst/>
          </a:prstGeom>
        </p:spPr>
        <p:txBody>
          <a:bodyPr wrap="none">
            <a:spAutoFit/>
          </a:bodyPr>
          <a:lstStyle/>
          <a:p>
            <a:r>
              <a:rPr lang="en-US" altLang="zh-CN" sz="2800" b="1" dirty="0"/>
              <a:t>Christmas in Australia</a:t>
            </a:r>
            <a:endParaRPr lang="zh-CN" altLang="en-US" sz="2800" b="1" dirty="0"/>
          </a:p>
        </p:txBody>
      </p:sp>
      <p:sp>
        <p:nvSpPr>
          <p:cNvPr id="4" name="矩形 3">
            <a:extLst>
              <a:ext uri="{FF2B5EF4-FFF2-40B4-BE49-F238E27FC236}">
                <a16:creationId xmlns:a16="http://schemas.microsoft.com/office/drawing/2014/main" id="{1FA4C82A-E1A7-4EBA-B305-EDAB7D9E7439}"/>
              </a:ext>
            </a:extLst>
          </p:cNvPr>
          <p:cNvSpPr/>
          <p:nvPr/>
        </p:nvSpPr>
        <p:spPr>
          <a:xfrm>
            <a:off x="268041" y="1010114"/>
            <a:ext cx="11655917" cy="5400966"/>
          </a:xfrm>
          <a:prstGeom prst="rect">
            <a:avLst/>
          </a:prstGeom>
        </p:spPr>
        <p:txBody>
          <a:bodyPr wrap="square">
            <a:spAutoFit/>
          </a:bodyPr>
          <a:lstStyle/>
          <a:p>
            <a:pPr algn="just">
              <a:lnSpc>
                <a:spcPts val="3800"/>
              </a:lnSpc>
            </a:pPr>
            <a:r>
              <a:rPr lang="zh-CN" altLang="en-US" sz="2400" dirty="0"/>
              <a:t>　　</a:t>
            </a:r>
            <a:r>
              <a:rPr lang="en-US" altLang="zh-CN" sz="2400" dirty="0"/>
              <a:t>There is no one standard Australian Christmas: </a:t>
            </a:r>
            <a:r>
              <a:rPr lang="en-US" altLang="zh-CN" sz="2400" dirty="0" err="1"/>
              <a:t>it’sa</a:t>
            </a:r>
            <a:r>
              <a:rPr lang="en-US" altLang="zh-CN" sz="2400" dirty="0"/>
              <a:t> family time, as it is everywhere. People came to Australia from many different countries and brought their traditions with them. Cards and presents are exchanged. Carols are sung, and candlelight events are held in many communities. Church services are held during and at Christmas, including midnight services on Christmas Eve[1]. Christmas trees and Christmas lights decorate homes and businesses and streets. Many charities have Christmas appeals and activities.</a:t>
            </a:r>
          </a:p>
          <a:p>
            <a:pPr algn="just">
              <a:lnSpc>
                <a:spcPts val="3800"/>
              </a:lnSpc>
            </a:pPr>
            <a:r>
              <a:rPr lang="zh-CN" altLang="en-US" sz="2400" dirty="0"/>
              <a:t>　　</a:t>
            </a:r>
            <a:r>
              <a:rPr lang="en-US" altLang="zh-CN" sz="2400" dirty="0"/>
              <a:t>Santa Claus/Father Christmas[2] is as popular as he is throughout the world, though he is sometimes pictured in swimming costume and a cool drink may be left out for him because of the warm weather. There are </a:t>
            </a:r>
            <a:r>
              <a:rPr lang="en-US" altLang="zh-CN" sz="2400" dirty="0" err="1"/>
              <a:t>Santas</a:t>
            </a:r>
            <a:r>
              <a:rPr lang="en-US" altLang="zh-CN" sz="2400" dirty="0"/>
              <a:t> in shops and at Christmas events, and many shopping centers have photo-with-Santa places.</a:t>
            </a:r>
            <a:endParaRPr lang="zh-CN" altLang="en-US" sz="2400" dirty="0"/>
          </a:p>
        </p:txBody>
      </p:sp>
    </p:spTree>
    <p:extLst>
      <p:ext uri="{BB962C8B-B14F-4D97-AF65-F5344CB8AC3E}">
        <p14:creationId xmlns:p14="http://schemas.microsoft.com/office/powerpoint/2010/main" val="384063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9B9F61-C207-493A-BC19-25881C6AF529}"/>
              </a:ext>
            </a:extLst>
          </p:cNvPr>
          <p:cNvSpPr/>
          <p:nvPr/>
        </p:nvSpPr>
        <p:spPr>
          <a:xfrm>
            <a:off x="268041" y="77698"/>
            <a:ext cx="11655917" cy="4650760"/>
          </a:xfrm>
          <a:prstGeom prst="rect">
            <a:avLst/>
          </a:prstGeom>
        </p:spPr>
        <p:txBody>
          <a:bodyPr wrap="square">
            <a:spAutoFit/>
          </a:bodyPr>
          <a:lstStyle/>
          <a:p>
            <a:pPr algn="just">
              <a:lnSpc>
                <a:spcPts val="4000"/>
              </a:lnSpc>
            </a:pPr>
            <a:r>
              <a:rPr lang="zh-CN" altLang="en-US" sz="2400" dirty="0"/>
              <a:t>　　</a:t>
            </a:r>
            <a:r>
              <a:rPr lang="en-US" altLang="zh-CN" sz="2400" dirty="0"/>
              <a:t>As with Christmas anywhere, families have their own traditions. Given that it’s summer here, they may be the traditional family relay in the swimming pool, or the traditional family water pistol fight, or the traditional family game of backyard cricket.</a:t>
            </a:r>
          </a:p>
          <a:p>
            <a:pPr algn="just">
              <a:lnSpc>
                <a:spcPts val="4000"/>
              </a:lnSpc>
            </a:pPr>
            <a:r>
              <a:rPr lang="zh-CN" altLang="en-US" sz="2400" dirty="0"/>
              <a:t>　　</a:t>
            </a:r>
            <a:r>
              <a:rPr lang="en-US" altLang="zh-CN" sz="2400" dirty="0"/>
              <a:t>The Boxing Day Test Match (cricket game beginning on the day after Christmas) and the beginning of the Sydney to Hobart Yacht race on Sydney Harbor (also on Boxing Day) are two sporting events of significance which happen each Christmas. Other people spend Boxing Day travelling to their summer holiday destinations.</a:t>
            </a:r>
          </a:p>
          <a:p>
            <a:pPr algn="just">
              <a:lnSpc>
                <a:spcPts val="4000"/>
              </a:lnSpc>
            </a:pPr>
            <a:r>
              <a:rPr lang="zh-CN" altLang="en-US" sz="2400" dirty="0"/>
              <a:t>　　</a:t>
            </a:r>
            <a:r>
              <a:rPr lang="en-US" altLang="zh-CN" sz="2400" dirty="0"/>
              <a:t>School finishes a week before Christmas for the summer break and resumes after Australia Day on 26 January.</a:t>
            </a:r>
            <a:endParaRPr lang="zh-CN" altLang="en-US" sz="2400" dirty="0"/>
          </a:p>
        </p:txBody>
      </p:sp>
    </p:spTree>
    <p:extLst>
      <p:ext uri="{BB962C8B-B14F-4D97-AF65-F5344CB8AC3E}">
        <p14:creationId xmlns:p14="http://schemas.microsoft.com/office/powerpoint/2010/main" val="172198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9" name="矩形 78">
            <a:extLst>
              <a:ext uri="{FF2B5EF4-FFF2-40B4-BE49-F238E27FC236}">
                <a16:creationId xmlns:a16="http://schemas.microsoft.com/office/drawing/2014/main" id="{D9DE2B14-2F89-46BF-A76D-4BA080C25CAB}"/>
              </a:ext>
            </a:extLst>
          </p:cNvPr>
          <p:cNvSpPr/>
          <p:nvPr/>
        </p:nvSpPr>
        <p:spPr>
          <a:xfrm>
            <a:off x="302720" y="689500"/>
            <a:ext cx="11655917" cy="4455835"/>
          </a:xfrm>
          <a:prstGeom prst="rect">
            <a:avLst/>
          </a:prstGeom>
        </p:spPr>
        <p:txBody>
          <a:bodyPr wrap="square">
            <a:spAutoFit/>
          </a:bodyPr>
          <a:lstStyle/>
          <a:p>
            <a:pPr algn="just">
              <a:lnSpc>
                <a:spcPct val="150000"/>
              </a:lnSpc>
            </a:pPr>
            <a:r>
              <a:rPr lang="zh-CN" altLang="en-US" sz="2400" b="1" dirty="0">
                <a:solidFill>
                  <a:srgbClr val="00B0F0"/>
                </a:solidFill>
              </a:rPr>
              <a:t>　　</a:t>
            </a:r>
            <a:r>
              <a:rPr lang="en-US" altLang="zh-CN" sz="2400" dirty="0"/>
              <a:t>The wet season lasts about six months in summer and spring, between December and March. It is hotter than the dry season, with temperatures between 30 and 50 degrees Celsius. This is because of the high humidity during the wet, which is caused by large amounts of water in the air. During the wet there is a lot of rain, which frequently causes flooding.</a:t>
            </a:r>
          </a:p>
          <a:p>
            <a:pPr algn="just">
              <a:lnSpc>
                <a:spcPct val="150000"/>
              </a:lnSpc>
            </a:pPr>
            <a:r>
              <a:rPr lang="zh-CN" altLang="en-US" sz="2400" dirty="0"/>
              <a:t>　　</a:t>
            </a:r>
            <a:r>
              <a:rPr lang="en-US" altLang="zh-CN" sz="2400" dirty="0"/>
              <a:t>The dry season lasts about six months in autumn and winter, usually between May and October. Temperatures are lower and the skies are generally clearer during the dry. The average temperature is around 20 degrees Celsius.</a:t>
            </a:r>
            <a:endParaRPr lang="zh-CN" altLang="en-US" sz="2400" dirty="0"/>
          </a:p>
        </p:txBody>
      </p:sp>
    </p:spTree>
    <p:extLst>
      <p:ext uri="{BB962C8B-B14F-4D97-AF65-F5344CB8AC3E}">
        <p14:creationId xmlns:p14="http://schemas.microsoft.com/office/powerpoint/2010/main" val="2417126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9B9F61-C207-493A-BC19-25881C6AF529}"/>
              </a:ext>
            </a:extLst>
          </p:cNvPr>
          <p:cNvSpPr/>
          <p:nvPr/>
        </p:nvSpPr>
        <p:spPr>
          <a:xfrm>
            <a:off x="268041" y="77698"/>
            <a:ext cx="11655917" cy="5676682"/>
          </a:xfrm>
          <a:prstGeom prst="rect">
            <a:avLst/>
          </a:prstGeom>
        </p:spPr>
        <p:txBody>
          <a:bodyPr wrap="square">
            <a:spAutoFit/>
          </a:bodyPr>
          <a:lstStyle/>
          <a:p>
            <a:pPr algn="just">
              <a:lnSpc>
                <a:spcPts val="4000"/>
              </a:lnSpc>
            </a:pPr>
            <a:r>
              <a:rPr lang="zh-CN" altLang="en-US" sz="2400" dirty="0"/>
              <a:t>　　</a:t>
            </a:r>
            <a:r>
              <a:rPr lang="en-US" altLang="zh-CN" sz="2400" dirty="0"/>
              <a:t>Many Christmas decorations and symbols are the same as you find in the U.S. or Europe: holly, snow scenes, goose, ham and plum puddings and so on, even though these </a:t>
            </a:r>
            <a:r>
              <a:rPr lang="en-US" altLang="zh-CN" sz="2400" dirty="0" err="1"/>
              <a:t>don’trepresent</a:t>
            </a:r>
            <a:r>
              <a:rPr lang="en-US" altLang="zh-CN" sz="2400" dirty="0"/>
              <a:t> the reality of Christmas weather/plants in many parts of Australia. December is one of the hottest months in Australia, so outdoors sports like swimming, surfing and fishing are common, and easy cold meat &amp; salad dominates most meals.</a:t>
            </a:r>
          </a:p>
          <a:p>
            <a:pPr algn="just">
              <a:lnSpc>
                <a:spcPts val="4000"/>
              </a:lnSpc>
            </a:pPr>
            <a:r>
              <a:rPr lang="zh-CN" altLang="en-US" sz="2400" dirty="0"/>
              <a:t>　　</a:t>
            </a:r>
            <a:r>
              <a:rPr lang="en-US" altLang="zh-CN" sz="2400" dirty="0"/>
              <a:t>Houses aren’t as heavily decorated with greenery as in parts of the U.S., perhaps because, being in summer, you can spend time outdoors. Some people put Christmas wreaths on their front doors. In some areas there is a long tradition of every house in the street having Christmas lights, and people come to see the decorations.</a:t>
            </a:r>
            <a:endParaRPr lang="zh-CN" altLang="en-US" sz="2400" dirty="0"/>
          </a:p>
        </p:txBody>
      </p:sp>
    </p:spTree>
    <p:extLst>
      <p:ext uri="{BB962C8B-B14F-4D97-AF65-F5344CB8AC3E}">
        <p14:creationId xmlns:p14="http://schemas.microsoft.com/office/powerpoint/2010/main" val="126643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9B9F61-C207-493A-BC19-25881C6AF529}"/>
              </a:ext>
            </a:extLst>
          </p:cNvPr>
          <p:cNvSpPr/>
          <p:nvPr/>
        </p:nvSpPr>
        <p:spPr>
          <a:xfrm>
            <a:off x="268041" y="77698"/>
            <a:ext cx="11655917" cy="4650760"/>
          </a:xfrm>
          <a:prstGeom prst="rect">
            <a:avLst/>
          </a:prstGeom>
        </p:spPr>
        <p:txBody>
          <a:bodyPr wrap="square">
            <a:spAutoFit/>
          </a:bodyPr>
          <a:lstStyle/>
          <a:p>
            <a:pPr algn="just">
              <a:lnSpc>
                <a:spcPts val="4000"/>
              </a:lnSpc>
            </a:pPr>
            <a:r>
              <a:rPr lang="zh-CN" altLang="en-US" sz="2400" dirty="0"/>
              <a:t>　　</a:t>
            </a:r>
            <a:r>
              <a:rPr lang="en-US" altLang="zh-CN" sz="2400" dirty="0"/>
              <a:t>Real holly and mistletoe are hard to find, as they are out of season, but NSW Christmas bush and Christmas bells are two native plants used for decoration which are in season.</a:t>
            </a:r>
          </a:p>
          <a:p>
            <a:pPr algn="just">
              <a:lnSpc>
                <a:spcPts val="4000"/>
              </a:lnSpc>
            </a:pPr>
            <a:r>
              <a:rPr lang="zh-CN" altLang="en-US" sz="2400" dirty="0"/>
              <a:t>　　</a:t>
            </a:r>
            <a:r>
              <a:rPr lang="en-US" altLang="zh-CN" sz="2400" dirty="0"/>
              <a:t>Businesses and shops close on Christmas Day and Boxing Day, however, the major retail centers open after Christmas for clearance sales on all Christmas stock that did not sell. This has become an important part of Christmas for many bargain shoppers. Some people now wait to buy their gifts after Christmas at the sales. Those families that can afford it head for coastal resorts and beachside caravan parks for the holiday period.</a:t>
            </a:r>
            <a:endParaRPr lang="zh-CN" altLang="en-US" sz="2400" dirty="0"/>
          </a:p>
        </p:txBody>
      </p:sp>
    </p:spTree>
    <p:extLst>
      <p:ext uri="{BB962C8B-B14F-4D97-AF65-F5344CB8AC3E}">
        <p14:creationId xmlns:p14="http://schemas.microsoft.com/office/powerpoint/2010/main" val="154596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324C5A-018A-43DC-A3DB-73C1532C2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549" y="898751"/>
            <a:ext cx="9361369" cy="4152220"/>
          </a:xfrm>
          <a:prstGeom prst="rect">
            <a:avLst/>
          </a:prstGeom>
        </p:spPr>
      </p:pic>
    </p:spTree>
    <p:extLst>
      <p:ext uri="{BB962C8B-B14F-4D97-AF65-F5344CB8AC3E}">
        <p14:creationId xmlns:p14="http://schemas.microsoft.com/office/powerpoint/2010/main" val="18425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53FB6650-B148-472C-815B-0CE800DD0300}"/>
              </a:ext>
            </a:extLst>
          </p:cNvPr>
          <p:cNvSpPr txBox="1"/>
          <p:nvPr/>
        </p:nvSpPr>
        <p:spPr>
          <a:xfrm>
            <a:off x="646438" y="838672"/>
            <a:ext cx="2782561"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Vocabulary Power</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7CF3BE91-D1A4-4712-A676-29E0F5C33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38" y="1298218"/>
            <a:ext cx="11045478" cy="4333325"/>
          </a:xfrm>
          <a:prstGeom prst="rect">
            <a:avLst/>
          </a:prstGeom>
        </p:spPr>
      </p:pic>
    </p:spTree>
    <p:extLst>
      <p:ext uri="{BB962C8B-B14F-4D97-AF65-F5344CB8AC3E}">
        <p14:creationId xmlns:p14="http://schemas.microsoft.com/office/powerpoint/2010/main" val="151672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4">
            <a:extLst>
              <a:ext uri="{FF2B5EF4-FFF2-40B4-BE49-F238E27FC236}">
                <a16:creationId xmlns:a16="http://schemas.microsoft.com/office/drawing/2014/main" id="{2AFE932E-AD9A-4450-8FA3-20194335696C}"/>
              </a:ext>
            </a:extLst>
          </p:cNvPr>
          <p:cNvSpPr txBox="1"/>
          <p:nvPr/>
        </p:nvSpPr>
        <p:spPr>
          <a:xfrm>
            <a:off x="450609" y="167160"/>
            <a:ext cx="2135429" cy="459546"/>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solidFill>
                  <a:schemeClr val="bg1"/>
                </a:solidFill>
                <a:latin typeface="Times New Roman" panose="02020603050405020304" pitchFamily="18" charset="0"/>
                <a:cs typeface="Times New Roman" panose="02020603050405020304" pitchFamily="18" charset="0"/>
              </a:rPr>
              <a:t>Lesson Review</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028E2128-E94F-44AB-8AD0-2EEB1770F5FF}"/>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Match each statement with the proper word.</a:t>
            </a:r>
          </a:p>
        </p:txBody>
      </p:sp>
      <p:sp>
        <p:nvSpPr>
          <p:cNvPr id="8" name="矩形: 圆角 7">
            <a:extLst>
              <a:ext uri="{FF2B5EF4-FFF2-40B4-BE49-F238E27FC236}">
                <a16:creationId xmlns:a16="http://schemas.microsoft.com/office/drawing/2014/main" id="{6F09FD68-2611-4054-9A0A-44DA028B3CDC}"/>
              </a:ext>
            </a:extLst>
          </p:cNvPr>
          <p:cNvSpPr/>
          <p:nvPr/>
        </p:nvSpPr>
        <p:spPr>
          <a:xfrm>
            <a:off x="185734" y="1350370"/>
            <a:ext cx="2085976" cy="446985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schemeClr val="tx1"/>
                </a:solidFill>
              </a:rPr>
              <a:t>1. carol</a:t>
            </a:r>
          </a:p>
          <a:p>
            <a:pPr>
              <a:lnSpc>
                <a:spcPct val="150000"/>
              </a:lnSpc>
            </a:pPr>
            <a:r>
              <a:rPr lang="en-US" altLang="zh-CN" dirty="0">
                <a:solidFill>
                  <a:schemeClr val="tx1"/>
                </a:solidFill>
              </a:rPr>
              <a:t>2. costume</a:t>
            </a:r>
          </a:p>
          <a:p>
            <a:pPr>
              <a:lnSpc>
                <a:spcPct val="150000"/>
              </a:lnSpc>
            </a:pPr>
            <a:endParaRPr lang="en-US" altLang="zh-CN" dirty="0">
              <a:solidFill>
                <a:schemeClr val="tx1"/>
              </a:solidFill>
            </a:endParaRPr>
          </a:p>
          <a:p>
            <a:pPr>
              <a:lnSpc>
                <a:spcPct val="150000"/>
              </a:lnSpc>
            </a:pPr>
            <a:r>
              <a:rPr lang="en-US" altLang="zh-CN" dirty="0">
                <a:solidFill>
                  <a:schemeClr val="tx1"/>
                </a:solidFill>
              </a:rPr>
              <a:t>3. cricket</a:t>
            </a:r>
          </a:p>
          <a:p>
            <a:pPr>
              <a:lnSpc>
                <a:spcPct val="150000"/>
              </a:lnSpc>
            </a:pPr>
            <a:r>
              <a:rPr lang="en-US" altLang="zh-CN" dirty="0">
                <a:solidFill>
                  <a:schemeClr val="tx1"/>
                </a:solidFill>
              </a:rPr>
              <a:t>4. plum pudding</a:t>
            </a:r>
          </a:p>
          <a:p>
            <a:pPr>
              <a:lnSpc>
                <a:spcPct val="150000"/>
              </a:lnSpc>
            </a:pPr>
            <a:endParaRPr lang="en-US" altLang="zh-CN" dirty="0">
              <a:solidFill>
                <a:schemeClr val="tx1"/>
              </a:solidFill>
            </a:endParaRPr>
          </a:p>
          <a:p>
            <a:pPr>
              <a:lnSpc>
                <a:spcPct val="150000"/>
              </a:lnSpc>
            </a:pPr>
            <a:r>
              <a:rPr lang="en-US" altLang="zh-CN" dirty="0">
                <a:solidFill>
                  <a:schemeClr val="tx1"/>
                </a:solidFill>
              </a:rPr>
              <a:t>5. wreath</a:t>
            </a:r>
          </a:p>
          <a:p>
            <a:pPr>
              <a:lnSpc>
                <a:spcPct val="150000"/>
              </a:lnSpc>
            </a:pPr>
            <a:r>
              <a:rPr lang="en-US" altLang="zh-CN" dirty="0">
                <a:solidFill>
                  <a:schemeClr val="tx1"/>
                </a:solidFill>
              </a:rPr>
              <a:t>6. caravan</a:t>
            </a:r>
            <a:endParaRPr lang="zh-CN" altLang="en-US" dirty="0">
              <a:solidFill>
                <a:schemeClr val="tx1"/>
              </a:solidFill>
            </a:endParaRPr>
          </a:p>
        </p:txBody>
      </p:sp>
      <p:sp>
        <p:nvSpPr>
          <p:cNvPr id="9" name="矩形: 圆角 8">
            <a:extLst>
              <a:ext uri="{FF2B5EF4-FFF2-40B4-BE49-F238E27FC236}">
                <a16:creationId xmlns:a16="http://schemas.microsoft.com/office/drawing/2014/main" id="{0EB00C64-B524-4253-A62B-521B2900F65A}"/>
              </a:ext>
            </a:extLst>
          </p:cNvPr>
          <p:cNvSpPr/>
          <p:nvPr/>
        </p:nvSpPr>
        <p:spPr>
          <a:xfrm>
            <a:off x="3814763" y="1350370"/>
            <a:ext cx="8215312" cy="446985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dirty="0">
                <a:solidFill>
                  <a:schemeClr val="tx1"/>
                </a:solidFill>
              </a:rPr>
              <a:t>A. the attire worn in a play or at a fancy dress ball</a:t>
            </a:r>
          </a:p>
          <a:p>
            <a:pPr>
              <a:lnSpc>
                <a:spcPct val="150000"/>
              </a:lnSpc>
            </a:pPr>
            <a:r>
              <a:rPr lang="en-US" altLang="zh-CN" dirty="0">
                <a:solidFill>
                  <a:schemeClr val="tx1"/>
                </a:solidFill>
              </a:rPr>
              <a:t>B. a game played with a ball and bat by two teams of 11 players; teams take turns trying to score runs</a:t>
            </a:r>
          </a:p>
          <a:p>
            <a:pPr>
              <a:lnSpc>
                <a:spcPct val="150000"/>
              </a:lnSpc>
            </a:pPr>
            <a:r>
              <a:rPr lang="en-US" altLang="zh-CN" dirty="0">
                <a:solidFill>
                  <a:schemeClr val="tx1"/>
                </a:solidFill>
              </a:rPr>
              <a:t>C. a rich steamed or boiled cake-like pudding</a:t>
            </a:r>
          </a:p>
          <a:p>
            <a:pPr>
              <a:lnSpc>
                <a:spcPct val="150000"/>
              </a:lnSpc>
            </a:pPr>
            <a:r>
              <a:rPr lang="en-US" altLang="zh-CN" dirty="0">
                <a:solidFill>
                  <a:schemeClr val="tx1"/>
                </a:solidFill>
              </a:rPr>
              <a:t>D. flower arrangement consisting of a circular band of foliage or flowers for ornamental purposes</a:t>
            </a:r>
          </a:p>
          <a:p>
            <a:pPr>
              <a:lnSpc>
                <a:spcPct val="150000"/>
              </a:lnSpc>
            </a:pPr>
            <a:r>
              <a:rPr lang="en-US" altLang="zh-CN" dirty="0">
                <a:solidFill>
                  <a:schemeClr val="tx1"/>
                </a:solidFill>
              </a:rPr>
              <a:t>E. joyful religious song celebrating the birth of Christ</a:t>
            </a:r>
          </a:p>
          <a:p>
            <a:pPr>
              <a:lnSpc>
                <a:spcPct val="150000"/>
              </a:lnSpc>
            </a:pPr>
            <a:r>
              <a:rPr lang="en-US" altLang="zh-CN" dirty="0">
                <a:solidFill>
                  <a:schemeClr val="tx1"/>
                </a:solidFill>
              </a:rPr>
              <a:t>F. It’s a vehicle without an engine that can be pulled by a car or van. It contains beds and cooking equipment so that people can live or spend their holidays in it.</a:t>
            </a:r>
            <a:endParaRPr lang="zh-CN" altLang="en-US" dirty="0">
              <a:solidFill>
                <a:schemeClr val="tx1"/>
              </a:solidFill>
            </a:endParaRPr>
          </a:p>
        </p:txBody>
      </p:sp>
      <p:cxnSp>
        <p:nvCxnSpPr>
          <p:cNvPr id="6" name="直接箭头连接符 5">
            <a:extLst>
              <a:ext uri="{FF2B5EF4-FFF2-40B4-BE49-F238E27FC236}">
                <a16:creationId xmlns:a16="http://schemas.microsoft.com/office/drawing/2014/main" id="{561C7433-2964-43BB-98DF-498006A3059A}"/>
              </a:ext>
            </a:extLst>
          </p:cNvPr>
          <p:cNvCxnSpPr>
            <a:cxnSpLocks/>
          </p:cNvCxnSpPr>
          <p:nvPr/>
        </p:nvCxnSpPr>
        <p:spPr>
          <a:xfrm>
            <a:off x="1285875" y="2214563"/>
            <a:ext cx="2843213" cy="20288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直接箭头连接符 9">
            <a:extLst>
              <a:ext uri="{FF2B5EF4-FFF2-40B4-BE49-F238E27FC236}">
                <a16:creationId xmlns:a16="http://schemas.microsoft.com/office/drawing/2014/main" id="{4F077C7E-8CAC-4F56-ADCB-AD01720C1974}"/>
              </a:ext>
            </a:extLst>
          </p:cNvPr>
          <p:cNvCxnSpPr>
            <a:cxnSpLocks/>
          </p:cNvCxnSpPr>
          <p:nvPr/>
        </p:nvCxnSpPr>
        <p:spPr>
          <a:xfrm flipV="1">
            <a:off x="1518323" y="1720691"/>
            <a:ext cx="2610765" cy="9605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a:extLst>
              <a:ext uri="{FF2B5EF4-FFF2-40B4-BE49-F238E27FC236}">
                <a16:creationId xmlns:a16="http://schemas.microsoft.com/office/drawing/2014/main" id="{C1BE1AE9-ECE9-4429-8EF1-A7CC6D432E26}"/>
              </a:ext>
            </a:extLst>
          </p:cNvPr>
          <p:cNvCxnSpPr>
            <a:cxnSpLocks/>
          </p:cNvCxnSpPr>
          <p:nvPr/>
        </p:nvCxnSpPr>
        <p:spPr>
          <a:xfrm flipV="1">
            <a:off x="1400175" y="2200989"/>
            <a:ext cx="2728913" cy="12280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直接箭头连接符 13">
            <a:extLst>
              <a:ext uri="{FF2B5EF4-FFF2-40B4-BE49-F238E27FC236}">
                <a16:creationId xmlns:a16="http://schemas.microsoft.com/office/drawing/2014/main" id="{9B5E5B52-1BDE-4268-92CF-3000253C13E3}"/>
              </a:ext>
            </a:extLst>
          </p:cNvPr>
          <p:cNvCxnSpPr>
            <a:cxnSpLocks/>
          </p:cNvCxnSpPr>
          <p:nvPr/>
        </p:nvCxnSpPr>
        <p:spPr>
          <a:xfrm flipV="1">
            <a:off x="2043113" y="3051609"/>
            <a:ext cx="2085975" cy="8576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直接箭头连接符 16">
            <a:extLst>
              <a:ext uri="{FF2B5EF4-FFF2-40B4-BE49-F238E27FC236}">
                <a16:creationId xmlns:a16="http://schemas.microsoft.com/office/drawing/2014/main" id="{4FEB7518-286F-43C5-8E69-8ED13A82D952}"/>
              </a:ext>
            </a:extLst>
          </p:cNvPr>
          <p:cNvCxnSpPr>
            <a:cxnSpLocks/>
          </p:cNvCxnSpPr>
          <p:nvPr/>
        </p:nvCxnSpPr>
        <p:spPr>
          <a:xfrm flipV="1">
            <a:off x="1400175" y="3429000"/>
            <a:ext cx="2728913" cy="12715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5B97A7EB-D376-454D-BEA4-BD8C1FFF49CA}"/>
              </a:ext>
            </a:extLst>
          </p:cNvPr>
          <p:cNvCxnSpPr>
            <a:cxnSpLocks/>
          </p:cNvCxnSpPr>
          <p:nvPr/>
        </p:nvCxnSpPr>
        <p:spPr>
          <a:xfrm flipV="1">
            <a:off x="1621630" y="4700588"/>
            <a:ext cx="2564608" cy="3773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640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7BAA196-985C-41E6-A833-A24C3B345532}"/>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Please fill in the blanks of the following statements.</a:t>
            </a:r>
          </a:p>
        </p:txBody>
      </p:sp>
      <p:sp>
        <p:nvSpPr>
          <p:cNvPr id="3" name="矩形 2">
            <a:extLst>
              <a:ext uri="{FF2B5EF4-FFF2-40B4-BE49-F238E27FC236}">
                <a16:creationId xmlns:a16="http://schemas.microsoft.com/office/drawing/2014/main" id="{04B89EF8-67BB-486C-A8DF-3696142C498B}"/>
              </a:ext>
            </a:extLst>
          </p:cNvPr>
          <p:cNvSpPr/>
          <p:nvPr/>
        </p:nvSpPr>
        <p:spPr>
          <a:xfrm>
            <a:off x="268041" y="1367306"/>
            <a:ext cx="11655917" cy="3347840"/>
          </a:xfrm>
          <a:prstGeom prst="rect">
            <a:avLst/>
          </a:prstGeom>
        </p:spPr>
        <p:txBody>
          <a:bodyPr wrap="square">
            <a:spAutoFit/>
          </a:bodyPr>
          <a:lstStyle/>
          <a:p>
            <a:pPr algn="just">
              <a:lnSpc>
                <a:spcPct val="150000"/>
              </a:lnSpc>
            </a:pPr>
            <a:r>
              <a:rPr lang="en-US" altLang="zh-CN" sz="2400" dirty="0"/>
              <a:t>1. Santa Claus is as popular as he is throughout the world, though he is sometimes pictured in _________ costume and a cool drink may be left out for him because of _________________.</a:t>
            </a:r>
          </a:p>
          <a:p>
            <a:pPr algn="just">
              <a:lnSpc>
                <a:spcPct val="150000"/>
              </a:lnSpc>
            </a:pPr>
            <a:r>
              <a:rPr lang="en-US" altLang="zh-CN" sz="2400" dirty="0"/>
              <a:t>2. In some areas there is a long tradition of every house in the street having ________________, and people come to see the decorations.</a:t>
            </a:r>
          </a:p>
          <a:p>
            <a:pPr algn="just">
              <a:lnSpc>
                <a:spcPct val="150000"/>
              </a:lnSpc>
            </a:pPr>
            <a:r>
              <a:rPr lang="en-US" altLang="zh-CN" sz="2400" dirty="0"/>
              <a:t>3. Businesses and shops _________ on Christmas Day and Boxing Day.</a:t>
            </a:r>
            <a:endParaRPr lang="zh-CN" altLang="en-US" sz="2400" dirty="0"/>
          </a:p>
        </p:txBody>
      </p:sp>
      <p:sp>
        <p:nvSpPr>
          <p:cNvPr id="4" name="矩形 3">
            <a:extLst>
              <a:ext uri="{FF2B5EF4-FFF2-40B4-BE49-F238E27FC236}">
                <a16:creationId xmlns:a16="http://schemas.microsoft.com/office/drawing/2014/main" id="{A6B18386-03AC-4DB1-951B-1A8B2D5D254E}"/>
              </a:ext>
            </a:extLst>
          </p:cNvPr>
          <p:cNvSpPr/>
          <p:nvPr/>
        </p:nvSpPr>
        <p:spPr>
          <a:xfrm>
            <a:off x="1824037" y="2012448"/>
            <a:ext cx="1862602" cy="461665"/>
          </a:xfrm>
          <a:prstGeom prst="rect">
            <a:avLst/>
          </a:prstGeom>
        </p:spPr>
        <p:txBody>
          <a:bodyPr wrap="square">
            <a:spAutoFit/>
          </a:bodyPr>
          <a:lstStyle/>
          <a:p>
            <a:r>
              <a:rPr lang="en-US" altLang="zh-CN" sz="2400" dirty="0">
                <a:solidFill>
                  <a:srgbClr val="FF0000"/>
                </a:solidFill>
              </a:rPr>
              <a:t> swimming</a:t>
            </a:r>
            <a:endParaRPr lang="zh-CN" altLang="en-US" sz="2400" dirty="0">
              <a:solidFill>
                <a:srgbClr val="FF0000"/>
              </a:solidFill>
            </a:endParaRPr>
          </a:p>
        </p:txBody>
      </p:sp>
      <p:sp>
        <p:nvSpPr>
          <p:cNvPr id="7" name="矩形 6">
            <a:extLst>
              <a:ext uri="{FF2B5EF4-FFF2-40B4-BE49-F238E27FC236}">
                <a16:creationId xmlns:a16="http://schemas.microsoft.com/office/drawing/2014/main" id="{805EBF58-E238-4CC7-8053-322275341ACF}"/>
              </a:ext>
            </a:extLst>
          </p:cNvPr>
          <p:cNvSpPr/>
          <p:nvPr/>
        </p:nvSpPr>
        <p:spPr>
          <a:xfrm>
            <a:off x="422035" y="2579561"/>
            <a:ext cx="3018084" cy="461665"/>
          </a:xfrm>
          <a:prstGeom prst="rect">
            <a:avLst/>
          </a:prstGeom>
        </p:spPr>
        <p:txBody>
          <a:bodyPr wrap="square">
            <a:spAutoFit/>
          </a:bodyPr>
          <a:lstStyle/>
          <a:p>
            <a:r>
              <a:rPr lang="en-US" altLang="zh-CN" sz="2400" dirty="0">
                <a:solidFill>
                  <a:srgbClr val="FF0000"/>
                </a:solidFill>
              </a:rPr>
              <a:t>  the warm weather </a:t>
            </a:r>
            <a:endParaRPr lang="zh-CN" altLang="en-US" sz="2400" dirty="0">
              <a:solidFill>
                <a:srgbClr val="FF0000"/>
              </a:solidFill>
            </a:endParaRPr>
          </a:p>
        </p:txBody>
      </p:sp>
      <p:sp>
        <p:nvSpPr>
          <p:cNvPr id="8" name="矩形 7">
            <a:extLst>
              <a:ext uri="{FF2B5EF4-FFF2-40B4-BE49-F238E27FC236}">
                <a16:creationId xmlns:a16="http://schemas.microsoft.com/office/drawing/2014/main" id="{B683279C-2670-4879-94FB-5C96C7B79957}"/>
              </a:ext>
            </a:extLst>
          </p:cNvPr>
          <p:cNvSpPr/>
          <p:nvPr/>
        </p:nvSpPr>
        <p:spPr>
          <a:xfrm>
            <a:off x="431559" y="3647353"/>
            <a:ext cx="3018084" cy="461665"/>
          </a:xfrm>
          <a:prstGeom prst="rect">
            <a:avLst/>
          </a:prstGeom>
        </p:spPr>
        <p:txBody>
          <a:bodyPr wrap="square">
            <a:spAutoFit/>
          </a:bodyPr>
          <a:lstStyle/>
          <a:p>
            <a:r>
              <a:rPr lang="en-US" altLang="zh-CN" sz="2400" dirty="0">
                <a:solidFill>
                  <a:srgbClr val="FF0000"/>
                </a:solidFill>
              </a:rPr>
              <a:t>  Christmas Lights</a:t>
            </a:r>
            <a:endParaRPr lang="zh-CN" altLang="en-US" sz="2400" dirty="0">
              <a:solidFill>
                <a:srgbClr val="FF0000"/>
              </a:solidFill>
            </a:endParaRPr>
          </a:p>
        </p:txBody>
      </p:sp>
      <p:sp>
        <p:nvSpPr>
          <p:cNvPr id="10" name="矩形 9">
            <a:extLst>
              <a:ext uri="{FF2B5EF4-FFF2-40B4-BE49-F238E27FC236}">
                <a16:creationId xmlns:a16="http://schemas.microsoft.com/office/drawing/2014/main" id="{8BDCDE45-7881-4C4D-A8F2-721767D4D299}"/>
              </a:ext>
            </a:extLst>
          </p:cNvPr>
          <p:cNvSpPr/>
          <p:nvPr/>
        </p:nvSpPr>
        <p:spPr>
          <a:xfrm>
            <a:off x="4170121" y="4253481"/>
            <a:ext cx="1130541" cy="461665"/>
          </a:xfrm>
          <a:prstGeom prst="rect">
            <a:avLst/>
          </a:prstGeom>
        </p:spPr>
        <p:txBody>
          <a:bodyPr wrap="square">
            <a:spAutoFit/>
          </a:bodyPr>
          <a:lstStyle/>
          <a:p>
            <a:r>
              <a:rPr lang="en-US" altLang="zh-CN" sz="2400" dirty="0">
                <a:solidFill>
                  <a:srgbClr val="FF0000"/>
                </a:solidFill>
              </a:rPr>
              <a:t>close</a:t>
            </a:r>
            <a:endParaRPr lang="zh-CN" altLang="en-US" sz="2400" dirty="0">
              <a:solidFill>
                <a:srgbClr val="FF0000"/>
              </a:solidFill>
            </a:endParaRPr>
          </a:p>
        </p:txBody>
      </p:sp>
    </p:spTree>
    <p:extLst>
      <p:ext uri="{BB962C8B-B14F-4D97-AF65-F5344CB8AC3E}">
        <p14:creationId xmlns:p14="http://schemas.microsoft.com/office/powerpoint/2010/main" val="257733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7BAA196-985C-41E6-A833-A24C3B345532}"/>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Oral Presentation</a:t>
            </a:r>
          </a:p>
        </p:txBody>
      </p:sp>
      <p:sp>
        <p:nvSpPr>
          <p:cNvPr id="3" name="矩形 2">
            <a:extLst>
              <a:ext uri="{FF2B5EF4-FFF2-40B4-BE49-F238E27FC236}">
                <a16:creationId xmlns:a16="http://schemas.microsoft.com/office/drawing/2014/main" id="{04B89EF8-67BB-486C-A8DF-3696142C498B}"/>
              </a:ext>
            </a:extLst>
          </p:cNvPr>
          <p:cNvSpPr/>
          <p:nvPr/>
        </p:nvSpPr>
        <p:spPr>
          <a:xfrm>
            <a:off x="268041" y="1367306"/>
            <a:ext cx="11655917" cy="3347840"/>
          </a:xfrm>
          <a:prstGeom prst="rect">
            <a:avLst/>
          </a:prstGeom>
        </p:spPr>
        <p:txBody>
          <a:bodyPr wrap="square">
            <a:spAutoFit/>
          </a:bodyPr>
          <a:lstStyle/>
          <a:p>
            <a:pPr algn="just">
              <a:lnSpc>
                <a:spcPct val="150000"/>
              </a:lnSpc>
            </a:pPr>
            <a:r>
              <a:rPr lang="en-US" altLang="zh-CN" sz="2400" dirty="0"/>
              <a:t>Describe an interesting animal.</a:t>
            </a:r>
          </a:p>
          <a:p>
            <a:pPr algn="just">
              <a:lnSpc>
                <a:spcPct val="150000"/>
              </a:lnSpc>
            </a:pPr>
            <a:r>
              <a:rPr lang="en-US" altLang="zh-CN" sz="2400" dirty="0"/>
              <a:t>You should say:</a:t>
            </a:r>
          </a:p>
          <a:p>
            <a:pPr algn="just">
              <a:lnSpc>
                <a:spcPct val="150000"/>
              </a:lnSpc>
            </a:pPr>
            <a:r>
              <a:rPr lang="en-US" altLang="zh-CN" sz="2400" dirty="0"/>
              <a:t>• what it looks like;</a:t>
            </a:r>
          </a:p>
          <a:p>
            <a:pPr algn="just">
              <a:lnSpc>
                <a:spcPct val="150000"/>
              </a:lnSpc>
            </a:pPr>
            <a:r>
              <a:rPr lang="en-US" altLang="zh-CN" sz="2400" dirty="0"/>
              <a:t>• when you saw/knew it for the first time;</a:t>
            </a:r>
          </a:p>
          <a:p>
            <a:pPr algn="just">
              <a:lnSpc>
                <a:spcPct val="150000"/>
              </a:lnSpc>
            </a:pPr>
            <a:r>
              <a:rPr lang="en-US" altLang="zh-CN" sz="2400" dirty="0"/>
              <a:t>• where it lives;</a:t>
            </a:r>
          </a:p>
          <a:p>
            <a:pPr algn="just">
              <a:lnSpc>
                <a:spcPct val="150000"/>
              </a:lnSpc>
            </a:pPr>
            <a:r>
              <a:rPr lang="en-US" altLang="zh-CN" sz="2400" dirty="0"/>
              <a:t>• why it is interesting.</a:t>
            </a:r>
            <a:endParaRPr lang="zh-CN" altLang="en-US" sz="2400" dirty="0"/>
          </a:p>
        </p:txBody>
      </p:sp>
    </p:spTree>
    <p:extLst>
      <p:ext uri="{BB962C8B-B14F-4D97-AF65-F5344CB8AC3E}">
        <p14:creationId xmlns:p14="http://schemas.microsoft.com/office/powerpoint/2010/main" val="3570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7BAA196-985C-41E6-A833-A24C3B345532}"/>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Oral Presentation</a:t>
            </a:r>
          </a:p>
        </p:txBody>
      </p:sp>
      <p:sp>
        <p:nvSpPr>
          <p:cNvPr id="4" name="矩形 3">
            <a:extLst>
              <a:ext uri="{FF2B5EF4-FFF2-40B4-BE49-F238E27FC236}">
                <a16:creationId xmlns:a16="http://schemas.microsoft.com/office/drawing/2014/main" id="{A959F184-EAD1-46B4-B88F-169B316F58B9}"/>
              </a:ext>
            </a:extLst>
          </p:cNvPr>
          <p:cNvSpPr/>
          <p:nvPr/>
        </p:nvSpPr>
        <p:spPr>
          <a:xfrm>
            <a:off x="422035" y="1225689"/>
            <a:ext cx="11363326" cy="5632311"/>
          </a:xfrm>
          <a:prstGeom prst="rect">
            <a:avLst/>
          </a:prstGeom>
        </p:spPr>
        <p:txBody>
          <a:bodyPr wrap="square">
            <a:spAutoFit/>
          </a:bodyPr>
          <a:lstStyle/>
          <a:p>
            <a:r>
              <a:rPr lang="en-US" altLang="zh-CN" sz="2400" dirty="0">
                <a:solidFill>
                  <a:srgbClr val="FF0000"/>
                </a:solidFill>
              </a:rPr>
              <a:t>I am ever a cat slave since the watchful little kitty spot me lost in the street and was kind enough to take me home and allow me to live with him. From that fateful day on, (oh by the way, it was around 3 months ago) my life has gone through a great change and is coming to find a new meaning: loyalty. </a:t>
            </a:r>
          </a:p>
          <a:p>
            <a:endParaRPr lang="en-US" altLang="zh-CN" sz="2400" dirty="0">
              <a:solidFill>
                <a:srgbClr val="FF0000"/>
              </a:solidFill>
            </a:endParaRPr>
          </a:p>
          <a:p>
            <a:r>
              <a:rPr lang="en-US" altLang="zh-CN" sz="2400" dirty="0">
                <a:solidFill>
                  <a:srgbClr val="FF0000"/>
                </a:solidFill>
              </a:rPr>
              <a:t>He calls himself “</a:t>
            </a:r>
            <a:r>
              <a:rPr lang="en-US" altLang="zh-CN" sz="2400" dirty="0" err="1">
                <a:solidFill>
                  <a:srgbClr val="FF0000"/>
                </a:solidFill>
              </a:rPr>
              <a:t>jianjian</a:t>
            </a:r>
            <a:r>
              <a:rPr lang="en-US" altLang="zh-CN" sz="2400" dirty="0">
                <a:solidFill>
                  <a:srgbClr val="FF0000"/>
                </a:solidFill>
              </a:rPr>
              <a:t>” because in Chinese “</a:t>
            </a:r>
            <a:r>
              <a:rPr lang="en-US" altLang="zh-CN" sz="2400" dirty="0" err="1">
                <a:solidFill>
                  <a:srgbClr val="FF0000"/>
                </a:solidFill>
              </a:rPr>
              <a:t>jian</a:t>
            </a:r>
            <a:r>
              <a:rPr lang="en-US" altLang="zh-CN" sz="2400" dirty="0">
                <a:solidFill>
                  <a:srgbClr val="FF0000"/>
                </a:solidFill>
              </a:rPr>
              <a:t>” means “pick”, which obviously is to commemorate his good Samaritan act towards me. So I will share stories about some daily routines in our love-hate relationship. </a:t>
            </a:r>
          </a:p>
          <a:p>
            <a:endParaRPr lang="en-US" altLang="zh-CN" sz="2400" dirty="0">
              <a:solidFill>
                <a:srgbClr val="FF0000"/>
              </a:solidFill>
            </a:endParaRPr>
          </a:p>
          <a:p>
            <a:r>
              <a:rPr lang="en-US" altLang="zh-CN" sz="2400" dirty="0">
                <a:solidFill>
                  <a:srgbClr val="FF0000"/>
                </a:solidFill>
              </a:rPr>
              <a:t>After many sleepless nights with him during our failed trials of sleeping together, I was forced to let him sleep in the dining room. But the thing is, every night when it is time for me to place him in the bed in the dinning room, he seems to feel it and refuse it. So he will play hide and seek like crazy with me in the living room. Sometimes I win and it cost me one to two hours sleep time, sometimes I lose and he will sleep on my chest like a rock and wake me in the early morning. </a:t>
            </a:r>
            <a:endParaRPr lang="zh-CN" altLang="en-US" sz="2400" dirty="0">
              <a:solidFill>
                <a:srgbClr val="FF0000"/>
              </a:solidFill>
            </a:endParaRPr>
          </a:p>
        </p:txBody>
      </p:sp>
    </p:spTree>
    <p:extLst>
      <p:ext uri="{BB962C8B-B14F-4D97-AF65-F5344CB8AC3E}">
        <p14:creationId xmlns:p14="http://schemas.microsoft.com/office/powerpoint/2010/main" val="3934585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7BAA196-985C-41E6-A833-A24C3B345532}"/>
              </a:ext>
            </a:extLst>
          </p:cNvPr>
          <p:cNvSpPr/>
          <p:nvPr/>
        </p:nvSpPr>
        <p:spPr>
          <a:xfrm>
            <a:off x="422035" y="626706"/>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3   </a:t>
            </a:r>
            <a:r>
              <a:rPr lang="en-US" altLang="zh-CN" sz="2000" b="1" i="1" dirty="0">
                <a:latin typeface="Times New Roman" panose="02020603050405020304" pitchFamily="18" charset="0"/>
                <a:cs typeface="Times New Roman" panose="02020603050405020304" pitchFamily="18" charset="0"/>
              </a:rPr>
              <a:t>Oral Presentation</a:t>
            </a:r>
          </a:p>
        </p:txBody>
      </p:sp>
      <p:sp>
        <p:nvSpPr>
          <p:cNvPr id="4" name="矩形 3">
            <a:extLst>
              <a:ext uri="{FF2B5EF4-FFF2-40B4-BE49-F238E27FC236}">
                <a16:creationId xmlns:a16="http://schemas.microsoft.com/office/drawing/2014/main" id="{A959F184-EAD1-46B4-B88F-169B316F58B9}"/>
              </a:ext>
            </a:extLst>
          </p:cNvPr>
          <p:cNvSpPr/>
          <p:nvPr/>
        </p:nvSpPr>
        <p:spPr>
          <a:xfrm>
            <a:off x="422035" y="1225689"/>
            <a:ext cx="11363326" cy="2308324"/>
          </a:xfrm>
          <a:prstGeom prst="rect">
            <a:avLst/>
          </a:prstGeom>
        </p:spPr>
        <p:txBody>
          <a:bodyPr wrap="square">
            <a:spAutoFit/>
          </a:bodyPr>
          <a:lstStyle/>
          <a:p>
            <a:r>
              <a:rPr lang="en-US" altLang="zh-CN" sz="2400" dirty="0">
                <a:solidFill>
                  <a:srgbClr val="FF0000"/>
                </a:solidFill>
              </a:rPr>
              <a:t>You know today I waked up from a sweet dream by almost unbearable scratch sound on my room door, and I peacefully drowned out my inner voice: go kill the bugger, put on my smiling face while feed him, and then set out. And I know what </a:t>
            </a:r>
            <a:r>
              <a:rPr lang="en-US" altLang="zh-CN" sz="2400" dirty="0" err="1">
                <a:solidFill>
                  <a:srgbClr val="FF0000"/>
                </a:solidFill>
              </a:rPr>
              <a:t>Jianjian</a:t>
            </a:r>
            <a:r>
              <a:rPr lang="en-US" altLang="zh-CN" sz="2400" dirty="0">
                <a:solidFill>
                  <a:srgbClr val="FF0000"/>
                </a:solidFill>
              </a:rPr>
              <a:t> will do to his territory for sure: upset every bottle of flowers, empty every trash bin and spoil all foods he can reach, finally, and turn the house into a great adventure land. </a:t>
            </a:r>
            <a:endParaRPr lang="zh-CN" altLang="en-US" sz="2400" dirty="0">
              <a:solidFill>
                <a:srgbClr val="FF0000"/>
              </a:solidFill>
            </a:endParaRPr>
          </a:p>
        </p:txBody>
      </p:sp>
    </p:spTree>
    <p:extLst>
      <p:ext uri="{BB962C8B-B14F-4D97-AF65-F5344CB8AC3E}">
        <p14:creationId xmlns:p14="http://schemas.microsoft.com/office/powerpoint/2010/main" val="61889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06F24A3-E775-49CB-80E4-A8D0E9E34B15}"/>
              </a:ext>
            </a:extLst>
          </p:cNvPr>
          <p:cNvSpPr/>
          <p:nvPr/>
        </p:nvSpPr>
        <p:spPr>
          <a:xfrm>
            <a:off x="422035" y="1183918"/>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1   </a:t>
            </a:r>
            <a:r>
              <a:rPr lang="en-US" altLang="zh-CN" sz="2000" b="1" i="1" dirty="0">
                <a:latin typeface="Times New Roman" panose="02020603050405020304" pitchFamily="18" charset="0"/>
                <a:cs typeface="Times New Roman" panose="02020603050405020304" pitchFamily="18" charset="0"/>
              </a:rPr>
              <a:t>Do the following statements agree with the information given in Reading?</a:t>
            </a:r>
          </a:p>
        </p:txBody>
      </p:sp>
      <p:sp>
        <p:nvSpPr>
          <p:cNvPr id="3" name="矩形 2">
            <a:extLst>
              <a:ext uri="{FF2B5EF4-FFF2-40B4-BE49-F238E27FC236}">
                <a16:creationId xmlns:a16="http://schemas.microsoft.com/office/drawing/2014/main" id="{76F65D9E-81E6-4504-B5F4-5EA76A65D27D}"/>
              </a:ext>
            </a:extLst>
          </p:cNvPr>
          <p:cNvSpPr/>
          <p:nvPr/>
        </p:nvSpPr>
        <p:spPr>
          <a:xfrm>
            <a:off x="268041" y="1924518"/>
            <a:ext cx="11655917" cy="1131848"/>
          </a:xfrm>
          <a:prstGeom prst="rect">
            <a:avLst/>
          </a:prstGeom>
        </p:spPr>
        <p:txBody>
          <a:bodyPr wrap="square">
            <a:spAutoFit/>
          </a:bodyPr>
          <a:lstStyle/>
          <a:p>
            <a:pPr algn="just">
              <a:lnSpc>
                <a:spcPct val="150000"/>
              </a:lnSpc>
            </a:pPr>
            <a:r>
              <a:rPr lang="en-US" altLang="zh-CN" sz="2400" dirty="0"/>
              <a:t>TURE(T) if the statement agrees with the information</a:t>
            </a:r>
          </a:p>
          <a:p>
            <a:pPr algn="just">
              <a:lnSpc>
                <a:spcPct val="150000"/>
              </a:lnSpc>
            </a:pPr>
            <a:r>
              <a:rPr lang="en-US" altLang="zh-CN" sz="2400" dirty="0"/>
              <a:t>FALSE(F) if the statement contradicts with the information</a:t>
            </a:r>
            <a:endParaRPr lang="zh-CN" altLang="en-US" sz="2400" dirty="0"/>
          </a:p>
        </p:txBody>
      </p:sp>
      <p:sp>
        <p:nvSpPr>
          <p:cNvPr id="4" name="矩形 3">
            <a:extLst>
              <a:ext uri="{FF2B5EF4-FFF2-40B4-BE49-F238E27FC236}">
                <a16:creationId xmlns:a16="http://schemas.microsoft.com/office/drawing/2014/main" id="{96CEC6B6-0BE1-4E70-99EE-4DE37B520769}"/>
              </a:ext>
            </a:extLst>
          </p:cNvPr>
          <p:cNvSpPr/>
          <p:nvPr/>
        </p:nvSpPr>
        <p:spPr>
          <a:xfrm>
            <a:off x="422035" y="608741"/>
            <a:ext cx="10995966" cy="575177"/>
          </a:xfrm>
          <a:prstGeom prst="rect">
            <a:avLst/>
          </a:prstGeom>
          <a:noFill/>
        </p:spPr>
        <p:txBody>
          <a:bodyPr wrap="square" lIns="86697" tIns="43348" rIns="86697" bIns="43348" rtlCol="0">
            <a:spAutoFit/>
          </a:bodyPr>
          <a:lstStyle/>
          <a:p>
            <a:pPr>
              <a:lnSpc>
                <a:spcPct val="150000"/>
              </a:lnSpc>
            </a:pPr>
            <a:r>
              <a:rPr lang="en-US" altLang="zh-CN" sz="2400" b="1" i="1" dirty="0">
                <a:solidFill>
                  <a:schemeClr val="accent6">
                    <a:lumMod val="60000"/>
                    <a:lumOff val="40000"/>
                  </a:schemeClr>
                </a:solidFill>
                <a:latin typeface="Times New Roman" panose="02020603050405020304" pitchFamily="18" charset="0"/>
                <a:cs typeface="Times New Roman" panose="02020603050405020304" pitchFamily="18" charset="0"/>
              </a:rPr>
              <a:t>Chapter Revision</a:t>
            </a:r>
            <a:endParaRPr lang="en-US" altLang="zh-CN"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99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1408839-B6F0-483F-A743-0C0F281429C6}"/>
              </a:ext>
            </a:extLst>
          </p:cNvPr>
          <p:cNvSpPr/>
          <p:nvPr/>
        </p:nvSpPr>
        <p:spPr>
          <a:xfrm>
            <a:off x="268041" y="186174"/>
            <a:ext cx="11655917" cy="4455835"/>
          </a:xfrm>
          <a:prstGeom prst="rect">
            <a:avLst/>
          </a:prstGeom>
        </p:spPr>
        <p:txBody>
          <a:bodyPr wrap="square">
            <a:spAutoFit/>
          </a:bodyPr>
          <a:lstStyle/>
          <a:p>
            <a:pPr algn="just">
              <a:lnSpc>
                <a:spcPct val="150000"/>
              </a:lnSpc>
            </a:pPr>
            <a:r>
              <a:rPr lang="zh-CN" altLang="en-US" sz="2400" dirty="0"/>
              <a:t>　　</a:t>
            </a:r>
            <a:r>
              <a:rPr lang="en-US" altLang="zh-CN" sz="2400" dirty="0"/>
              <a:t>History: The written history of Australia began when Dutch explorers first sighted the landmass in the 17th century. In command of the ship </a:t>
            </a:r>
            <a:r>
              <a:rPr lang="en-US" altLang="zh-CN" sz="2400" dirty="0" err="1"/>
              <a:t>Duyfken</a:t>
            </a:r>
            <a:r>
              <a:rPr lang="en-US" altLang="zh-CN" sz="2400" dirty="0"/>
              <a:t>, Willem </a:t>
            </a:r>
            <a:r>
              <a:rPr lang="en-US" altLang="zh-CN" sz="2400" dirty="0" err="1"/>
              <a:t>Jansz</a:t>
            </a:r>
            <a:r>
              <a:rPr lang="zh-CN" altLang="en-US" sz="2400" dirty="0"/>
              <a:t>，</a:t>
            </a:r>
            <a:r>
              <a:rPr lang="en-US" altLang="zh-CN" sz="2400" dirty="0"/>
              <a:t>Dutch</a:t>
            </a:r>
            <a:r>
              <a:rPr lang="zh-CN" altLang="en-US" sz="2400" dirty="0"/>
              <a:t>，</a:t>
            </a:r>
            <a:r>
              <a:rPr lang="en-US" altLang="zh-CN" sz="2400" dirty="0"/>
              <a:t>sailed along the southern coast of New Guinea before he turned south and sighted Cape York Peninsula on Australia’s northern coast. </a:t>
            </a:r>
            <a:r>
              <a:rPr lang="en-US" altLang="zh-CN" sz="2400" dirty="0" err="1"/>
              <a:t>Jansz</a:t>
            </a:r>
            <a:r>
              <a:rPr lang="en-US" altLang="zh-CN" sz="2400" dirty="0"/>
              <a:t> named the land New Holland and explored the Gulf of Carpentaria on the cape’s western shore. The western coast was first visited in 1616 by the Dutch, Dirk Hartog. The first recorded European sighting of the South Australian coast was in 1627 when the Dutch ship the Gulden </a:t>
            </a:r>
            <a:r>
              <a:rPr lang="en-US" altLang="zh-CN" sz="2400" dirty="0" err="1"/>
              <a:t>Zeepaert</a:t>
            </a:r>
            <a:r>
              <a:rPr lang="en-US" altLang="zh-CN" sz="2400" dirty="0"/>
              <a:t>, captained by Francois </a:t>
            </a:r>
            <a:r>
              <a:rPr lang="en-US" altLang="zh-CN" sz="2400" dirty="0" err="1"/>
              <a:t>Thijssen</a:t>
            </a:r>
            <a:r>
              <a:rPr lang="en-US" altLang="zh-CN" sz="2400" dirty="0"/>
              <a:t>, examined the coastline.</a:t>
            </a:r>
            <a:endParaRPr lang="zh-CN" altLang="en-US" sz="2400" dirty="0"/>
          </a:p>
        </p:txBody>
      </p:sp>
    </p:spTree>
    <p:extLst>
      <p:ext uri="{BB962C8B-B14F-4D97-AF65-F5344CB8AC3E}">
        <p14:creationId xmlns:p14="http://schemas.microsoft.com/office/powerpoint/2010/main" val="269700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6C6B0BA-146E-4602-B443-0FAD6100407E}"/>
              </a:ext>
            </a:extLst>
          </p:cNvPr>
          <p:cNvSpPr/>
          <p:nvPr/>
        </p:nvSpPr>
        <p:spPr>
          <a:xfrm>
            <a:off x="268041" y="495768"/>
            <a:ext cx="11655917" cy="3350404"/>
          </a:xfrm>
          <a:prstGeom prst="rect">
            <a:avLst/>
          </a:prstGeom>
        </p:spPr>
        <p:txBody>
          <a:bodyPr wrap="square">
            <a:spAutoFit/>
          </a:bodyPr>
          <a:lstStyle/>
          <a:p>
            <a:pPr algn="just">
              <a:lnSpc>
                <a:spcPct val="150000"/>
              </a:lnSpc>
            </a:pPr>
            <a:r>
              <a:rPr lang="en-US" altLang="zh-CN" sz="2400" dirty="0"/>
              <a:t>(</a:t>
            </a:r>
            <a:r>
              <a:rPr lang="zh-CN" altLang="en-US" sz="2400" dirty="0"/>
              <a:t>　</a:t>
            </a:r>
            <a:r>
              <a:rPr lang="en-US" altLang="zh-CN" sz="2400" dirty="0"/>
              <a:t> ) 1. Australia is a continent between the Atlantic Ocean and the South Pacific Ocean.</a:t>
            </a:r>
          </a:p>
          <a:p>
            <a:pPr algn="just">
              <a:lnSpc>
                <a:spcPct val="150000"/>
              </a:lnSpc>
            </a:pPr>
            <a:r>
              <a:rPr lang="en-US" altLang="zh-CN" sz="2400" dirty="0"/>
              <a:t>( </a:t>
            </a:r>
            <a:r>
              <a:rPr lang="zh-CN" altLang="en-US" sz="2400" dirty="0"/>
              <a:t>　</a:t>
            </a:r>
            <a:r>
              <a:rPr lang="en-US" altLang="zh-CN" sz="2400" dirty="0"/>
              <a:t>) 2. The dry season in Australia usually between November and April.</a:t>
            </a:r>
          </a:p>
          <a:p>
            <a:pPr algn="just">
              <a:lnSpc>
                <a:spcPct val="150000"/>
              </a:lnSpc>
            </a:pPr>
            <a:r>
              <a:rPr lang="en-US" altLang="zh-CN" sz="2400" dirty="0"/>
              <a:t>(</a:t>
            </a:r>
            <a:r>
              <a:rPr lang="zh-CN" altLang="en-US" sz="2400" dirty="0"/>
              <a:t>　</a:t>
            </a:r>
            <a:r>
              <a:rPr lang="en-US" altLang="zh-CN" sz="2400" dirty="0"/>
              <a:t> ) 3. Australia was once a British colony.</a:t>
            </a:r>
          </a:p>
          <a:p>
            <a:pPr algn="just">
              <a:lnSpc>
                <a:spcPct val="150000"/>
              </a:lnSpc>
            </a:pPr>
            <a:r>
              <a:rPr lang="en-US" altLang="zh-CN" sz="2400" dirty="0"/>
              <a:t>(</a:t>
            </a:r>
            <a:r>
              <a:rPr lang="zh-CN" altLang="en-US" sz="2400" dirty="0"/>
              <a:t>　</a:t>
            </a:r>
            <a:r>
              <a:rPr lang="en-US" altLang="zh-CN" sz="2400" dirty="0"/>
              <a:t> ) 4. Australia is a main farm product exporter.</a:t>
            </a:r>
          </a:p>
          <a:p>
            <a:pPr algn="just">
              <a:lnSpc>
                <a:spcPct val="150000"/>
              </a:lnSpc>
            </a:pPr>
            <a:r>
              <a:rPr lang="en-US" altLang="zh-CN" sz="2400" dirty="0"/>
              <a:t>(</a:t>
            </a:r>
            <a:r>
              <a:rPr lang="zh-CN" altLang="en-US" sz="2400" dirty="0"/>
              <a:t>　</a:t>
            </a:r>
            <a:r>
              <a:rPr lang="en-US" altLang="zh-CN" sz="2400" dirty="0"/>
              <a:t> ) 5. Mining is a key industry sector in Australia.</a:t>
            </a:r>
            <a:endParaRPr lang="zh-CN" altLang="en-US" sz="2400" dirty="0"/>
          </a:p>
        </p:txBody>
      </p:sp>
      <p:sp>
        <p:nvSpPr>
          <p:cNvPr id="3" name="矩形 2">
            <a:extLst>
              <a:ext uri="{FF2B5EF4-FFF2-40B4-BE49-F238E27FC236}">
                <a16:creationId xmlns:a16="http://schemas.microsoft.com/office/drawing/2014/main" id="{A44D19B2-C99D-486F-B2DE-EA698420A6AB}"/>
              </a:ext>
            </a:extLst>
          </p:cNvPr>
          <p:cNvSpPr/>
          <p:nvPr/>
        </p:nvSpPr>
        <p:spPr>
          <a:xfrm>
            <a:off x="498004" y="495768"/>
            <a:ext cx="544983" cy="577850"/>
          </a:xfrm>
          <a:prstGeom prst="rect">
            <a:avLst/>
          </a:prstGeom>
        </p:spPr>
        <p:txBody>
          <a:bodyPr wrap="square">
            <a:spAutoFit/>
          </a:bodyPr>
          <a:lstStyle/>
          <a:p>
            <a:pPr>
              <a:lnSpc>
                <a:spcPct val="150000"/>
              </a:lnSpc>
            </a:pPr>
            <a:r>
              <a:rPr lang="en-US" altLang="zh-CN" sz="2400" dirty="0">
                <a:solidFill>
                  <a:srgbClr val="FF0000"/>
                </a:solidFill>
              </a:rPr>
              <a:t>F</a:t>
            </a:r>
          </a:p>
        </p:txBody>
      </p:sp>
      <p:sp>
        <p:nvSpPr>
          <p:cNvPr id="5" name="矩形 4">
            <a:extLst>
              <a:ext uri="{FF2B5EF4-FFF2-40B4-BE49-F238E27FC236}">
                <a16:creationId xmlns:a16="http://schemas.microsoft.com/office/drawing/2014/main" id="{6E3AED95-0FB8-4389-B302-DC826F892F68}"/>
              </a:ext>
            </a:extLst>
          </p:cNvPr>
          <p:cNvSpPr/>
          <p:nvPr/>
        </p:nvSpPr>
        <p:spPr>
          <a:xfrm>
            <a:off x="498003" y="1592114"/>
            <a:ext cx="544983" cy="577850"/>
          </a:xfrm>
          <a:prstGeom prst="rect">
            <a:avLst/>
          </a:prstGeom>
        </p:spPr>
        <p:txBody>
          <a:bodyPr wrap="square">
            <a:spAutoFit/>
          </a:bodyPr>
          <a:lstStyle/>
          <a:p>
            <a:pPr>
              <a:lnSpc>
                <a:spcPct val="150000"/>
              </a:lnSpc>
            </a:pPr>
            <a:r>
              <a:rPr lang="en-US" altLang="zh-CN" sz="2400" dirty="0">
                <a:solidFill>
                  <a:srgbClr val="FF0000"/>
                </a:solidFill>
              </a:rPr>
              <a:t>F</a:t>
            </a:r>
          </a:p>
        </p:txBody>
      </p:sp>
      <p:sp>
        <p:nvSpPr>
          <p:cNvPr id="6" name="矩形 5">
            <a:extLst>
              <a:ext uri="{FF2B5EF4-FFF2-40B4-BE49-F238E27FC236}">
                <a16:creationId xmlns:a16="http://schemas.microsoft.com/office/drawing/2014/main" id="{3B88622D-A7CD-48B6-B45E-FA10C78AA90D}"/>
              </a:ext>
            </a:extLst>
          </p:cNvPr>
          <p:cNvSpPr/>
          <p:nvPr/>
        </p:nvSpPr>
        <p:spPr>
          <a:xfrm>
            <a:off x="498002" y="2124695"/>
            <a:ext cx="544983" cy="577850"/>
          </a:xfrm>
          <a:prstGeom prst="rect">
            <a:avLst/>
          </a:prstGeom>
        </p:spPr>
        <p:txBody>
          <a:bodyPr wrap="square">
            <a:spAutoFit/>
          </a:bodyPr>
          <a:lstStyle/>
          <a:p>
            <a:pPr>
              <a:lnSpc>
                <a:spcPct val="150000"/>
              </a:lnSpc>
            </a:pPr>
            <a:r>
              <a:rPr lang="en-US" altLang="zh-CN" sz="2400" dirty="0">
                <a:solidFill>
                  <a:srgbClr val="FF0000"/>
                </a:solidFill>
              </a:rPr>
              <a:t>T</a:t>
            </a:r>
          </a:p>
        </p:txBody>
      </p:sp>
      <p:sp>
        <p:nvSpPr>
          <p:cNvPr id="7" name="矩形 6">
            <a:extLst>
              <a:ext uri="{FF2B5EF4-FFF2-40B4-BE49-F238E27FC236}">
                <a16:creationId xmlns:a16="http://schemas.microsoft.com/office/drawing/2014/main" id="{17DEE19E-69C8-48F7-B20C-7C9562ED0C24}"/>
              </a:ext>
            </a:extLst>
          </p:cNvPr>
          <p:cNvSpPr/>
          <p:nvPr/>
        </p:nvSpPr>
        <p:spPr>
          <a:xfrm>
            <a:off x="498002" y="2712261"/>
            <a:ext cx="544983" cy="577850"/>
          </a:xfrm>
          <a:prstGeom prst="rect">
            <a:avLst/>
          </a:prstGeom>
        </p:spPr>
        <p:txBody>
          <a:bodyPr wrap="square">
            <a:spAutoFit/>
          </a:bodyPr>
          <a:lstStyle/>
          <a:p>
            <a:pPr>
              <a:lnSpc>
                <a:spcPct val="150000"/>
              </a:lnSpc>
            </a:pPr>
            <a:r>
              <a:rPr lang="en-US" altLang="zh-CN" sz="2400" dirty="0">
                <a:solidFill>
                  <a:srgbClr val="FF0000"/>
                </a:solidFill>
              </a:rPr>
              <a:t>T</a:t>
            </a:r>
          </a:p>
        </p:txBody>
      </p:sp>
      <p:sp>
        <p:nvSpPr>
          <p:cNvPr id="8" name="矩形 7">
            <a:extLst>
              <a:ext uri="{FF2B5EF4-FFF2-40B4-BE49-F238E27FC236}">
                <a16:creationId xmlns:a16="http://schemas.microsoft.com/office/drawing/2014/main" id="{D96AECF2-C3F3-4495-BF3E-A113472CFF63}"/>
              </a:ext>
            </a:extLst>
          </p:cNvPr>
          <p:cNvSpPr/>
          <p:nvPr/>
        </p:nvSpPr>
        <p:spPr>
          <a:xfrm>
            <a:off x="498002" y="3268479"/>
            <a:ext cx="544983" cy="577850"/>
          </a:xfrm>
          <a:prstGeom prst="rect">
            <a:avLst/>
          </a:prstGeom>
        </p:spPr>
        <p:txBody>
          <a:bodyPr wrap="square">
            <a:spAutoFit/>
          </a:bodyPr>
          <a:lstStyle/>
          <a:p>
            <a:pPr>
              <a:lnSpc>
                <a:spcPct val="150000"/>
              </a:lnSpc>
            </a:pPr>
            <a:r>
              <a:rPr lang="en-US" altLang="zh-CN" sz="2400" dirty="0">
                <a:solidFill>
                  <a:srgbClr val="FF0000"/>
                </a:solidFill>
              </a:rPr>
              <a:t>T</a:t>
            </a:r>
          </a:p>
        </p:txBody>
      </p:sp>
    </p:spTree>
    <p:extLst>
      <p:ext uri="{BB962C8B-B14F-4D97-AF65-F5344CB8AC3E}">
        <p14:creationId xmlns:p14="http://schemas.microsoft.com/office/powerpoint/2010/main" val="50800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28CA714-035C-4946-B588-C22F3653046E}"/>
              </a:ext>
            </a:extLst>
          </p:cNvPr>
          <p:cNvSpPr/>
          <p:nvPr/>
        </p:nvSpPr>
        <p:spPr>
          <a:xfrm>
            <a:off x="393460" y="246299"/>
            <a:ext cx="10995966" cy="493872"/>
          </a:xfrm>
          <a:prstGeom prst="rect">
            <a:avLst/>
          </a:prstGeom>
          <a:noFill/>
        </p:spPr>
        <p:txBody>
          <a:bodyPr wrap="square" lIns="86697" tIns="43348" rIns="86697" bIns="43348" rtlCol="0">
            <a:spAutoFit/>
          </a:bodyPr>
          <a:lstStyle/>
          <a:p>
            <a:pPr>
              <a:lnSpc>
                <a:spcPct val="150000"/>
              </a:lnSpc>
            </a:pPr>
            <a:r>
              <a:rPr lang="en-US" altLang="zh-CN" sz="2000" b="1" i="1" dirty="0">
                <a:solidFill>
                  <a:schemeClr val="accent6">
                    <a:lumMod val="60000"/>
                    <a:lumOff val="40000"/>
                  </a:schemeClr>
                </a:solidFill>
                <a:latin typeface="Times New Roman" panose="02020603050405020304" pitchFamily="18" charset="0"/>
                <a:cs typeface="Times New Roman" panose="02020603050405020304" pitchFamily="18" charset="0"/>
              </a:rPr>
              <a:t>Task 2   </a:t>
            </a:r>
            <a:r>
              <a:rPr lang="en-US" altLang="zh-CN" sz="2000" b="1" i="1" dirty="0">
                <a:latin typeface="Times New Roman" panose="02020603050405020304" pitchFamily="18" charset="0"/>
                <a:cs typeface="Times New Roman" panose="02020603050405020304" pitchFamily="18" charset="0"/>
              </a:rPr>
              <a:t>Choose the best one of the four choices for each sentence.</a:t>
            </a:r>
          </a:p>
        </p:txBody>
      </p:sp>
      <p:sp>
        <p:nvSpPr>
          <p:cNvPr id="3" name="矩形 2">
            <a:extLst>
              <a:ext uri="{FF2B5EF4-FFF2-40B4-BE49-F238E27FC236}">
                <a16:creationId xmlns:a16="http://schemas.microsoft.com/office/drawing/2014/main" id="{BF4D7C33-D1E7-423D-97FB-47613D802CCF}"/>
              </a:ext>
            </a:extLst>
          </p:cNvPr>
          <p:cNvSpPr/>
          <p:nvPr/>
        </p:nvSpPr>
        <p:spPr>
          <a:xfrm>
            <a:off x="239466" y="740171"/>
            <a:ext cx="11655917" cy="4455835"/>
          </a:xfrm>
          <a:prstGeom prst="rect">
            <a:avLst/>
          </a:prstGeom>
        </p:spPr>
        <p:txBody>
          <a:bodyPr wrap="square">
            <a:spAutoFit/>
          </a:bodyPr>
          <a:lstStyle/>
          <a:p>
            <a:pPr algn="just">
              <a:lnSpc>
                <a:spcPct val="150000"/>
              </a:lnSpc>
            </a:pPr>
            <a:r>
              <a:rPr lang="en-US" altLang="zh-CN" sz="2400" dirty="0"/>
              <a:t>1. Which of the following cloth is not suitable for business function?</a:t>
            </a:r>
          </a:p>
          <a:p>
            <a:pPr algn="just">
              <a:lnSpc>
                <a:spcPct val="150000"/>
              </a:lnSpc>
            </a:pPr>
            <a:r>
              <a:rPr lang="en-US" altLang="zh-CN" sz="2400" dirty="0"/>
              <a:t>A. casual clothing                                B. dark business suit</a:t>
            </a:r>
          </a:p>
          <a:p>
            <a:pPr algn="just">
              <a:lnSpc>
                <a:spcPct val="150000"/>
              </a:lnSpc>
            </a:pPr>
            <a:r>
              <a:rPr lang="en-US" altLang="zh-CN" sz="2400" dirty="0"/>
              <a:t>C. tie                                                    D. blouse</a:t>
            </a:r>
          </a:p>
          <a:p>
            <a:pPr algn="just">
              <a:lnSpc>
                <a:spcPct val="150000"/>
              </a:lnSpc>
            </a:pPr>
            <a:r>
              <a:rPr lang="en-US" altLang="zh-CN" sz="2400" dirty="0"/>
              <a:t>2. It is good manner to greet with a ________ in Australia.</a:t>
            </a:r>
          </a:p>
          <a:p>
            <a:pPr algn="just">
              <a:lnSpc>
                <a:spcPct val="150000"/>
              </a:lnSpc>
            </a:pPr>
            <a:r>
              <a:rPr lang="en-US" altLang="zh-CN" sz="2400" dirty="0"/>
              <a:t>A. kiss           B. curse              C. handshake                D. nose-touching</a:t>
            </a:r>
          </a:p>
          <a:p>
            <a:pPr algn="just">
              <a:lnSpc>
                <a:spcPct val="150000"/>
              </a:lnSpc>
            </a:pPr>
            <a:r>
              <a:rPr lang="en-US" altLang="zh-CN" sz="2400" dirty="0"/>
              <a:t>3. TAFE is a kind of ________ education in Australia.</a:t>
            </a:r>
          </a:p>
          <a:p>
            <a:pPr algn="just">
              <a:lnSpc>
                <a:spcPct val="150000"/>
              </a:lnSpc>
            </a:pPr>
            <a:r>
              <a:rPr lang="en-US" altLang="zh-CN" sz="2400" dirty="0"/>
              <a:t>A. secondary                                       B. vocational</a:t>
            </a:r>
          </a:p>
          <a:p>
            <a:pPr algn="just">
              <a:lnSpc>
                <a:spcPct val="150000"/>
              </a:lnSpc>
            </a:pPr>
            <a:r>
              <a:rPr lang="en-US" altLang="zh-CN" sz="2400" dirty="0"/>
              <a:t>C. academic knowledge                      D. home-based</a:t>
            </a:r>
            <a:endParaRPr lang="zh-CN" altLang="en-US" sz="2400" dirty="0"/>
          </a:p>
        </p:txBody>
      </p:sp>
      <p:pic>
        <p:nvPicPr>
          <p:cNvPr id="4" name="图片 3">
            <a:extLst>
              <a:ext uri="{FF2B5EF4-FFF2-40B4-BE49-F238E27FC236}">
                <a16:creationId xmlns:a16="http://schemas.microsoft.com/office/drawing/2014/main" id="{79D82BD4-5AED-4C41-9621-12008F087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617" y="1394090"/>
            <a:ext cx="565263" cy="535808"/>
          </a:xfrm>
          <a:prstGeom prst="rect">
            <a:avLst/>
          </a:prstGeom>
        </p:spPr>
      </p:pic>
      <p:pic>
        <p:nvPicPr>
          <p:cNvPr id="7" name="图片 6">
            <a:extLst>
              <a:ext uri="{FF2B5EF4-FFF2-40B4-BE49-F238E27FC236}">
                <a16:creationId xmlns:a16="http://schemas.microsoft.com/office/drawing/2014/main" id="{91289043-3E7F-4772-8F73-24A55E8D1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266" y="2968088"/>
            <a:ext cx="565263" cy="535808"/>
          </a:xfrm>
          <a:prstGeom prst="rect">
            <a:avLst/>
          </a:prstGeom>
        </p:spPr>
      </p:pic>
      <p:pic>
        <p:nvPicPr>
          <p:cNvPr id="8" name="图片 7">
            <a:extLst>
              <a:ext uri="{FF2B5EF4-FFF2-40B4-BE49-F238E27FC236}">
                <a16:creationId xmlns:a16="http://schemas.microsoft.com/office/drawing/2014/main" id="{DF816100-1279-4BB5-B66F-990A5C6A1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6180" y="4166171"/>
            <a:ext cx="565263" cy="535808"/>
          </a:xfrm>
          <a:prstGeom prst="rect">
            <a:avLst/>
          </a:prstGeom>
        </p:spPr>
      </p:pic>
    </p:spTree>
    <p:extLst>
      <p:ext uri="{BB962C8B-B14F-4D97-AF65-F5344CB8AC3E}">
        <p14:creationId xmlns:p14="http://schemas.microsoft.com/office/powerpoint/2010/main" val="28443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36B9DE9-DCE9-4AE8-B961-63015072FE4B}"/>
              </a:ext>
            </a:extLst>
          </p:cNvPr>
          <p:cNvSpPr/>
          <p:nvPr/>
        </p:nvSpPr>
        <p:spPr>
          <a:xfrm>
            <a:off x="153741" y="297259"/>
            <a:ext cx="11655917" cy="5563831"/>
          </a:xfrm>
          <a:prstGeom prst="rect">
            <a:avLst/>
          </a:prstGeom>
        </p:spPr>
        <p:txBody>
          <a:bodyPr wrap="square">
            <a:spAutoFit/>
          </a:bodyPr>
          <a:lstStyle/>
          <a:p>
            <a:pPr algn="just">
              <a:lnSpc>
                <a:spcPct val="150000"/>
              </a:lnSpc>
            </a:pPr>
            <a:r>
              <a:rPr lang="en-US" altLang="zh-CN" sz="2400" dirty="0"/>
              <a:t>4. Sydney Opera House has the following characteristics except ________.</a:t>
            </a:r>
          </a:p>
          <a:p>
            <a:pPr algn="just">
              <a:lnSpc>
                <a:spcPct val="150000"/>
              </a:lnSpc>
            </a:pPr>
            <a:r>
              <a:rPr lang="en-US" altLang="zh-CN" sz="2400" dirty="0"/>
              <a:t>A. it is a multi-venue performing art </a:t>
            </a:r>
            <a:r>
              <a:rPr lang="en-US" altLang="zh-CN" sz="2400" dirty="0" err="1"/>
              <a:t>centre</a:t>
            </a:r>
            <a:endParaRPr lang="en-US" altLang="zh-CN" sz="2400" dirty="0"/>
          </a:p>
          <a:p>
            <a:pPr algn="just">
              <a:lnSpc>
                <a:spcPct val="150000"/>
              </a:lnSpc>
            </a:pPr>
            <a:r>
              <a:rPr lang="en-US" altLang="zh-CN" sz="2400" dirty="0"/>
              <a:t>B. it was built by </a:t>
            </a:r>
            <a:r>
              <a:rPr lang="en-US" altLang="zh-CN" sz="2400" dirty="0" err="1"/>
              <a:t>Jorn</a:t>
            </a:r>
            <a:r>
              <a:rPr lang="en-US" altLang="zh-CN" sz="2400" dirty="0"/>
              <a:t> </a:t>
            </a:r>
            <a:r>
              <a:rPr lang="en-US" altLang="zh-CN" sz="2400" dirty="0" err="1"/>
              <a:t>Utzon</a:t>
            </a:r>
            <a:endParaRPr lang="en-US" altLang="zh-CN" sz="2400" dirty="0"/>
          </a:p>
          <a:p>
            <a:pPr algn="just">
              <a:lnSpc>
                <a:spcPct val="150000"/>
              </a:lnSpc>
            </a:pPr>
            <a:r>
              <a:rPr lang="en-US" altLang="zh-CN" sz="2400" dirty="0"/>
              <a:t>C. it is a UNESCO World Heritage Site</a:t>
            </a:r>
          </a:p>
          <a:p>
            <a:pPr algn="just">
              <a:lnSpc>
                <a:spcPct val="150000"/>
              </a:lnSpc>
            </a:pPr>
            <a:r>
              <a:rPr lang="en-US" altLang="zh-CN" sz="2400" dirty="0"/>
              <a:t>D. it is a traditional expressionist design</a:t>
            </a:r>
          </a:p>
          <a:p>
            <a:pPr algn="just">
              <a:lnSpc>
                <a:spcPct val="150000"/>
              </a:lnSpc>
            </a:pPr>
            <a:r>
              <a:rPr lang="en-US" altLang="zh-CN" sz="2400" dirty="0"/>
              <a:t>5. The Greater Barrier Reef has the following characteristics except ________.</a:t>
            </a:r>
          </a:p>
          <a:p>
            <a:pPr algn="just">
              <a:lnSpc>
                <a:spcPct val="150000"/>
              </a:lnSpc>
            </a:pPr>
            <a:r>
              <a:rPr lang="en-US" altLang="zh-CN" sz="2400" dirty="0"/>
              <a:t>A. it is the world’s second largest coral reef system</a:t>
            </a:r>
          </a:p>
          <a:p>
            <a:pPr algn="just">
              <a:lnSpc>
                <a:spcPct val="150000"/>
              </a:lnSpc>
            </a:pPr>
            <a:r>
              <a:rPr lang="en-US" altLang="zh-CN" sz="2400" dirty="0"/>
              <a:t>B. it is located off the coast of Queensland</a:t>
            </a:r>
          </a:p>
          <a:p>
            <a:pPr algn="just">
              <a:lnSpc>
                <a:spcPct val="150000"/>
              </a:lnSpc>
            </a:pPr>
            <a:r>
              <a:rPr lang="en-US" altLang="zh-CN" sz="2400" dirty="0"/>
              <a:t>C. it is the world’s biggest single structure made by living organisms</a:t>
            </a:r>
          </a:p>
          <a:p>
            <a:pPr algn="just">
              <a:lnSpc>
                <a:spcPct val="150000"/>
              </a:lnSpc>
            </a:pPr>
            <a:r>
              <a:rPr lang="en-US" altLang="zh-CN" sz="2400" dirty="0"/>
              <a:t>D. it supports various of lives</a:t>
            </a:r>
            <a:endParaRPr lang="zh-CN" altLang="en-US" sz="2400" dirty="0"/>
          </a:p>
        </p:txBody>
      </p:sp>
      <p:pic>
        <p:nvPicPr>
          <p:cNvPr id="3" name="图片 2">
            <a:extLst>
              <a:ext uri="{FF2B5EF4-FFF2-40B4-BE49-F238E27FC236}">
                <a16:creationId xmlns:a16="http://schemas.microsoft.com/office/drawing/2014/main" id="{52FA2A95-98FE-40F2-8BD1-7CEFDF198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0" y="2587188"/>
            <a:ext cx="565263" cy="535808"/>
          </a:xfrm>
          <a:prstGeom prst="rect">
            <a:avLst/>
          </a:prstGeom>
        </p:spPr>
      </p:pic>
      <p:pic>
        <p:nvPicPr>
          <p:cNvPr id="4" name="图片 3">
            <a:extLst>
              <a:ext uri="{FF2B5EF4-FFF2-40B4-BE49-F238E27FC236}">
                <a16:creationId xmlns:a16="http://schemas.microsoft.com/office/drawing/2014/main" id="{83CE687F-F18C-4066-BF9B-93394B85D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69" y="3688331"/>
            <a:ext cx="565263" cy="535808"/>
          </a:xfrm>
          <a:prstGeom prst="rect">
            <a:avLst/>
          </a:prstGeom>
        </p:spPr>
      </p:pic>
    </p:spTree>
    <p:extLst>
      <p:ext uri="{BB962C8B-B14F-4D97-AF65-F5344CB8AC3E}">
        <p14:creationId xmlns:p14="http://schemas.microsoft.com/office/powerpoint/2010/main" val="246522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36B9DE9-DCE9-4AE8-B961-63015072FE4B}"/>
              </a:ext>
            </a:extLst>
          </p:cNvPr>
          <p:cNvSpPr/>
          <p:nvPr/>
        </p:nvSpPr>
        <p:spPr>
          <a:xfrm>
            <a:off x="153741" y="297259"/>
            <a:ext cx="11655917" cy="4455835"/>
          </a:xfrm>
          <a:prstGeom prst="rect">
            <a:avLst/>
          </a:prstGeom>
        </p:spPr>
        <p:txBody>
          <a:bodyPr wrap="square">
            <a:spAutoFit/>
          </a:bodyPr>
          <a:lstStyle/>
          <a:p>
            <a:pPr algn="just">
              <a:lnSpc>
                <a:spcPct val="150000"/>
              </a:lnSpc>
            </a:pPr>
            <a:r>
              <a:rPr lang="en-US" altLang="zh-CN" sz="2400" dirty="0"/>
              <a:t>6. The main threats to the Greater Barrier Reef are the following except ________.</a:t>
            </a:r>
          </a:p>
          <a:p>
            <a:pPr algn="just">
              <a:lnSpc>
                <a:spcPct val="150000"/>
              </a:lnSpc>
            </a:pPr>
            <a:r>
              <a:rPr lang="en-US" altLang="zh-CN" sz="2400" dirty="0"/>
              <a:t>A. decline water quality</a:t>
            </a:r>
          </a:p>
          <a:p>
            <a:pPr algn="just">
              <a:lnSpc>
                <a:spcPct val="150000"/>
              </a:lnSpc>
            </a:pPr>
            <a:r>
              <a:rPr lang="en-US" altLang="zh-CN" sz="2400" dirty="0"/>
              <a:t>B. climate change</a:t>
            </a:r>
          </a:p>
          <a:p>
            <a:pPr algn="just">
              <a:lnSpc>
                <a:spcPct val="150000"/>
              </a:lnSpc>
            </a:pPr>
            <a:r>
              <a:rPr lang="en-US" altLang="zh-CN" sz="2400" dirty="0"/>
              <a:t>C. scientist research</a:t>
            </a:r>
          </a:p>
          <a:p>
            <a:pPr algn="just">
              <a:lnSpc>
                <a:spcPct val="150000"/>
              </a:lnSpc>
            </a:pPr>
            <a:r>
              <a:rPr lang="en-US" altLang="zh-CN" sz="2400" dirty="0"/>
              <a:t>D. pollution</a:t>
            </a:r>
          </a:p>
          <a:p>
            <a:pPr algn="just">
              <a:lnSpc>
                <a:spcPct val="150000"/>
              </a:lnSpc>
            </a:pPr>
            <a:r>
              <a:rPr lang="en-US" altLang="zh-CN" sz="2400" dirty="0"/>
              <a:t>7. Biodiversity is a variety of life except ________.</a:t>
            </a:r>
          </a:p>
          <a:p>
            <a:pPr algn="just">
              <a:lnSpc>
                <a:spcPct val="150000"/>
              </a:lnSpc>
            </a:pPr>
            <a:r>
              <a:rPr lang="en-US" altLang="zh-CN" sz="2400" dirty="0"/>
              <a:t>A. private car                                B. different plants</a:t>
            </a:r>
          </a:p>
          <a:p>
            <a:pPr algn="just">
              <a:lnSpc>
                <a:spcPct val="150000"/>
              </a:lnSpc>
            </a:pPr>
            <a:r>
              <a:rPr lang="en-US" altLang="zh-CN" sz="2400" dirty="0"/>
              <a:t>C. animals                                    D. micro-organisms</a:t>
            </a:r>
            <a:endParaRPr lang="zh-CN" altLang="en-US" sz="2400" dirty="0"/>
          </a:p>
        </p:txBody>
      </p:sp>
      <p:pic>
        <p:nvPicPr>
          <p:cNvPr id="3" name="图片 2">
            <a:extLst>
              <a:ext uri="{FF2B5EF4-FFF2-40B4-BE49-F238E27FC236}">
                <a16:creationId xmlns:a16="http://schemas.microsoft.com/office/drawing/2014/main" id="{D1EB1733-C879-45AE-BE37-906AF27A7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1" y="1950183"/>
            <a:ext cx="565263" cy="535808"/>
          </a:xfrm>
          <a:prstGeom prst="rect">
            <a:avLst/>
          </a:prstGeom>
        </p:spPr>
      </p:pic>
      <p:pic>
        <p:nvPicPr>
          <p:cNvPr id="4" name="图片 3">
            <a:extLst>
              <a:ext uri="{FF2B5EF4-FFF2-40B4-BE49-F238E27FC236}">
                <a16:creationId xmlns:a16="http://schemas.microsoft.com/office/drawing/2014/main" id="{EC684046-07AC-46D3-B174-4E0D0FE3E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1" y="3603107"/>
            <a:ext cx="565263" cy="535808"/>
          </a:xfrm>
          <a:prstGeom prst="rect">
            <a:avLst/>
          </a:prstGeom>
        </p:spPr>
      </p:pic>
    </p:spTree>
    <p:extLst>
      <p:ext uri="{BB962C8B-B14F-4D97-AF65-F5344CB8AC3E}">
        <p14:creationId xmlns:p14="http://schemas.microsoft.com/office/powerpoint/2010/main" val="291264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36B9DE9-DCE9-4AE8-B961-63015072FE4B}"/>
              </a:ext>
            </a:extLst>
          </p:cNvPr>
          <p:cNvSpPr/>
          <p:nvPr/>
        </p:nvSpPr>
        <p:spPr>
          <a:xfrm>
            <a:off x="153741" y="297259"/>
            <a:ext cx="11655917" cy="4455835"/>
          </a:xfrm>
          <a:prstGeom prst="rect">
            <a:avLst/>
          </a:prstGeom>
        </p:spPr>
        <p:txBody>
          <a:bodyPr wrap="square">
            <a:spAutoFit/>
          </a:bodyPr>
          <a:lstStyle/>
          <a:p>
            <a:pPr>
              <a:lnSpc>
                <a:spcPct val="150000"/>
              </a:lnSpc>
            </a:pPr>
            <a:r>
              <a:rPr lang="en-US" altLang="zh-CN" sz="2400" dirty="0"/>
              <a:t>8. ________ are the most native animals in Australia.</a:t>
            </a:r>
          </a:p>
          <a:p>
            <a:pPr>
              <a:lnSpc>
                <a:spcPct val="150000"/>
              </a:lnSpc>
            </a:pPr>
            <a:r>
              <a:rPr lang="en-US" altLang="zh-CN" sz="2400" dirty="0"/>
              <a:t>A. Pandas                                        B. Snakes</a:t>
            </a:r>
          </a:p>
          <a:p>
            <a:pPr>
              <a:lnSpc>
                <a:spcPct val="150000"/>
              </a:lnSpc>
            </a:pPr>
            <a:r>
              <a:rPr lang="en-US" altLang="zh-CN" sz="2400" dirty="0"/>
              <a:t>C. Kangaroos                                   D. Gold fish</a:t>
            </a:r>
          </a:p>
          <a:p>
            <a:pPr>
              <a:lnSpc>
                <a:spcPct val="150000"/>
              </a:lnSpc>
            </a:pPr>
            <a:r>
              <a:rPr lang="en-US" altLang="zh-CN" sz="2400" dirty="0"/>
              <a:t>9. Which of the following habits is not the tradition of Christmas in Australia?</a:t>
            </a:r>
          </a:p>
          <a:p>
            <a:pPr>
              <a:lnSpc>
                <a:spcPct val="150000"/>
              </a:lnSpc>
            </a:pPr>
            <a:r>
              <a:rPr lang="en-US" altLang="zh-CN" sz="2400" dirty="0"/>
              <a:t>A. People exchange cards and presents.</a:t>
            </a:r>
          </a:p>
          <a:p>
            <a:pPr>
              <a:lnSpc>
                <a:spcPct val="150000"/>
              </a:lnSpc>
            </a:pPr>
            <a:r>
              <a:rPr lang="en-US" altLang="zh-CN" sz="2400" dirty="0"/>
              <a:t>B. People held candlelight events in the community.</a:t>
            </a:r>
          </a:p>
          <a:p>
            <a:pPr>
              <a:lnSpc>
                <a:spcPct val="150000"/>
              </a:lnSpc>
            </a:pPr>
            <a:r>
              <a:rPr lang="en-US" altLang="zh-CN" sz="2400" dirty="0"/>
              <a:t>C. Parents give lucky money to their children.</a:t>
            </a:r>
          </a:p>
          <a:p>
            <a:pPr>
              <a:lnSpc>
                <a:spcPct val="150000"/>
              </a:lnSpc>
            </a:pPr>
            <a:r>
              <a:rPr lang="en-US" altLang="zh-CN" sz="2400" dirty="0"/>
              <a:t>D. Christmas trees and Christmas lights decorate homes and streets.</a:t>
            </a:r>
            <a:endParaRPr lang="zh-CN" altLang="en-US" sz="2400" dirty="0"/>
          </a:p>
        </p:txBody>
      </p:sp>
      <p:pic>
        <p:nvPicPr>
          <p:cNvPr id="3" name="图片 2">
            <a:extLst>
              <a:ext uri="{FF2B5EF4-FFF2-40B4-BE49-F238E27FC236}">
                <a16:creationId xmlns:a16="http://schemas.microsoft.com/office/drawing/2014/main" id="{D1EB1733-C879-45AE-BE37-906AF27A7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1" y="1492983"/>
            <a:ext cx="565263" cy="535808"/>
          </a:xfrm>
          <a:prstGeom prst="rect">
            <a:avLst/>
          </a:prstGeom>
        </p:spPr>
      </p:pic>
      <p:pic>
        <p:nvPicPr>
          <p:cNvPr id="4" name="图片 3">
            <a:extLst>
              <a:ext uri="{FF2B5EF4-FFF2-40B4-BE49-F238E27FC236}">
                <a16:creationId xmlns:a16="http://schemas.microsoft.com/office/drawing/2014/main" id="{EFF620A5-E17B-493C-97DF-1BBD6C5F3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41" y="3793270"/>
            <a:ext cx="565263" cy="535808"/>
          </a:xfrm>
          <a:prstGeom prst="rect">
            <a:avLst/>
          </a:prstGeom>
        </p:spPr>
      </p:pic>
    </p:spTree>
    <p:extLst>
      <p:ext uri="{BB962C8B-B14F-4D97-AF65-F5344CB8AC3E}">
        <p14:creationId xmlns:p14="http://schemas.microsoft.com/office/powerpoint/2010/main" val="42817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36B9DE9-DCE9-4AE8-B961-63015072FE4B}"/>
              </a:ext>
            </a:extLst>
          </p:cNvPr>
          <p:cNvSpPr/>
          <p:nvPr/>
        </p:nvSpPr>
        <p:spPr>
          <a:xfrm>
            <a:off x="153741" y="297259"/>
            <a:ext cx="11655917" cy="1685846"/>
          </a:xfrm>
          <a:prstGeom prst="rect">
            <a:avLst/>
          </a:prstGeom>
        </p:spPr>
        <p:txBody>
          <a:bodyPr wrap="square">
            <a:spAutoFit/>
          </a:bodyPr>
          <a:lstStyle/>
          <a:p>
            <a:pPr>
              <a:lnSpc>
                <a:spcPct val="150000"/>
              </a:lnSpc>
            </a:pPr>
            <a:r>
              <a:rPr lang="en-US" altLang="zh-CN" sz="2400" dirty="0"/>
              <a:t>10. School summer break starts from ________.</a:t>
            </a:r>
          </a:p>
          <a:p>
            <a:pPr>
              <a:lnSpc>
                <a:spcPct val="150000"/>
              </a:lnSpc>
            </a:pPr>
            <a:r>
              <a:rPr lang="en-US" altLang="zh-CN" sz="2400" dirty="0"/>
              <a:t>A. 26, January                                   B. a week before Christmas</a:t>
            </a:r>
          </a:p>
          <a:p>
            <a:pPr>
              <a:lnSpc>
                <a:spcPct val="150000"/>
              </a:lnSpc>
            </a:pPr>
            <a:r>
              <a:rPr lang="en-US" altLang="zh-CN" sz="2400" dirty="0"/>
              <a:t>C. 30, </a:t>
            </a:r>
            <a:r>
              <a:rPr lang="en-US" altLang="zh-CN" sz="2400"/>
              <a:t>November                               D</a:t>
            </a:r>
            <a:r>
              <a:rPr lang="en-US" altLang="zh-CN" sz="2400" dirty="0"/>
              <a:t>. a week after Christmas</a:t>
            </a:r>
            <a:endParaRPr lang="zh-CN" altLang="en-US" sz="2400" dirty="0"/>
          </a:p>
        </p:txBody>
      </p:sp>
      <p:pic>
        <p:nvPicPr>
          <p:cNvPr id="3" name="图片 2">
            <a:extLst>
              <a:ext uri="{FF2B5EF4-FFF2-40B4-BE49-F238E27FC236}">
                <a16:creationId xmlns:a16="http://schemas.microsoft.com/office/drawing/2014/main" id="{D1EB1733-C879-45AE-BE37-906AF27A7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4962" y="892908"/>
            <a:ext cx="565263" cy="535808"/>
          </a:xfrm>
          <a:prstGeom prst="rect">
            <a:avLst/>
          </a:prstGeom>
        </p:spPr>
      </p:pic>
    </p:spTree>
    <p:extLst>
      <p:ext uri="{BB962C8B-B14F-4D97-AF65-F5344CB8AC3E}">
        <p14:creationId xmlns:p14="http://schemas.microsoft.com/office/powerpoint/2010/main" val="106385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占位符 2"/>
          <p:cNvPicPr>
            <a:picLocks noChangeAspect="1"/>
          </p:cNvPicPr>
          <p:nvPr/>
        </p:nvPicPr>
        <p:blipFill rotWithShape="1">
          <a:blip r:embed="rId3" cstate="print">
            <a:extLst>
              <a:ext uri="{28A0092B-C50C-407E-A947-70E740481C1C}">
                <a14:useLocalDpi xmlns:a14="http://schemas.microsoft.com/office/drawing/2010/main" val="0"/>
              </a:ext>
            </a:extLst>
          </a:blip>
          <a:srcRect b="12222"/>
          <a:stretch/>
        </p:blipFill>
        <p:spPr>
          <a:xfrm>
            <a:off x="4379153" y="0"/>
            <a:ext cx="7812848" cy="6858000"/>
          </a:xfrm>
          <a:prstGeom prst="rect">
            <a:avLst/>
          </a:prstGeom>
        </p:spPr>
      </p:pic>
      <p:sp>
        <p:nvSpPr>
          <p:cNvPr id="3" name="Rectangle 3"/>
          <p:cNvSpPr/>
          <p:nvPr/>
        </p:nvSpPr>
        <p:spPr>
          <a:xfrm>
            <a:off x="-1" y="0"/>
            <a:ext cx="454814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7"/>
          <p:cNvGrpSpPr/>
          <p:nvPr/>
        </p:nvGrpSpPr>
        <p:grpSpPr>
          <a:xfrm>
            <a:off x="1630015" y="1477156"/>
            <a:ext cx="1288114" cy="1780608"/>
            <a:chOff x="4500524" y="3295560"/>
            <a:chExt cx="197259" cy="272679"/>
          </a:xfrm>
          <a:solidFill>
            <a:srgbClr val="00968F"/>
          </a:solidFill>
        </p:grpSpPr>
        <p:sp>
          <p:nvSpPr>
            <p:cNvPr id="8" name="Freeform 202"/>
            <p:cNvSpPr>
              <a:spLocks noChangeArrowheads="1"/>
            </p:cNvSpPr>
            <p:nvPr/>
          </p:nvSpPr>
          <p:spPr bwMode="auto">
            <a:xfrm>
              <a:off x="4500524" y="3295560"/>
              <a:ext cx="197259" cy="197259"/>
            </a:xfrm>
            <a:custGeom>
              <a:avLst/>
              <a:gdLst>
                <a:gd name="T0" fmla="*/ 81 w 151"/>
                <a:gd name="T1" fmla="*/ 15 h 150"/>
                <a:gd name="T2" fmla="*/ 89 w 151"/>
                <a:gd name="T3" fmla="*/ 17 h 150"/>
                <a:gd name="T4" fmla="*/ 100 w 151"/>
                <a:gd name="T5" fmla="*/ 21 h 150"/>
                <a:gd name="T6" fmla="*/ 108 w 151"/>
                <a:gd name="T7" fmla="*/ 25 h 150"/>
                <a:gd name="T8" fmla="*/ 117 w 151"/>
                <a:gd name="T9" fmla="*/ 31 h 150"/>
                <a:gd name="T10" fmla="*/ 122 w 151"/>
                <a:gd name="T11" fmla="*/ 38 h 150"/>
                <a:gd name="T12" fmla="*/ 128 w 151"/>
                <a:gd name="T13" fmla="*/ 47 h 150"/>
                <a:gd name="T14" fmla="*/ 132 w 151"/>
                <a:gd name="T15" fmla="*/ 55 h 150"/>
                <a:gd name="T16" fmla="*/ 135 w 151"/>
                <a:gd name="T17" fmla="*/ 66 h 150"/>
                <a:gd name="T18" fmla="*/ 135 w 151"/>
                <a:gd name="T19" fmla="*/ 74 h 150"/>
                <a:gd name="T20" fmla="*/ 134 w 151"/>
                <a:gd name="T21" fmla="*/ 86 h 150"/>
                <a:gd name="T22" fmla="*/ 132 w 151"/>
                <a:gd name="T23" fmla="*/ 94 h 150"/>
                <a:gd name="T24" fmla="*/ 128 w 151"/>
                <a:gd name="T25" fmla="*/ 104 h 150"/>
                <a:gd name="T26" fmla="*/ 123 w 151"/>
                <a:gd name="T27" fmla="*/ 111 h 150"/>
                <a:gd name="T28" fmla="*/ 115 w 151"/>
                <a:gd name="T29" fmla="*/ 120 h 150"/>
                <a:gd name="T30" fmla="*/ 109 w 151"/>
                <a:gd name="T31" fmla="*/ 125 h 150"/>
                <a:gd name="T32" fmla="*/ 99 w 151"/>
                <a:gd name="T33" fmla="*/ 130 h 150"/>
                <a:gd name="T34" fmla="*/ 91 w 151"/>
                <a:gd name="T35" fmla="*/ 133 h 150"/>
                <a:gd name="T36" fmla="*/ 80 w 151"/>
                <a:gd name="T37" fmla="*/ 135 h 150"/>
                <a:gd name="T38" fmla="*/ 71 w 151"/>
                <a:gd name="T39" fmla="*/ 135 h 150"/>
                <a:gd name="T40" fmla="*/ 60 w 151"/>
                <a:gd name="T41" fmla="*/ 133 h 150"/>
                <a:gd name="T42" fmla="*/ 52 w 151"/>
                <a:gd name="T43" fmla="*/ 130 h 150"/>
                <a:gd name="T44" fmla="*/ 42 w 151"/>
                <a:gd name="T45" fmla="*/ 125 h 150"/>
                <a:gd name="T46" fmla="*/ 36 w 151"/>
                <a:gd name="T47" fmla="*/ 120 h 150"/>
                <a:gd name="T48" fmla="*/ 28 w 151"/>
                <a:gd name="T49" fmla="*/ 111 h 150"/>
                <a:gd name="T50" fmla="*/ 23 w 151"/>
                <a:gd name="T51" fmla="*/ 104 h 150"/>
                <a:gd name="T52" fmla="*/ 18 w 151"/>
                <a:gd name="T53" fmla="*/ 94 h 150"/>
                <a:gd name="T54" fmla="*/ 16 w 151"/>
                <a:gd name="T55" fmla="*/ 86 h 150"/>
                <a:gd name="T56" fmla="*/ 15 w 151"/>
                <a:gd name="T57" fmla="*/ 74 h 150"/>
                <a:gd name="T58" fmla="*/ 16 w 151"/>
                <a:gd name="T59" fmla="*/ 66 h 150"/>
                <a:gd name="T60" fmla="*/ 19 w 151"/>
                <a:gd name="T61" fmla="*/ 55 h 150"/>
                <a:gd name="T62" fmla="*/ 22 w 151"/>
                <a:gd name="T63" fmla="*/ 47 h 150"/>
                <a:gd name="T64" fmla="*/ 28 w 151"/>
                <a:gd name="T65" fmla="*/ 38 h 150"/>
                <a:gd name="T66" fmla="*/ 34 w 151"/>
                <a:gd name="T67" fmla="*/ 31 h 150"/>
                <a:gd name="T68" fmla="*/ 43 w 151"/>
                <a:gd name="T69" fmla="*/ 25 h 150"/>
                <a:gd name="T70" fmla="*/ 51 w 151"/>
                <a:gd name="T71" fmla="*/ 21 h 150"/>
                <a:gd name="T72" fmla="*/ 62 w 151"/>
                <a:gd name="T73" fmla="*/ 17 h 150"/>
                <a:gd name="T74" fmla="*/ 70 w 151"/>
                <a:gd name="T75" fmla="*/ 15 h 150"/>
                <a:gd name="T76" fmla="*/ 76 w 151"/>
                <a:gd name="T77" fmla="*/ 0 h 150"/>
                <a:gd name="T78" fmla="*/ 51 w 151"/>
                <a:gd name="T79" fmla="*/ 4 h 150"/>
                <a:gd name="T80" fmla="*/ 29 w 151"/>
                <a:gd name="T81" fmla="*/ 16 h 150"/>
                <a:gd name="T82" fmla="*/ 12 w 151"/>
                <a:gd name="T83" fmla="*/ 34 h 150"/>
                <a:gd name="T84" fmla="*/ 2 w 151"/>
                <a:gd name="T85" fmla="*/ 57 h 150"/>
                <a:gd name="T86" fmla="*/ 0 w 151"/>
                <a:gd name="T87" fmla="*/ 81 h 150"/>
                <a:gd name="T88" fmla="*/ 6 w 151"/>
                <a:gd name="T89" fmla="*/ 105 h 150"/>
                <a:gd name="T90" fmla="*/ 20 w 151"/>
                <a:gd name="T91" fmla="*/ 126 h 150"/>
                <a:gd name="T92" fmla="*/ 39 w 151"/>
                <a:gd name="T93" fmla="*/ 141 h 150"/>
                <a:gd name="T94" fmla="*/ 63 w 151"/>
                <a:gd name="T95" fmla="*/ 149 h 150"/>
                <a:gd name="T96" fmla="*/ 88 w 151"/>
                <a:gd name="T97" fmla="*/ 149 h 150"/>
                <a:gd name="T98" fmla="*/ 111 w 151"/>
                <a:gd name="T99" fmla="*/ 141 h 150"/>
                <a:gd name="T100" fmla="*/ 131 w 151"/>
                <a:gd name="T101" fmla="*/ 126 h 150"/>
                <a:gd name="T102" fmla="*/ 144 w 151"/>
                <a:gd name="T103" fmla="*/ 105 h 150"/>
                <a:gd name="T104" fmla="*/ 150 w 151"/>
                <a:gd name="T105" fmla="*/ 81 h 150"/>
                <a:gd name="T106" fmla="*/ 148 w 151"/>
                <a:gd name="T107" fmla="*/ 57 h 150"/>
                <a:gd name="T108" fmla="*/ 138 w 151"/>
                <a:gd name="T109" fmla="*/ 34 h 150"/>
                <a:gd name="T110" fmla="*/ 122 w 151"/>
                <a:gd name="T111" fmla="*/ 16 h 150"/>
                <a:gd name="T112" fmla="*/ 100 w 151"/>
                <a:gd name="T113" fmla="*/ 4 h 150"/>
                <a:gd name="T114" fmla="*/ 76 w 151"/>
                <a:gd name="T11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50">
                  <a:moveTo>
                    <a:pt x="76" y="11"/>
                  </a:moveTo>
                  <a:lnTo>
                    <a:pt x="81" y="15"/>
                  </a:lnTo>
                  <a:lnTo>
                    <a:pt x="85" y="19"/>
                  </a:lnTo>
                  <a:lnTo>
                    <a:pt x="89" y="17"/>
                  </a:lnTo>
                  <a:lnTo>
                    <a:pt x="96" y="14"/>
                  </a:lnTo>
                  <a:lnTo>
                    <a:pt x="100" y="21"/>
                  </a:lnTo>
                  <a:lnTo>
                    <a:pt x="103" y="25"/>
                  </a:lnTo>
                  <a:lnTo>
                    <a:pt x="108" y="25"/>
                  </a:lnTo>
                  <a:lnTo>
                    <a:pt x="115" y="24"/>
                  </a:lnTo>
                  <a:lnTo>
                    <a:pt x="117" y="31"/>
                  </a:lnTo>
                  <a:lnTo>
                    <a:pt x="118" y="36"/>
                  </a:lnTo>
                  <a:lnTo>
                    <a:pt x="122" y="38"/>
                  </a:lnTo>
                  <a:lnTo>
                    <a:pt x="129" y="40"/>
                  </a:lnTo>
                  <a:lnTo>
                    <a:pt x="128" y="47"/>
                  </a:lnTo>
                  <a:lnTo>
                    <a:pt x="128" y="52"/>
                  </a:lnTo>
                  <a:lnTo>
                    <a:pt x="132" y="55"/>
                  </a:lnTo>
                  <a:lnTo>
                    <a:pt x="138" y="59"/>
                  </a:lnTo>
                  <a:lnTo>
                    <a:pt x="135" y="66"/>
                  </a:lnTo>
                  <a:lnTo>
                    <a:pt x="132" y="70"/>
                  </a:lnTo>
                  <a:lnTo>
                    <a:pt x="135" y="74"/>
                  </a:lnTo>
                  <a:lnTo>
                    <a:pt x="140" y="80"/>
                  </a:lnTo>
                  <a:lnTo>
                    <a:pt x="134" y="86"/>
                  </a:lnTo>
                  <a:lnTo>
                    <a:pt x="131" y="89"/>
                  </a:lnTo>
                  <a:lnTo>
                    <a:pt x="132" y="94"/>
                  </a:lnTo>
                  <a:lnTo>
                    <a:pt x="134" y="101"/>
                  </a:lnTo>
                  <a:lnTo>
                    <a:pt x="128" y="104"/>
                  </a:lnTo>
                  <a:lnTo>
                    <a:pt x="123" y="106"/>
                  </a:lnTo>
                  <a:lnTo>
                    <a:pt x="123" y="111"/>
                  </a:lnTo>
                  <a:lnTo>
                    <a:pt x="123" y="118"/>
                  </a:lnTo>
                  <a:lnTo>
                    <a:pt x="115" y="120"/>
                  </a:lnTo>
                  <a:lnTo>
                    <a:pt x="111" y="120"/>
                  </a:lnTo>
                  <a:lnTo>
                    <a:pt x="109" y="125"/>
                  </a:lnTo>
                  <a:lnTo>
                    <a:pt x="106" y="132"/>
                  </a:lnTo>
                  <a:lnTo>
                    <a:pt x="99" y="130"/>
                  </a:lnTo>
                  <a:lnTo>
                    <a:pt x="94" y="129"/>
                  </a:lnTo>
                  <a:lnTo>
                    <a:pt x="91" y="133"/>
                  </a:lnTo>
                  <a:lnTo>
                    <a:pt x="86" y="139"/>
                  </a:lnTo>
                  <a:lnTo>
                    <a:pt x="80" y="135"/>
                  </a:lnTo>
                  <a:lnTo>
                    <a:pt x="76" y="132"/>
                  </a:lnTo>
                  <a:lnTo>
                    <a:pt x="71" y="135"/>
                  </a:lnTo>
                  <a:lnTo>
                    <a:pt x="65" y="139"/>
                  </a:lnTo>
                  <a:lnTo>
                    <a:pt x="60" y="133"/>
                  </a:lnTo>
                  <a:lnTo>
                    <a:pt x="57" y="129"/>
                  </a:lnTo>
                  <a:lnTo>
                    <a:pt x="52" y="130"/>
                  </a:lnTo>
                  <a:lnTo>
                    <a:pt x="45" y="132"/>
                  </a:lnTo>
                  <a:lnTo>
                    <a:pt x="42" y="125"/>
                  </a:lnTo>
                  <a:lnTo>
                    <a:pt x="40" y="120"/>
                  </a:lnTo>
                  <a:lnTo>
                    <a:pt x="36" y="120"/>
                  </a:lnTo>
                  <a:lnTo>
                    <a:pt x="28" y="118"/>
                  </a:lnTo>
                  <a:lnTo>
                    <a:pt x="28" y="111"/>
                  </a:lnTo>
                  <a:lnTo>
                    <a:pt x="27" y="106"/>
                  </a:lnTo>
                  <a:lnTo>
                    <a:pt x="23" y="104"/>
                  </a:lnTo>
                  <a:lnTo>
                    <a:pt x="16" y="101"/>
                  </a:lnTo>
                  <a:lnTo>
                    <a:pt x="18" y="94"/>
                  </a:lnTo>
                  <a:lnTo>
                    <a:pt x="20" y="89"/>
                  </a:lnTo>
                  <a:lnTo>
                    <a:pt x="16" y="86"/>
                  </a:lnTo>
                  <a:lnTo>
                    <a:pt x="11" y="80"/>
                  </a:lnTo>
                  <a:lnTo>
                    <a:pt x="15" y="74"/>
                  </a:lnTo>
                  <a:lnTo>
                    <a:pt x="18" y="70"/>
                  </a:lnTo>
                  <a:lnTo>
                    <a:pt x="16" y="66"/>
                  </a:lnTo>
                  <a:lnTo>
                    <a:pt x="13" y="59"/>
                  </a:lnTo>
                  <a:lnTo>
                    <a:pt x="19" y="55"/>
                  </a:lnTo>
                  <a:lnTo>
                    <a:pt x="23" y="52"/>
                  </a:lnTo>
                  <a:lnTo>
                    <a:pt x="22" y="47"/>
                  </a:lnTo>
                  <a:lnTo>
                    <a:pt x="21" y="40"/>
                  </a:lnTo>
                  <a:lnTo>
                    <a:pt x="28" y="38"/>
                  </a:lnTo>
                  <a:lnTo>
                    <a:pt x="33" y="36"/>
                  </a:lnTo>
                  <a:lnTo>
                    <a:pt x="34" y="31"/>
                  </a:lnTo>
                  <a:lnTo>
                    <a:pt x="36" y="24"/>
                  </a:lnTo>
                  <a:lnTo>
                    <a:pt x="43" y="25"/>
                  </a:lnTo>
                  <a:lnTo>
                    <a:pt x="48" y="25"/>
                  </a:lnTo>
                  <a:lnTo>
                    <a:pt x="51" y="21"/>
                  </a:lnTo>
                  <a:lnTo>
                    <a:pt x="54" y="14"/>
                  </a:lnTo>
                  <a:lnTo>
                    <a:pt x="62" y="17"/>
                  </a:lnTo>
                  <a:lnTo>
                    <a:pt x="66" y="19"/>
                  </a:lnTo>
                  <a:lnTo>
                    <a:pt x="70" y="15"/>
                  </a:lnTo>
                  <a:lnTo>
                    <a:pt x="76" y="11"/>
                  </a:lnTo>
                  <a:lnTo>
                    <a:pt x="76" y="0"/>
                  </a:lnTo>
                  <a:lnTo>
                    <a:pt x="65" y="9"/>
                  </a:lnTo>
                  <a:lnTo>
                    <a:pt x="51" y="4"/>
                  </a:lnTo>
                  <a:lnTo>
                    <a:pt x="43" y="16"/>
                  </a:lnTo>
                  <a:lnTo>
                    <a:pt x="29" y="16"/>
                  </a:lnTo>
                  <a:lnTo>
                    <a:pt x="26" y="30"/>
                  </a:lnTo>
                  <a:lnTo>
                    <a:pt x="12" y="34"/>
                  </a:lnTo>
                  <a:lnTo>
                    <a:pt x="14" y="48"/>
                  </a:lnTo>
                  <a:lnTo>
                    <a:pt x="2" y="57"/>
                  </a:lnTo>
                  <a:lnTo>
                    <a:pt x="9" y="69"/>
                  </a:lnTo>
                  <a:lnTo>
                    <a:pt x="0" y="81"/>
                  </a:lnTo>
                  <a:lnTo>
                    <a:pt x="10" y="91"/>
                  </a:lnTo>
                  <a:lnTo>
                    <a:pt x="6" y="105"/>
                  </a:lnTo>
                  <a:lnTo>
                    <a:pt x="19" y="112"/>
                  </a:lnTo>
                  <a:lnTo>
                    <a:pt x="20" y="126"/>
                  </a:lnTo>
                  <a:lnTo>
                    <a:pt x="34" y="128"/>
                  </a:lnTo>
                  <a:lnTo>
                    <a:pt x="39" y="141"/>
                  </a:lnTo>
                  <a:lnTo>
                    <a:pt x="54" y="139"/>
                  </a:lnTo>
                  <a:lnTo>
                    <a:pt x="63" y="149"/>
                  </a:lnTo>
                  <a:lnTo>
                    <a:pt x="76" y="142"/>
                  </a:lnTo>
                  <a:lnTo>
                    <a:pt x="88" y="149"/>
                  </a:lnTo>
                  <a:lnTo>
                    <a:pt x="97" y="139"/>
                  </a:lnTo>
                  <a:lnTo>
                    <a:pt x="111" y="141"/>
                  </a:lnTo>
                  <a:lnTo>
                    <a:pt x="117" y="128"/>
                  </a:lnTo>
                  <a:lnTo>
                    <a:pt x="131" y="126"/>
                  </a:lnTo>
                  <a:lnTo>
                    <a:pt x="131" y="112"/>
                  </a:lnTo>
                  <a:lnTo>
                    <a:pt x="144" y="105"/>
                  </a:lnTo>
                  <a:lnTo>
                    <a:pt x="140" y="91"/>
                  </a:lnTo>
                  <a:lnTo>
                    <a:pt x="150" y="81"/>
                  </a:lnTo>
                  <a:lnTo>
                    <a:pt x="142" y="69"/>
                  </a:lnTo>
                  <a:lnTo>
                    <a:pt x="148" y="57"/>
                  </a:lnTo>
                  <a:lnTo>
                    <a:pt x="137" y="48"/>
                  </a:lnTo>
                  <a:lnTo>
                    <a:pt x="138" y="34"/>
                  </a:lnTo>
                  <a:lnTo>
                    <a:pt x="125" y="30"/>
                  </a:lnTo>
                  <a:lnTo>
                    <a:pt x="122" y="16"/>
                  </a:lnTo>
                  <a:lnTo>
                    <a:pt x="107" y="16"/>
                  </a:lnTo>
                  <a:lnTo>
                    <a:pt x="100" y="4"/>
                  </a:lnTo>
                  <a:lnTo>
                    <a:pt x="87" y="9"/>
                  </a:lnTo>
                  <a:lnTo>
                    <a:pt x="76" y="0"/>
                  </a:lnTo>
                  <a:lnTo>
                    <a:pt x="76" y="11"/>
                  </a:lnTo>
                </a:path>
              </a:pathLst>
            </a:custGeom>
            <a:grpFill/>
            <a:ln>
              <a:noFill/>
            </a:ln>
            <a:effectLst/>
            <a:extLst/>
          </p:spPr>
          <p:txBody>
            <a:bodyPr wrap="none" anchor="ctr"/>
            <a:lstStyle/>
            <a:p>
              <a:endParaRPr lang="en-US"/>
            </a:p>
          </p:txBody>
        </p:sp>
        <p:sp>
          <p:nvSpPr>
            <p:cNvPr id="9" name="Freeform 203"/>
            <p:cNvSpPr>
              <a:spLocks noChangeArrowheads="1"/>
            </p:cNvSpPr>
            <p:nvPr/>
          </p:nvSpPr>
          <p:spPr bwMode="auto">
            <a:xfrm>
              <a:off x="4546938" y="3492818"/>
              <a:ext cx="104431" cy="75421"/>
            </a:xfrm>
            <a:custGeom>
              <a:avLst/>
              <a:gdLst>
                <a:gd name="T0" fmla="*/ 74 w 80"/>
                <a:gd name="T1" fmla="*/ 2 h 58"/>
                <a:gd name="T2" fmla="*/ 64 w 80"/>
                <a:gd name="T3" fmla="*/ 0 h 58"/>
                <a:gd name="T4" fmla="*/ 58 w 80"/>
                <a:gd name="T5" fmla="*/ 7 h 58"/>
                <a:gd name="T6" fmla="*/ 54 w 80"/>
                <a:gd name="T7" fmla="*/ 12 h 58"/>
                <a:gd name="T8" fmla="*/ 48 w 80"/>
                <a:gd name="T9" fmla="*/ 9 h 58"/>
                <a:gd name="T10" fmla="*/ 40 w 80"/>
                <a:gd name="T11" fmla="*/ 4 h 58"/>
                <a:gd name="T12" fmla="*/ 31 w 80"/>
                <a:gd name="T13" fmla="*/ 9 h 58"/>
                <a:gd name="T14" fmla="*/ 25 w 80"/>
                <a:gd name="T15" fmla="*/ 12 h 58"/>
                <a:gd name="T16" fmla="*/ 21 w 80"/>
                <a:gd name="T17" fmla="*/ 7 h 58"/>
                <a:gd name="T18" fmla="*/ 15 w 80"/>
                <a:gd name="T19" fmla="*/ 0 h 58"/>
                <a:gd name="T20" fmla="*/ 5 w 80"/>
                <a:gd name="T21" fmla="*/ 2 h 58"/>
                <a:gd name="T22" fmla="*/ 0 w 80"/>
                <a:gd name="T23" fmla="*/ 3 h 58"/>
                <a:gd name="T24" fmla="*/ 0 w 80"/>
                <a:gd name="T25" fmla="*/ 57 h 58"/>
                <a:gd name="T26" fmla="*/ 1 w 80"/>
                <a:gd name="T27" fmla="*/ 57 h 58"/>
                <a:gd name="T28" fmla="*/ 40 w 80"/>
                <a:gd name="T29" fmla="*/ 22 h 58"/>
                <a:gd name="T30" fmla="*/ 78 w 80"/>
                <a:gd name="T31" fmla="*/ 57 h 58"/>
                <a:gd name="T32" fmla="*/ 79 w 80"/>
                <a:gd name="T33" fmla="*/ 57 h 58"/>
                <a:gd name="T34" fmla="*/ 79 w 80"/>
                <a:gd name="T35" fmla="*/ 3 h 58"/>
                <a:gd name="T36" fmla="*/ 74 w 80"/>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58">
                  <a:moveTo>
                    <a:pt x="74" y="2"/>
                  </a:moveTo>
                  <a:lnTo>
                    <a:pt x="64" y="0"/>
                  </a:lnTo>
                  <a:lnTo>
                    <a:pt x="58" y="7"/>
                  </a:lnTo>
                  <a:lnTo>
                    <a:pt x="54" y="12"/>
                  </a:lnTo>
                  <a:lnTo>
                    <a:pt x="48" y="9"/>
                  </a:lnTo>
                  <a:lnTo>
                    <a:pt x="40" y="4"/>
                  </a:lnTo>
                  <a:lnTo>
                    <a:pt x="31" y="9"/>
                  </a:lnTo>
                  <a:lnTo>
                    <a:pt x="25" y="12"/>
                  </a:lnTo>
                  <a:lnTo>
                    <a:pt x="21" y="7"/>
                  </a:lnTo>
                  <a:lnTo>
                    <a:pt x="15" y="0"/>
                  </a:lnTo>
                  <a:lnTo>
                    <a:pt x="5" y="2"/>
                  </a:lnTo>
                  <a:lnTo>
                    <a:pt x="0" y="3"/>
                  </a:lnTo>
                  <a:lnTo>
                    <a:pt x="0" y="57"/>
                  </a:lnTo>
                  <a:lnTo>
                    <a:pt x="1" y="57"/>
                  </a:lnTo>
                  <a:lnTo>
                    <a:pt x="40" y="22"/>
                  </a:lnTo>
                  <a:lnTo>
                    <a:pt x="78" y="57"/>
                  </a:lnTo>
                  <a:lnTo>
                    <a:pt x="79" y="57"/>
                  </a:lnTo>
                  <a:lnTo>
                    <a:pt x="79" y="3"/>
                  </a:lnTo>
                  <a:lnTo>
                    <a:pt x="74" y="2"/>
                  </a:lnTo>
                </a:path>
              </a:pathLst>
            </a:custGeom>
            <a:grpFill/>
            <a:ln>
              <a:noFill/>
            </a:ln>
            <a:effectLst/>
            <a:extLst/>
          </p:spPr>
          <p:txBody>
            <a:bodyPr wrap="none" anchor="ctr"/>
            <a:lstStyle/>
            <a:p>
              <a:endParaRPr lang="en-US"/>
            </a:p>
          </p:txBody>
        </p:sp>
        <p:sp>
          <p:nvSpPr>
            <p:cNvPr id="10" name="Freeform 204"/>
            <p:cNvSpPr>
              <a:spLocks noChangeArrowheads="1"/>
            </p:cNvSpPr>
            <p:nvPr/>
          </p:nvSpPr>
          <p:spPr bwMode="auto">
            <a:xfrm>
              <a:off x="4546938" y="3341973"/>
              <a:ext cx="52217" cy="58017"/>
            </a:xfrm>
            <a:custGeom>
              <a:avLst/>
              <a:gdLst>
                <a:gd name="T0" fmla="*/ 4 w 40"/>
                <a:gd name="T1" fmla="*/ 44 h 45"/>
                <a:gd name="T2" fmla="*/ 4 w 40"/>
                <a:gd name="T3" fmla="*/ 44 h 45"/>
                <a:gd name="T4" fmla="*/ 0 w 40"/>
                <a:gd name="T5" fmla="*/ 40 h 45"/>
                <a:gd name="T6" fmla="*/ 0 w 40"/>
                <a:gd name="T7" fmla="*/ 40 h 45"/>
                <a:gd name="T8" fmla="*/ 32 w 40"/>
                <a:gd name="T9" fmla="*/ 1 h 45"/>
                <a:gd name="T10" fmla="*/ 32 w 40"/>
                <a:gd name="T11" fmla="*/ 1 h 45"/>
                <a:gd name="T12" fmla="*/ 34 w 40"/>
                <a:gd name="T13" fmla="*/ 9 h 45"/>
                <a:gd name="T14" fmla="*/ 34 w 40"/>
                <a:gd name="T15" fmla="*/ 9 h 45"/>
                <a:gd name="T16" fmla="*/ 9 w 40"/>
                <a:gd name="T17" fmla="*/ 40 h 45"/>
                <a:gd name="T18" fmla="*/ 9 w 40"/>
                <a:gd name="T19" fmla="*/ 40 h 45"/>
                <a:gd name="T20" fmla="*/ 4 w 40"/>
                <a:gd name="T21"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5">
                  <a:moveTo>
                    <a:pt x="4" y="44"/>
                  </a:moveTo>
                  <a:lnTo>
                    <a:pt x="4" y="44"/>
                  </a:lnTo>
                  <a:cubicBezTo>
                    <a:pt x="2" y="44"/>
                    <a:pt x="0" y="43"/>
                    <a:pt x="0" y="40"/>
                  </a:cubicBezTo>
                  <a:lnTo>
                    <a:pt x="0" y="40"/>
                  </a:lnTo>
                  <a:cubicBezTo>
                    <a:pt x="0" y="21"/>
                    <a:pt x="13" y="5"/>
                    <a:pt x="32" y="1"/>
                  </a:cubicBezTo>
                  <a:lnTo>
                    <a:pt x="32" y="1"/>
                  </a:lnTo>
                  <a:cubicBezTo>
                    <a:pt x="37" y="0"/>
                    <a:pt x="39" y="8"/>
                    <a:pt x="34" y="9"/>
                  </a:cubicBezTo>
                  <a:lnTo>
                    <a:pt x="34" y="9"/>
                  </a:lnTo>
                  <a:cubicBezTo>
                    <a:pt x="19" y="12"/>
                    <a:pt x="9" y="25"/>
                    <a:pt x="9" y="40"/>
                  </a:cubicBezTo>
                  <a:lnTo>
                    <a:pt x="9" y="40"/>
                  </a:lnTo>
                  <a:cubicBezTo>
                    <a:pt x="9" y="43"/>
                    <a:pt x="7" y="44"/>
                    <a:pt x="4" y="44"/>
                  </a:cubicBezTo>
                </a:path>
              </a:pathLst>
            </a:custGeom>
            <a:grpFill/>
            <a:ln>
              <a:noFill/>
            </a:ln>
            <a:effectLst/>
            <a:extLst/>
          </p:spPr>
          <p:txBody>
            <a:bodyPr wrap="none" anchor="ctr"/>
            <a:lstStyle/>
            <a:p>
              <a:endParaRPr lang="en-US"/>
            </a:p>
          </p:txBody>
        </p:sp>
      </p:grpSp>
      <p:sp>
        <p:nvSpPr>
          <p:cNvPr id="6" name="TextBox 11"/>
          <p:cNvSpPr txBox="1"/>
          <p:nvPr/>
        </p:nvSpPr>
        <p:spPr>
          <a:xfrm>
            <a:off x="1428840" y="3574337"/>
            <a:ext cx="1690464" cy="523220"/>
          </a:xfrm>
          <a:prstGeom prst="rect">
            <a:avLst/>
          </a:prstGeom>
          <a:noFill/>
        </p:spPr>
        <p:txBody>
          <a:bodyPr wrap="none" rtlCol="0">
            <a:spAutoFit/>
          </a:bodyPr>
          <a:lstStyle/>
          <a:p>
            <a:pPr algn="ctr"/>
            <a:r>
              <a:rPr lang="en-US" sz="2800" dirty="0">
                <a:solidFill>
                  <a:srgbClr val="006F6B"/>
                </a:solidFill>
                <a:latin typeface="Nexa Bold" charset="0"/>
                <a:ea typeface="Nexa Bold" charset="0"/>
                <a:cs typeface="Nexa Bold" charset="0"/>
              </a:rPr>
              <a:t>T</a:t>
            </a:r>
            <a:r>
              <a:rPr lang="en-US" altLang="zh-CN" sz="2800" dirty="0">
                <a:solidFill>
                  <a:srgbClr val="006F6B"/>
                </a:solidFill>
                <a:latin typeface="Nexa Bold" charset="0"/>
                <a:ea typeface="Nexa Bold" charset="0"/>
                <a:cs typeface="Nexa Bold" charset="0"/>
              </a:rPr>
              <a:t>hank you</a:t>
            </a:r>
            <a:endParaRPr lang="en-US" sz="2800" dirty="0">
              <a:solidFill>
                <a:srgbClr val="006F6B"/>
              </a:solidFill>
              <a:latin typeface="Nexa Bold" charset="0"/>
              <a:ea typeface="Nexa Bold" charset="0"/>
              <a:cs typeface="Nexa Bold" charset="0"/>
            </a:endParaRPr>
          </a:p>
        </p:txBody>
      </p:sp>
    </p:spTree>
    <p:extLst>
      <p:ext uri="{BB962C8B-B14F-4D97-AF65-F5344CB8AC3E}">
        <p14:creationId xmlns:p14="http://schemas.microsoft.com/office/powerpoint/2010/main" val="5414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750"/>
                                        <p:tgtEl>
                                          <p:spTgt spid="2"/>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2F76A62-D760-4CC9-8620-DECD1333B5C8}"/>
              </a:ext>
            </a:extLst>
          </p:cNvPr>
          <p:cNvSpPr/>
          <p:nvPr/>
        </p:nvSpPr>
        <p:spPr>
          <a:xfrm>
            <a:off x="302720" y="689500"/>
            <a:ext cx="11655917" cy="5563831"/>
          </a:xfrm>
          <a:prstGeom prst="rect">
            <a:avLst/>
          </a:prstGeom>
        </p:spPr>
        <p:txBody>
          <a:bodyPr wrap="square">
            <a:spAutoFit/>
          </a:bodyPr>
          <a:lstStyle/>
          <a:p>
            <a:pPr algn="just">
              <a:lnSpc>
                <a:spcPct val="150000"/>
              </a:lnSpc>
            </a:pPr>
            <a:r>
              <a:rPr lang="zh-CN" altLang="en-US" sz="2400" dirty="0"/>
              <a:t>　　</a:t>
            </a:r>
            <a:r>
              <a:rPr lang="en-US" altLang="zh-CN" sz="2400" dirty="0"/>
              <a:t>The history of Australia from 1788 to 1850 covers the early colony period, from the first British settlement and penal colony[2] at Port Jackson[3] in 1788 to the establishment of other colonies and the spread of settlers. The history of Australia from 1851 to 1900 was also part of Australia’s colonial history, including the discovery of gold[4] in 1851 which led to increased economic and political independence from Britain, and a great debate about federation. The history of Australia from 1901 to 1945 began with the federation of the colonies to create the Commonwealth of Australia. The history of Australia since 1945 has seen a move-away from Britain[5] in political, social and cultural terms to engagement with the United States and Asia.</a:t>
            </a:r>
            <a:endParaRPr lang="zh-CN" altLang="en-US" sz="2400" dirty="0"/>
          </a:p>
        </p:txBody>
      </p:sp>
    </p:spTree>
    <p:extLst>
      <p:ext uri="{BB962C8B-B14F-4D97-AF65-F5344CB8AC3E}">
        <p14:creationId xmlns:p14="http://schemas.microsoft.com/office/powerpoint/2010/main" val="188733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3B3EE31-233B-49AC-BD38-CA4366EBE988"/>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GQAjUmHb5M5aCsAALNWAAAXAAAAdW5pdmVyc2FsL3VuaXZlcnNhbC5wbmftfHlYU9farz32aAcErRYSgaSWVq2VxBglIJDUOtDWqVY9DgRSjCRYIRgQCJChHlvGQLRVoqJE5VhnEKIkQki0QLYaIEKrMSUQyS5EDBA3QxLIdBOwRXvaP+493/fce59PnocnyV7rXev3vusd91575X6+PmLaG7PfmDRp0rRPP1n5xaRJf8dNmjQ58bUpriuv3eif7Pp4JfmLiI8nlTX79bh+vEpdvm75pEkVvDdtMX93/X597yfbkydN8qxz/78CJJ7fNWnSPz75dOXyzYzovvZE3hXqdmdM9Ez01z4ftc47/iWZudOEJd8NSHhj5aw5h1d+cHT2vz77+ptZf3/d+63XTue9/jEm6NS0Vy4F1k96ZUbeJx9c++eg9WSd9G57jf6E6vhSrD7aEA3MC6mkUuzHlgqpZRRODcW49UTg6IiSwzb9+Cb6RLjTNqhnD3wvmOT+02DIl7jti02KWHRhMT0mley++PWKGaHdj5kam1rJLoqe4b706F59STqe5tA67aSMv493erum+0Nb8DL3j73xO1XMhg2c0Z+GPp5orHxzbA7Pk/TBSQ2EBOcNJQtVy+0btHq5rl71BbtfWUw7GSRzujvV3CiiD96aimTmbmA92SQ/9uFjmAjvHFHKGtNk1vah6si9x3hGCEASZA6V1HR9aKD4AWRFas8hR25HtCp0fT5RQTPNme0CEWOhYjB2txYIqWdpLmipbuxPymI1zK4PSemmUZXM0XCr83o5q099JVLUHKs69wBDs/cIHD0jr/kHRNtGb3mxn9oSNoRBKzPsoZ12I8d5fdoGqKIviaS1deOU5TXDdKyUWpfxtEAF9lnZRnlCubUCDTRtlY3e1/MSJOz79MG5CLRr2nv6X+RNwx9ND7izJ3rw+GBn/Ehqd7XrCsOnjuKRpxC1f1rj+V3Nw2GpbhlmiMJP6ZmNA63J4Z5yA/kjopS1FRfuXRiDrYlHyte5Rgum4YJoWbAN8ukzAvSXoocvDhqyYJ/Lh3WVDBaxyo/YYZaaay2m6crp/vwGg8IcWtL0Nhp4LclpNwtI8zoSJQkeODABrLLiq4qTzsmbGOEdCDSPus8xInCOjLTtvFwoalCsIOJpvvwCg7wc8rhN385sLhL5Kj0L2uqPLitZWi2JTy+Ggi9ZtxMeMKytA2xdF49jA9EdGyROp8PoZKsBH1VBG9c6zR9MVInh2kjDjGSmdqEWod0EGgjSDXLztjC5OJop4FnzSQCZpy0XOyysPEOh9XUw84MaASNzbhmuw/lFWGRYjfGqAV4p4TEWqlVu/du7jfYr0LrC4++YeO7yD6b82AWr8sODlZjVXGR+wa05NF80z9AQq9iYRERHe4IsQIH5J9cgt9dbC1UAOceMW93IQrSJ+9c9dsnYWMRVNk0/oLVsA+751G0meiMzuUzM3+Rd0B4iHpXPB1XiXpJzmKQk8figSUH9WB4LsuXWHFFDLMTQVdLb6U5oAGXGIgzi5tYBqa7Lsg2E5H3kq1yzS/QpRXXbiN4qf2Qa0duYSGTPdC05A6kwtliWSjvAPsg+M9E1hTVGg8ID9Db6dokf+TFDArLBwVkiX3N4NNKMlSJB8zs1gvxdIEVjHsgM7Sdr0iROsVENf8uMaT5wFcF4xWVhdfuugBSPv2H8vmFU/Qyrkb/zVsCPi8p8+cD56St+hPllwd7TZShEDQbMCbkCxAOxdDtmZ729wPCtuH1UqhvTg5+X0soaGMEldPjkjqQ4LoRG8SricpbHeXDoVhhfbhyZzgfa+KJ8q78zboMGEPeLBVCGxE+l7WIX8ZYKJeVdik6sYKQx/0CshBX2AyM95HwW5iJKm9q+DGiySP2Vh7kkcA+hQ4owyV+D66qgKiiJ6VVgaDDQBZBdaNuRY2xgWMW8Rc25vWzUW7w94TR5m/xqSP3B2eZaA3zxlFaxY3QPzK39RNwAuQezc6Hg7FJ5PmzOA90A7JD8ncXyQzBYEblrejmv7YrWODBKP9mVoCr3cjE3bCeeK6Mnhzy9ciUbwLwjbyvaCeMqyLMKXlncn8YthEzi9WFWOqsGVvnAGFDfx0fzAJiqptF+OdC4x14B9K2Q+CUizdeZ6TmiQCS47rEfjjzLT3sJ2sPEg31udX5Afs1PGwCFz0IDsWAmVUPNUYHsIiXDk94GEd4o0i1T24nv0YQOfKHoCoEEZtQNVDLCUS6Vshe2ycm5ACIxH6hGrB1bymQyR0/hvgrCN2GO1qcUlX4pCaNh2f6JvsrHb2DmFrZ9I1ZCVcPWKE+4YcZ7U44PY8Uu/heZ0uPBalzndKAJamzqStElv1VKCQOTNFslgWwZ6AC7YGHApGX1CbpKBbeYXyu43sW6QjDly5vEzmFtBVypIcr6qlMKi8EuCz5nOTqaJ+JBiSMLgekCo9gh7mCkw8y+usxYZonQKLMsy1UIrTduj1qX1bPKOU7Qlivqy8iqB2G8pYitxHkI50Cqa51udt6ooGOz/smwMkybPOYpDsWEpNbnXPXDy4VSOYvb+e7qbHE/g0RHkh/D+FFLaHJWfRe9FhqFJbuZGS7emwNSuDvoxdBI/nJsyWk4mcT9mq621GCBFHAZ3S6OJs5D5ZPA4Sh5E+Rxj9VPTRiBUCRPn4LiOVmN0FI/XsCUDnp7catLkVSZzJO8FnwH3sVv/EjtDDSQAA4iVPl8IDaGJQPZuuRqm8M9loVJNScfitcQtWZGOIKs4WjMlnB/Y1qYHGKAZCSPqgGCke6YVpcS6LI4T/K2bXm33plSyAhBIQkD8KIDMUTvFT+K40N+qL86q7ROHM+dBaaClWKWREZP1zgHquesPkQn0O3QUTMrHneWrMlTNsHewEL0csEHIQ7pHdhU4GkwagwXk7aCux/sw3gXmotreV1GNSwQiMs4Zt0eyZYYeOE0AiJRwkonQRkex0F7c4cy5bHFTmIrXY5Vgs+qZVgtiBw+oOIwywuMPQwmXQ1DZ3fZ5WJYOY8uHnVEapWrKo2GvS2s7Cce2/EdYiP9pNgxgB/jbV8gOFd1iazR7R2xT3VdeVjgCtpw0fpiLcfd3g7DeR2kG679VeMr7s/SXZpX3bG88Dv6TPdn8GdjoWvSo/nwv+pQbhngy5hTxnMIbrH78+bGxbS/ub9E3BG/7v70ex+cO9bh8H/Y4V73hXMlyzK7j1GbS1gmNfbTPOE7zd8E+1ZiyfKxjtcsd7dKk0y2QaW2ZMl7PfwG9XTqytTUzWPDfpSPdDzNFlE9Ps1Ip6/eRY1oGKc5+K/tavVGzNiMge/t/sfv/d/89PiRk/5vj0/98XeU2Jck/2+Q+EcQRlt4zYj0Xw8Jrf01Rk17mpaVqopK8z/MWAtCDeQC4HLC4YlRs0ncb8ya5A3L5iMqGY1Tml9o0072CjtYmA28g6gplPX2nh+zha+9l9k8oYh7aW/zWAIEa6ilDd0z/W5zYd6Y3sedrkP7TuPdic2PSRa09XQ/35AY7o0oVizJalJ0rMdFPoeZrTi99wPHqoF5JQyd6Xo/cQPBPjRCvoMgP7zedTX9mGsYxfPDhFgC/XeoyR411xBBabUnM16cY3Ra9j9MsLrL8Q81XalPPgwNXTBmqae+9ZTFW950t624v6qOcq/zBSkE2b5d8WEmt/PMxRjs470vsuP48fSRcPnBpb5BBzzPPS+Gyk60nxuIIRX+V02KVP+/aipVeBQvz970vBzUT308r/Rish5X/hXAGMFf4bv05wRbT9d98CcyKP/4T2eO/vZPsUre8F8/oXD7LLF1pOBrlQAMwXi0f6gPu+xEpbB055j/2/H4qSJLtjculodZafU48ectXFTo3id/ysTV3sWTz/2VkP2DU4InbOBeJ38ap/PeXQT59i+xj37+i+Wk/NVwW+7fvPCnkqm7nD9l/Z+zm/qB7x8giBD2rAiXsZmW9jN5+NG4UVhd2ZWpfyAPnCoj7ztW9EckRSs6MdXx5D9A14abNYOVt55uqydrz8H+MJ35aZ3XubpOTA5QBqKfx460P46gimjtnwF1K7x5IX+w18Kd7zEHi7UnCnOy5yMuxSSH/g/wivtYLH2oNiRTlzsvunuWyyey9zkq5OXbwYE4laHneeUzGDqzkfgaQ1lNdPeDK5FUt/fp2+P/D+hoeSnsfaPU2i8cW+LI6B0Sgdun2rosJ4hLvpS3gUn+/3h+xgJ68nYuG/Ok4WlaTpT+oOXmZK8T7cnKcBEpczfmKX70cakevVWpWUJDUJ4niwUpQw/JvJOy8JJaOKEaEUCSBJYRSm7BZHLDCmLirBVfaijEKsQUPr8BO4/P51ln8wGrf4MBEstTzjyh11tzeTHEKhQq3xrZMTfPSiysMVijOvQWYoGOnMvbTcRPaW0ZIL8JDl4wBE4oTVk5TFVJx065wcj0SJxT0gDTwU9iugs2Pj2djVgm49FHYB+A6oOJ7MFiJdpX+TdX/ffUp9xVa1kZIWWhedZpdI4rxWJ6nHAViOWYt5oRERIjI5wdJeXFQtvAKoVrNLqglIEkf8MFFtOwHVQiPs+MRfGsuQo5TwqAs3kYFBLJYfpVdzznIkbz9idwv12DERcgVYUb0WVCZvdO7rfgQAus94zYAYOVMjI1GySB/ZkhfnK7fBhgBCOU88t8jYmz+DwKLwDF21+xIEsjbooLk3cBNUymomJpXmdS2A/QjR3RCDNSlGuN4izcGPZguG3f8AvTxgS6cklVka6PfMLvQHslvVjcMT2ALAnMI5Hv5VMxcrFIWg4bKRK5byBsJOKz6ud34PtxO/BFUQhArM2fTe5mmHaFdXRZ8+Xk2St6q6EqBgkaGIDqgWU0QXhJ7+ClS/wJrVWpYODFSigwmkddiYqQTK97FMf9ht7OoOzSKMXlw30fE70busCu+ajIwgIFsDjTr4Zb3DIA3AODFLyA2bzdYY4UMAGSyrERqp2wpTTTcwah2uqRIIwJ9NXuvBnp9TVU+nDOasnw1z6l0WH5yWGD9JEA7UZbnJnRvYsoNYi3hxfGqejYDjPDRLFV01x1bpF+FOLxPsgDKm0zzPNpM3lz2AWvpNjJA+qEFyX2S5qG2xbIORzKjvJ01TGMubtmERbgV8thfuCwOHoWGE3kSPD91FmiSF4xJquw5ekZYEbfMtpqEFDzeZnXJErYvBUS53RRvqLUVZook25yN6aFOcQ8MVOz1RUalQVl5RMerFq6cxvRM3s7BkZR5S5Hra6dfqB9AH6YXswI0omZIR0Nk2AHtOKFZTj5nfkdqoFhsbbrEawuhkgNCxVm+NFrugxbXOoqM1CPrFYA19g2gzKGmOhRMgeV38bV2etBrkJHVso3R9VOTPndkudSh/eaJvzFnE+FE3L4pPXyS5L/sSRh1l6hSP/mH4omxpML55rZJqGgvQTzb4VW8TwBc6D3hr6kJpz6Sat65Nh06opUSuP/eZX5v9fh63+QrL+omtlPDyBPhLvQ64daoxmd3/oQcFD6KM9p4Q0NMuAky48+zXhbp5cg3PLoADWRY21T9teaO5ryeIk5vBC8qTf5x6BxQQVhHvQM2H+dRwjJdHHdquxpzNRaO/a9GvZ2IqPOt5kwVa3PAqnj0nKnIJLw+7sFJngweOy4+lFanm77CbU+B6SMd6gPPnfpbUKl40g58327razW2m5cHyHdZMrdwHzXTqRLnsX/qA1QqV2tT+tpiUCuA2o3+RDOlLCkwdG/xzWXiBfb/bwinREHynSHIhCfEqh+8353jzb7WbU+uF7mWVKQYfvYJmab0sFg+G9+xl08DyX7rbeTIrQNPjJLw1AyAP0WqWujhkp7EjN+Km5dziMNlPa0xYwD721Lkw6eFLrLF6JE0usuwUbaBOzRnrbEkVUGEVAO4hfT7RD7gZGsFjvi7KOPzxhiL5q3DtcaWcZYAchyzjmdJgH99YQyuxwnpZ8TZVuNMqetcrqq5nHlWiLCfCwqaKFWP+rQDXdZay5bQj9VCUILvx9XSbpap05xVXlmdVRa+/BbXuFD9/r22HYu4YrctZ9IO5D/IJFH4psrvFUcS2e2klRIQn9F5CyJ5m2kq1epFJuN5U++9YlmuKSSJYtvLIYHPAV5hBIpK10GDWCVYckOUyzkAN4Z6dnAGTVFDuoGxIKLEJ582/ZAJE2xXpH1rkCO3svn7UZCad+XETh+yHFZ6xY3XIXXkbjFGMc0cq8fWVcGUogcDeB+OIHOfLR/ajQzMixzMbvAJSCft/nZLa44sDXMmryvZVhujcwDqhM3hA//vAYPuFWpdU4iZaRR1XXwBgIHwo+XKl0Gpg+IhYEgLAIcBSvpSMjAiCQizsA+A9r4ciEWOLisA2EMyOi/oS8b8mi21HzKnxBZxR7MksIZgxUAosb+gDSrHGgjn+Km+uP4BVR6WUQDbDbYBxlWNXTFLIn2UlAPR++rNdBGSnswr1EDOlBFIMXjiEHEoydzj2LiCw3fwODkeO6DA2SP7zbaqplWGA5kLdRKr/l9xE/k8XA0kYNuUeTIivcx+39T0oayAmpC4SvJ7YzuWG5k9mJaIbDE4WjML/MxJvctCOQssd+ailwbIYnizkgOW5Nku21O0hDxe7CZ8l8Zq7sAvKmCL2EF0eRfzkajC1oWsxtZ3B9AeAl9ZEtJxY1ZysdR7IIk5rM7O1G+AeSgtasV9MW7VLWP+1rWcYtB+FnQHrWvtnFLPnKdU+cjO1qYVjM7gMI9jpmbBfPmgxRYrJnekhPiixPq7IWGhnvpMzl6Sg5wkHUlKey3cUPldGyGy6aZjgHYMqGhAJDsu6+L+Kl8IKAnJmSnHIsutbQMFtKFGd3do6NQ772ue/DESJKxciesWRod4vm7JOh77byhldCoxRoMdsGmgl0rYDhA+/Yy9kr7GUNUGsE5olR2OEyic3XtZUUBFAl+Sj1EfgKZGHP1833fBlgSp93IudNGBbsHth/f40pK20fxZEbBA2e1Ff/iXLGzJ8fY8rsVumGGNemaX10nTHWGXht/XnKBjp1txtR0pIgQTtSecFphJ31JB94R3QQjuDRXxEPO4Ml5Qp4o+xK3GKIXFJlDS6Jmk7YqDMaArM5h1QKgbtz1i9diGAXUuA5Xzq8/sMs226VY/BXdsA9XSCTMcGuFUS0+ltu2EhxuGR2OC2vuzThG127tuaj8ksgrjgkLXTw7kbefPnK5Wdw+YH7XmrnIxdKqAsNWo/Fiaf/Tb9HMOfbjXU+fuSp+ILuXGbK5cM5ee+mTloyj3P0Y36DSbETGYxu7KGD7LGdSqiR8pihXbigdNmyUaPPL+HAz64gO/r06TnQJMu9BOcsUsMXAUbEjdBG/jjqrjmwy78qChYH4B3VUl51yKEQCAmDIH8+fojTMDqpzO/ahPUV1z7z5Y0pNc4XxZ0nPusTPZJQQ5jPvS6syWICU9dvDknHW6q6rv/nVkQfOo141+bLJS1646nhS7ljg3380s8634yC7PenhMxffzoS8oF11/jUj9fPwh9h9SeJnDcNDLp+z1EUxWNoDAONC/3yDwN5L/amz0EWVT1orY4esfQYmI6P7GLW1pbA9bOB2QI8KnX3nGQWJY6JyijzTGt0B7oUGHsHBWKap8CUcZ4f9Vm/uMPcKlSXOLW+4/NHmDFrjbznCvo1KgtOm3iodODI0kTlsHq5DOhaF/7ckHJtrn/74JpVgueXVXJLefUzotCmdrwbNlYrAzDCp6tJzHe0qjl2ldj/EFOoFHIcp8r2EC5aOQiNkiS6fGHzj28re767ZKVrDRD16kVvcuns8iyj84gh907KCMTnc3HhxMe2zc4fGCIM/2yJf17Nk/FZ0xIW74g9Orh7D/mj+FjjubJ3xHMHeo565IYxuglwYVglGfz7XXMIcuNOmOkp9NvT9lIJi7egDUfS+eflm5IqD14449ByHvpdlzNSqV3iFHx41yByGNtVl7LNZniwAKdwcgdOmV04tgpF27solgXBK2hnYfl1FfXmrd56xwiLNKzcASI7t/ToW8yQgxIGVSmY3VqTNoP8GLypWw52BlR+Jxdysf5g0r+TWyHA5x84kHqlqtbCr4yTEQoHQGDIWwfYevli2mCbXWn2UGqJPIskR9TWmuv6TmQ84EV+GWeOJ3kWT1xG9VUgRkt9wambdE3d4ZmhdZmJutX5feCUbybYwr5Lw5OQoZoFxoHfd74OONjbBtuhU+XK+y7+cgpPJRIIc2BhmWFgfC1aXirWw+J2a3JbF8mZYkttViWUMOWWWKtc624iO9mqt8CZpa5jTjEnhz6FcrZAlJ4cnyR/D+IFOz0axw7LRxHjQNQr8Qj7qp6zivoKNRop41kIzVt44v58clrkE5YuOAOEJrRXj2df66PtbgKY421GGxyGo8Q7U2NglnJ8N+7IoYK3HQYWC/C+4K01jj5D1UJIk8MMp98R9A9tP0zk+UaRlWToDTlp2CbkG6ZwZE9JLHTfv0s3XjWJ4XecA/FgpFABu9ECBAMAvUjZyobkd3pObLBjzfPmJ4fMzVbK4m7ltwMHqhat/Vj8K8E+CajFSXqXOSvY4pYghKMZM0+/sRRbQBNu0k0v0WaGA7XxA+BixYi13KSaPQt5FDCq5D58cp2Fvdy0HvMFe3ya3l009xeAqzGh/MlniRzKUwrBg5nzUm/Tari7DbwrtrmHnYOSAZSMEe7eO0d3FoFBsrOPkva8rOrFlviKkMiifBFaRJUTPk6UM727YSuBqSH9iOLPQGlkYDm0TWokdqDKk6lj4m+ufLJDOBTN3c48e+erRkmca+5WWjp1yGLMXlX1kGLuUX9qYtJKrM4GVroThqZ9ySoEB5ZQ2xXnwwCC6lnw7lw+cn90Awur08/uT7VViWRe50LrN61TrnFmkc9D1kHpVEpO3UDa1btXkc79ZobWw+DvPUkYRlPSIiA9wxZMJ67T4TtavqqP8Z5b80+1n0l8A/rBv9m8LO9yIVZ6wWwCC1H78X4HeWhCqjZ64BXHGnU0GW/vTZJmOy6gvi3V/8E3/f1SAwpLM/htCmb1NFm7Nl1nyhYTRUsIyd6Ca5HfDEl1o7Blzp8/dcbwoNdcaT7ZnGmupZk2y19WNUDhCa9jyXAf80/1e/yK/djXwRXndFQZ1Lqk3Z2yZeBx3Mf7VV6ouLPgd9KotQV9Patv8HNEC349+LLfdLb9KVxtD2/7xYsvHXJLW6TCrz/NYveSef2//Jz25jVt87g8TvAp2V8FxGza9gGPS6/KmBCyt5IeLE7LZop70Fre4jaIJW/c8e5WvvAfDiZrE6ccvPheJYid/sohGK6YPLtkycav2/N0pB7/UaILA7t0XnwtHR6a9c0t8I0He9NPml4BfAv7/GfBWOI7gMvcTChR49d+JqlzBjMf8NUBPwgks9fNaFSHx/44iQUAfJDm6SM1SqCDxhPMrTdj6P++UkJjZNlKOiZ+N4/0J4zV3tTd2a8Ki/zM2qwx+OI7TzNE+TH/v32natsibvJiPJuvlBshrmstp2tvWlNXF/LlcQqJfqshLwC8B/98FXC++k2r/pdy+Y9TaXPU8wGpzR+ZPM159WPRiqTi834v5jv/HXyfkGoefn8Bd74RlzgxCSQEws3YCZsPlRCboS+UMzON8V/juTXq+sc+CEPw3Pe019RidDqM6ePf2CYGw8iCDVevE+w5XuNIgk/HaUP7E4vR+PybXHRMP5XYKxuT0c/UEb9Zd7oX64cHEpA/njQn+OmqCTTzcvfIXUp4Dc8e9kuuuTGxaqdgwtjJfRT2HbrFbNTYZXkJ6Cem/AlIbHuweewoRgWQN9bp3NJiHftqgla6MnP/i+O6E4cGVSD3Y7b4/g6d1uB8SoFu87744Q02vGH6ge7JX2F7rddI+VVRaO/vTPw7Vd5Gjp4Qd+AmLE235AxpXPmCpCQIjfrafLG5b8AcErrK4pGL3Qw3lD3xaucWY+A6WuV3v/Kq6ausfhox11f9LQOT0jF8PRTQ76adjiN7OjOrCmhdlXKUoLMZ8JSe8c827gXeex0+R/EHiUV3IWa1BL7XuJaT/IZAwtMoo59AG5z5r2o7RVS+3zb4keUnykuQlyUuSlyQvSV6SvCR5SfKS5CXJS5KXJC9J/lMS9wbqtsFv36uVBAc8t1N++OdNVIJVraQpYd8NKXTxOdh3f7+P0fT9Bny6SZOsbC/BvtfTa1ubI5wTiqX8d78y7eoQDX0vsP3qMbZB/uF/3R78ayrxyAGk7VGve3R1TcdwmVAkHb5CNXdkGm/lAm/z0AhqWEcvOEb1dKHoXLw5xBuy1Lk3jq/p20RvFzeJWala4F2Ec11/Mh+Bk9n7EgW1UEHiWmTv6TzAlxdqZYxN7Udyjqq8THf2bZ1h3cyMVwOSWaqQqr4EHyizWgFwtrto3bsFf/B6eq8BbMaXXBq9HYFPQtXE97l3vandx83wa+3JAqtGfcALz+h3b75ToPTdYVD9TDS7nzB8YUPtr5VdxjXExHT1F7aSAgPLXKNl3YkF+2oc0uihpUn+RnJqrdUok9mCy78a4bSXgYQvrPjQNnDsaAvo12sGC7b1dIZr3GK2Zg39ZG9V5HSZSGV/tX4Nrxio9gPGYOUcenyknNk18uXhKGmq4cEVfm1gVgsj02N35/1y9vBIucFAx+qSkaUUZrP7BQZp8F7518Fs9I/u42fezO4RR9lmiwoMBQqd4d0pdeJ4iUSSMNc6+0aheWMUGv9A7LTsKFTwRTUonJ1rFBujPCN4k12i39swc+nYK6zKkMjvWL1r1AlV77F55YOfhrjkJpyasrCSRyVhpjTcniWTbzscRf0gqyKekUd9Ejj1rLg8qp93KV9pTZrPpQbKT8HR5VNvwipB84LowuUZLkHR9xHRUoQcm05eSMQrBraUZ2xZdtDTh1XQa8XryDD0VlU+L50Zrv1ZrIa4xqiSk310t2qWWT691qvERX4/Dmcuu1zIYyHlTeEFSG17CpdLjw/5PKoei7PWG++MmlGrb1pSwpcBCnD7EcxHhXTM6h/pJxdJETuDiYQ3sdHl7ET06Gy1mVWvgFKW1XTAQviJNTTcyMKGOR0RJik/zNN9PMIsjg/ZRC0OvIt3nO0NipzJodSWyTg/idNXkePuoiLzqPJAQQg/d3lCWOjBYr69o4CeHD7UoDDsX8Q1eIF4oUEpr8uXri4bxafWdvRCUatMdsbMSnPt4fbuubuMmR/UNK273YFz2eHpXOTGjgGt8EYRy7Oosi1+o42RYYJIRfTBPPm9w1FV1xD8op338hTTimsrtTWhITSKGcktrlF0mL9ILS4+WGt0wfMZPu3Fml/rQFWap7ksOK7K5vV4V6XylqvHldHHEYTjbE9U3TPovrqIAnT1eo9iKM2fwlG9i/uQfY0ZMh/tbG5iWC0tg1dtoTi+bhQEquss1kVgAijNemLUXP6NlZMInHsTlYA1oiDhM0d7zpkRQ8+zte7Blqymg7WJ7iOhBh6SeWc5JerK3sGrh9spCunQWfRZQXZUewU9ub2M75IJRLyPAikefND4mJh/K962AlWXsU9HqdeHrJZCmTNlPuSbXGgRm7STiZg8BAsFVZi/oRJnmoV+08ifEzso4YtQTdLVpnQklJJ+DHCfcuR+YYTq3kBL44icZ9znU/WkUMfwUbrPAG/FJnqprdF3aUKa1iUdk9TlmTwbRC5HUsT5/tG9XYJ891p7kyZD1w+yUKkxGskZWJ48bt+hYd6rXiDQoqKYgeFcZYrtYRqM3C1eOKWBvj0sMknCGvF6o6AzmZg4konLus3ItO2Ylg1ZS2rD3WqNB76sVpAvTHlw6a4UucLvS2XYYGOfcUg4yBdSaexeMjJUtrAj2p6NztS6lBv1lnEeYs3hKHZL2wqXMla2Xc7sv6Fvztb2VtfcHVeYHFkyxipsROlen7MHmrkfHLBg+wcqLcldNVp7P98esif95FnLoF7M6z33RCfVVVpSWOq1phvb7tKwM3nv4+VdbXIylxcQzXP9K+u7oJF8Pl8ATDf7JvII89CJwiqlfqf4rla2W/MqjWiyw+QMWMPyo1Hz6nmX0Jk2CPip0w3VYCC95/krzCdCoZAbQNXaMbBcHdm3gXxerjnWy3L5Er9/Wmq8hQSg98kZ+U0fTlnNeQu2u5etU16ij1iEnaNKCjhvOrCXAVfryS6LaIwLWSQXCPmJkQ44M4qI4DQXFnG8C05jZwt4F58oh2semo3aJbS/4VBWNtdJXpK3HF3TvHej4QDWhUdhKNtypVxkW/r9mEm0WGT7Fcp1tqnJ2v2uZpcXSfvFfWTXkHIRf0bBrcD68zeYbTAcn0PjzkmyDT2CvV/aZb9cMO/UQsHbcFGBTrlHYehfYD2xMFZ0DN4A4DpSW8QhKCW3rR7w53j7g/0Z9f4C7ZNkEc/yy238PFcGsBesNAJQfGMw4xJEs5HObPS7TH9IcaYtHBMWekuBQkjCjmufA5NtIVCgiiwWJyz8GbgUm+FxS8Y2X+UPXL6QjmWahIJwjhVmO/PVKV8lheh5jPxJlDOEtlWt3+UWVSWEMWJpWVC6n4rE8axbV1AMXT/EWu9KHh7JY7W8UovXmtSRqzZM3/lRAnlsVuzmCQTf5zpz+kPjs8ZWSbNbLSChPswjIOW3veVx8A3TcxV8MJKbHMM6SSdsVyxPDGtLto3Eczm44U2p6gTKGcs2sKIB8NnwWnWchihCzAdO+QYKXq/etwmkjMmC0ql12rVKRMbj04PonLOMSGJR+xTGjV4r/bAdeeqsmGk7Ky/tzZgzpvFZF+nppj1zx76nvk393GRaO2aY/S6Xj+anbASRdXCwDTa3FGbXnXuNzymbncg7RNs9crkRkycvp7fFmVSXtlQq77ic3bH5CLNFDIISFyz2iRj7v0q7eKVAl0IxBex2imgqRdm7VsZiDFHuYwg3a5JNVaLavt6TRqZ+jaQrMDHEekU7emXQAAuJcSmY3xWvlnyu8+hKddef4JzhhLjOm5cFTektwlDhmNc9Vzt8JXGd0yMZ3jJwrJh801duCSr5HJslHRYsL1V/hCu5A+MgfAnfSR0+DeiAcc3KlQMY9t8WR/PkeopEKomijKhur1LIEvfBBFoDAgfucfVzZZoful2ukq1PY+uZN7non/Ml+nBjiGw9EUf7vt3n6ZtqMxi8GZ2RZ/2F8QvHdjwKMe7xzu8gJY48Q0yRc4LPdN2Ey+QGgyH72boLRhqprYQ64urN0/a4cgkuYWuZ8/pQ1JTqLuxHafbk3lXPxBrH9FNQo1fz4TiAsNdXFVVYbZh3X/OzGE7yVev/tVNDzKVSpP0p5WumNq19DtMA6VWSA5g7U7untNcJmzaueXBnROI1SbwEz24aj4OoIoHQwlsjwTsOHIkijFlD9qMoY8bWUf3RqFX3rxYVFIMRd0sxllWQ/qK4/Dq9ZlFJBbxvdGaOzx080s3amS5ytCMkI5yGIsjnyBUWW73+3XoFvdh94lLcvpkghblul4AHB7t/dD/cd4DdCijJRwb5yugmHGcQR3W/MNJ4aORpNoHpUHntrQh+VGnkK25LkXUDTmbUkr1y80PYU53qCTq+eSzq5tcvD+9ITB1Z9Vs0udR188bCGtp4PHEfKHig1rm8ZHrpjqWL5YJYcBlEPd/VRr6cL+IRDsgVPts7UHIpZMLY+j60MsfUALjuYNbzzgFtgBAFDkCYyw3u073Q5YLNS/rnOZj4jiC8bKt/RrZlR055bu8ghqwh5nDmz3cUNnXthetwZqSjE9nsyj4Uzqdezqe9Xo5HXq0Qt44/LUOy2WRPgqvN5Jy6vR45G22CUxaEr1w7iMkzinrZLgeAjhVdqO+cnZ2Suv1wbfj4ksTW6ylRqbXjPjzPlWte6hHEVqGsRBdYdTWa1bOmR7/TJy1eI5npSgZ7RByrSCm4ct0PRb4SzYuBqrpSdLuFModB5qg00P0qMTz+XSkJFeAyKp2TUSAz/3pm5yT/DaXlvydCbqlGXZnauTG1fXzS7zawB77vEVCrFlrD3JNWuoXao4/ZKm/6NlJEq911zUMN836gst4n2e8PZfhJ4xvBs89Wja+DfwcRphURfkA0GKBZ5ijBgGAsJuDGDTmV3nIVHqtSjkfT9Ef7p7YSforfYgpxRUjhFqi81GgFHx+gJ98Spx9/Drvk9bHFTp7I4nzdx2QyrW1aaatWlh7/W8I1qpKVjCVcNw7at2XY2lMNmIUdVZJC5BoCTX0UWBOrRfNbIOQFBtI14ECw+8DMTbaT+WpBQtV8q8UVReNbyLzwIraNH6shMvSh2mOOAx9zzGkcs266N7oczeN8/jilPLN9zRRsYURQN/SF2qyIrdcKDrE2RJ+LchR6jqfxKbbtPdN3Ia1uTDeaCcLoDE0vQ96y7mHX9rVjLzNnnxhmhAwWy0aKqZwRPueYJ9WvimMDOEz1QWCNvd/ooI26VAdnD5hC10J4F9e/jiXjVZaeh72u2mAGB9hloqMbUirbaKtsCCrSLEWF0xCGPKnhXVumzJxJTUxXRLbOwM5UFbTtMv/d9oUtfDbOxbdYqbD5+yOmuk+Pq+6Zd0Czu6Z3UyR7imFdGFzfCnZj2IeiumeamxLZgzZjB/On4o7DhcfqMjsGSwYN9SlgkJrlLij3hkDfFAR6nqjp3xTpzwDJ1bnzQGKGxgM3zC0tvqoUHt15mSvjYNl+OHaUV/EYXw6wmn4sxl2ePsrw/8l0LV/Rv+mcAyLJo8HuC5ZGKj451X16Znt1iuF9XQJ9e6qvu5w8lf1XFe1QnsAxdK5n7HTUSdkLUpu2Sp7++GbPtxO/bTY9YQN6rDAO3lyxR6rrderV4/V3RU44dhkSV+oKlM515a+Nld7zdwJ+tcG01e57As0lHMfI0OqxsdI+6y2qIDkqhULnVOW3k6fOQRe85b7+6ar1K8s+/vKf/wtQSwMEFAACAAgAZACNSWigejpNAAAAawAAABsAAAB1bml2ZXJzYWwvdW5pdmVyc2FsLnBuZy54bWyzsa/IzVEoSy0qzszPs1Uy1DNQsrfj5bIpKEoty0wtV6gAihnpGUCAkkKlrZIJErc8M6UkA6jCwNgYIZiRmpmeUWKrZG5uChfUB5oJAFBLAQIAABQAAgAIAESUV0cjtE77+wIAALAIAAAUAAAAAAAAAAEAAAAAAAAAAAB1bml2ZXJzYWwvcGxheWVyLnhtbFBLAQIAABQAAgAIAGQAjUmHb5M5aCsAALNWAAAXAAAAAAAAAAAAAAAAAC0DAAB1bml2ZXJzYWwvdW5pdmVyc2FsLnBuZ1BLAQIAABQAAgAIAGQAjUlooHo6TQAAAGsAAAAbAAAAAAAAAAEAAAAAAMouAAB1bml2ZXJzYWwvdW5pdmVyc2FsLnBuZy54bWxQSwUGAAAAAAMAAwDQAAAAUC8AAAAA"/>
  <p:tag name="ISPRING_PRESENTATION_TITLE" val="大气简约国王系统通用PPT模板"/>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2191</TotalTime>
  <Words>7922</Words>
  <Application>Microsoft Office PowerPoint</Application>
  <PresentationFormat>宽屏</PresentationFormat>
  <Paragraphs>519</Paragraphs>
  <Slides>86</Slides>
  <Notes>85</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86</vt:i4>
      </vt:variant>
    </vt:vector>
  </HeadingPairs>
  <TitlesOfParts>
    <vt:vector size="96" baseType="lpstr">
      <vt:lpstr>Nexa Bold</vt:lpstr>
      <vt:lpstr>方正兰亭纤黑_GBK</vt:lpstr>
      <vt:lpstr>宋体</vt:lpstr>
      <vt:lpstr>微软雅黑</vt:lpstr>
      <vt:lpstr>Arial</vt:lpstr>
      <vt:lpstr>Calibri</vt:lpstr>
      <vt:lpstr>Cambria</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春秋视觉</dc:creator>
  <cp:lastModifiedBy>thtf</cp:lastModifiedBy>
  <cp:revision>115</cp:revision>
  <dcterms:created xsi:type="dcterms:W3CDTF">2016-03-04T06:20:00Z</dcterms:created>
  <dcterms:modified xsi:type="dcterms:W3CDTF">2022-11-07T02:03:34Z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y fmtid="{D5CDD505-2E9C-101B-9397-08002B2CF9AE}" pid="3" name="KSOTemplateUUID">
    <vt:lpwstr>v1.0_mb_4L+B07OUdl2mZ1Qvdy/yog==</vt:lpwstr>
  </property>
</Properties>
</file>